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9" r:id="rId2"/>
    <p:sldMasterId id="2147483742" r:id="rId3"/>
    <p:sldMasterId id="2147483778" r:id="rId4"/>
  </p:sldMasterIdLst>
  <p:notesMasterIdLst>
    <p:notesMasterId r:id="rId39"/>
  </p:notesMasterIdLst>
  <p:handoutMasterIdLst>
    <p:handoutMasterId r:id="rId40"/>
  </p:handoutMasterIdLst>
  <p:sldIdLst>
    <p:sldId id="999" r:id="rId5"/>
    <p:sldId id="1004" r:id="rId6"/>
    <p:sldId id="1000" r:id="rId7"/>
    <p:sldId id="1003" r:id="rId8"/>
    <p:sldId id="1025" r:id="rId9"/>
    <p:sldId id="1006" r:id="rId10"/>
    <p:sldId id="1005" r:id="rId11"/>
    <p:sldId id="1001" r:id="rId12"/>
    <p:sldId id="961" r:id="rId13"/>
    <p:sldId id="994" r:id="rId14"/>
    <p:sldId id="1015" r:id="rId15"/>
    <p:sldId id="1007" r:id="rId16"/>
    <p:sldId id="1008" r:id="rId17"/>
    <p:sldId id="1009" r:id="rId18"/>
    <p:sldId id="1011" r:id="rId19"/>
    <p:sldId id="1012" r:id="rId20"/>
    <p:sldId id="1014" r:id="rId21"/>
    <p:sldId id="1016" r:id="rId22"/>
    <p:sldId id="1018" r:id="rId23"/>
    <p:sldId id="1017" r:id="rId24"/>
    <p:sldId id="1019" r:id="rId25"/>
    <p:sldId id="1020" r:id="rId26"/>
    <p:sldId id="1021" r:id="rId27"/>
    <p:sldId id="1022" r:id="rId28"/>
    <p:sldId id="1023" r:id="rId29"/>
    <p:sldId id="1024" r:id="rId30"/>
    <p:sldId id="809" r:id="rId31"/>
    <p:sldId id="1026" r:id="rId32"/>
    <p:sldId id="1027" r:id="rId33"/>
    <p:sldId id="1028" r:id="rId34"/>
    <p:sldId id="1029" r:id="rId35"/>
    <p:sldId id="1030" r:id="rId36"/>
    <p:sldId id="1032" r:id="rId37"/>
    <p:sldId id="1031" r:id="rId38"/>
  </p:sldIdLst>
  <p:sldSz cx="9144000" cy="6858000" type="screen4x3"/>
  <p:notesSz cx="6645275"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eku, Mpho" initials="MM" lastIdx="3" clrIdx="0"/>
  <p:cmAuthor id="2" name="Mbonambi, Nosipho" initials="MN" lastIdx="1" clrIdx="1"/>
  <p:cmAuthor id="3" name="Mogomotsi, Ramasela" initials="MR" lastIdx="1" clrIdx="2">
    <p:extLst>
      <p:ext uri="{19B8F6BF-5375-455C-9EA6-DF929625EA0E}">
        <p15:presenceInfo xmlns:p15="http://schemas.microsoft.com/office/powerpoint/2012/main" userId="S-1-5-21-1035630543-1431987748-622671684-31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3979" autoAdjust="0"/>
  </p:normalViewPr>
  <p:slideViewPr>
    <p:cSldViewPr>
      <p:cViewPr varScale="1">
        <p:scale>
          <a:sx n="75" d="100"/>
          <a:sy n="75" d="100"/>
        </p:scale>
        <p:origin x="100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160"/>
    </p:cViewPr>
  </p:sorterViewPr>
  <p:notesViewPr>
    <p:cSldViewPr>
      <p:cViewPr varScale="1">
        <p:scale>
          <a:sx n="63" d="100"/>
          <a:sy n="63" d="100"/>
        </p:scale>
        <p:origin x="290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notesMaster" Target="notesMasters/notesMaster1.xml" /><Relationship Id="rId3" Type="http://schemas.openxmlformats.org/officeDocument/2006/relationships/slideMaster" Target="slideMasters/slideMaster3.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presProps" Target="presProp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2" Type="http://schemas.openxmlformats.org/officeDocument/2006/relationships/slideMaster" Target="slideMasters/slideMaster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commentAuthors" Target="commentAuthors.xml" /><Relationship Id="rId1" Type="http://schemas.openxmlformats.org/officeDocument/2006/relationships/slideMaster" Target="slideMasters/slideMaster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handoutMaster" Target="handoutMasters/handoutMaster1.xml" /><Relationship Id="rId45" Type="http://schemas.openxmlformats.org/officeDocument/2006/relationships/tableStyles" Target="tableStyle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theme" Target="theme/theme1.xml" /><Relationship Id="rId4" Type="http://schemas.openxmlformats.org/officeDocument/2006/relationships/slideMaster" Target="slideMasters/slideMaster4.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viewProps" Target="viewProps.xml" /></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 /><Relationship Id="rId2" Type="http://schemas.microsoft.com/office/2011/relationships/chartColorStyle" Target="colors1.xml" /><Relationship Id="rId1" Type="http://schemas.microsoft.com/office/2011/relationships/chartStyle" Target="style1.xml" /><Relationship Id="rId5" Type="http://schemas.openxmlformats.org/officeDocument/2006/relationships/chartUserShapes" Target="../drawings/drawing1.xml" /><Relationship Id="rId4" Type="http://schemas.openxmlformats.org/officeDocument/2006/relationships/package" Target="../embeddings/Microsoft_Excel_Worksheet.xlsx"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a:scene3d>
              <a:camera prst="orthographicFront"/>
              <a:lightRig rig="threePt" dir="t"/>
            </a:scene3d>
            <a:sp3d prstMaterial="metal">
              <a:bevelT w="88900" h="88900"/>
            </a:sp3d>
          </c:spPr>
          <c:dPt>
            <c:idx val="0"/>
            <c:bubble3D val="0"/>
            <c:spPr>
              <a:solidFill>
                <a:srgbClr val="FF0080"/>
              </a:solidFill>
              <a:ln w="19050">
                <a:noFill/>
              </a:ln>
              <a:effectLst>
                <a:innerShdw blurRad="342900" dist="228600" dir="8100000">
                  <a:schemeClr val="bg1">
                    <a:lumMod val="95000"/>
                    <a:alpha val="21000"/>
                  </a:schemeClr>
                </a:innerShdw>
              </a:effectLst>
              <a:scene3d>
                <a:camera prst="orthographicFront"/>
                <a:lightRig rig="threePt" dir="t"/>
              </a:scene3d>
              <a:sp3d prstMaterial="metal">
                <a:bevelT w="88900" h="88900"/>
              </a:sp3d>
            </c:spPr>
            <c:extLst>
              <c:ext xmlns:c16="http://schemas.microsoft.com/office/drawing/2014/chart" uri="{C3380CC4-5D6E-409C-BE32-E72D297353CC}">
                <c16:uniqueId val="{00000001-4164-4090-A105-B66141483700}"/>
              </c:ext>
            </c:extLst>
          </c:dPt>
          <c:dPt>
            <c:idx val="1"/>
            <c:bubble3D val="0"/>
            <c:spPr>
              <a:solidFill>
                <a:srgbClr val="FFC16C"/>
              </a:solidFill>
              <a:ln w="19050">
                <a:noFill/>
              </a:ln>
              <a:effectLst>
                <a:innerShdw blurRad="152400" dist="101600" dir="15600000">
                  <a:prstClr val="black">
                    <a:alpha val="30000"/>
                  </a:prstClr>
                </a:innerShdw>
              </a:effectLst>
              <a:scene3d>
                <a:camera prst="orthographicFront"/>
                <a:lightRig rig="threePt" dir="t"/>
              </a:scene3d>
              <a:sp3d prstMaterial="metal">
                <a:bevelT w="88900" h="88900"/>
              </a:sp3d>
            </c:spPr>
            <c:extLst>
              <c:ext xmlns:c16="http://schemas.microsoft.com/office/drawing/2014/chart" uri="{C3380CC4-5D6E-409C-BE32-E72D297353CC}">
                <c16:uniqueId val="{00000003-4164-4090-A105-B66141483700}"/>
              </c:ext>
            </c:extLst>
          </c:dPt>
          <c:dPt>
            <c:idx val="2"/>
            <c:bubble3D val="0"/>
            <c:spPr>
              <a:solidFill>
                <a:srgbClr val="40E0D0"/>
              </a:solidFill>
              <a:ln w="19050">
                <a:noFill/>
              </a:ln>
              <a:effectLst>
                <a:innerShdw blurRad="139700" dist="101600" dir="18600000">
                  <a:prstClr val="black">
                    <a:alpha val="30000"/>
                  </a:prstClr>
                </a:innerShdw>
              </a:effectLst>
              <a:scene3d>
                <a:camera prst="orthographicFront"/>
                <a:lightRig rig="threePt" dir="t"/>
              </a:scene3d>
              <a:sp3d prstMaterial="metal">
                <a:bevelT w="88900" h="88900"/>
              </a:sp3d>
            </c:spPr>
            <c:extLst>
              <c:ext xmlns:c16="http://schemas.microsoft.com/office/drawing/2014/chart" uri="{C3380CC4-5D6E-409C-BE32-E72D297353CC}">
                <c16:uniqueId val="{00000005-4164-4090-A105-B66141483700}"/>
              </c:ext>
            </c:extLst>
          </c:dPt>
          <c:dPt>
            <c:idx val="3"/>
            <c:bubble3D val="0"/>
            <c:spPr>
              <a:solidFill>
                <a:srgbClr val="FF8C00"/>
              </a:solidFill>
              <a:ln w="19050">
                <a:noFill/>
              </a:ln>
              <a:effectLst>
                <a:innerShdw blurRad="127000" dist="76200" dir="20400000">
                  <a:prstClr val="black">
                    <a:alpha val="28000"/>
                  </a:prstClr>
                </a:innerShdw>
              </a:effectLst>
              <a:scene3d>
                <a:camera prst="orthographicFront"/>
                <a:lightRig rig="threePt" dir="t"/>
              </a:scene3d>
              <a:sp3d prstMaterial="metal">
                <a:bevelT w="88900" h="88900"/>
              </a:sp3d>
            </c:spPr>
            <c:extLst>
              <c:ext xmlns:c16="http://schemas.microsoft.com/office/drawing/2014/chart" uri="{C3380CC4-5D6E-409C-BE32-E72D297353CC}">
                <c16:uniqueId val="{00000007-4164-4090-A105-B66141483700}"/>
              </c:ext>
            </c:extLst>
          </c:dPt>
          <c:dPt>
            <c:idx val="4"/>
            <c:bubble3D val="0"/>
            <c:spPr>
              <a:solidFill>
                <a:schemeClr val="accent5"/>
              </a:solidFill>
              <a:ln w="19050">
                <a:noFill/>
              </a:ln>
              <a:effectLst/>
              <a:scene3d>
                <a:camera prst="orthographicFront"/>
                <a:lightRig rig="threePt" dir="t"/>
              </a:scene3d>
              <a:sp3d prstMaterial="metal">
                <a:bevelT w="88900" h="88900"/>
              </a:sp3d>
            </c:spPr>
            <c:extLst>
              <c:ext xmlns:c16="http://schemas.microsoft.com/office/drawing/2014/chart" uri="{C3380CC4-5D6E-409C-BE32-E72D297353CC}">
                <c16:uniqueId val="{00000009-4164-4090-A105-B66141483700}"/>
              </c:ext>
            </c:extLst>
          </c:dPt>
          <c:dPt>
            <c:idx val="5"/>
            <c:bubble3D val="0"/>
            <c:spPr>
              <a:solidFill>
                <a:schemeClr val="accent6"/>
              </a:solidFill>
              <a:ln w="19050">
                <a:noFill/>
              </a:ln>
              <a:effectLst/>
              <a:scene3d>
                <a:camera prst="orthographicFront"/>
                <a:lightRig rig="threePt" dir="t"/>
              </a:scene3d>
              <a:sp3d prstMaterial="metal">
                <a:bevelT w="88900" h="88900"/>
              </a:sp3d>
            </c:spPr>
            <c:extLst>
              <c:ext xmlns:c16="http://schemas.microsoft.com/office/drawing/2014/chart" uri="{C3380CC4-5D6E-409C-BE32-E72D297353CC}">
                <c16:uniqueId val="{0000000B-4164-4090-A105-B66141483700}"/>
              </c:ext>
            </c:extLst>
          </c:dPt>
          <c:dPt>
            <c:idx val="6"/>
            <c:bubble3D val="0"/>
            <c:spPr>
              <a:solidFill>
                <a:srgbClr val="7030A0"/>
              </a:solidFill>
              <a:ln w="19050">
                <a:noFill/>
              </a:ln>
              <a:effectLst/>
              <a:scene3d>
                <a:camera prst="orthographicFront"/>
                <a:lightRig rig="threePt" dir="t"/>
              </a:scene3d>
              <a:sp3d prstMaterial="metal">
                <a:bevelT w="88900" h="88900"/>
              </a:sp3d>
            </c:spPr>
            <c:extLst>
              <c:ext xmlns:c16="http://schemas.microsoft.com/office/drawing/2014/chart" uri="{C3380CC4-5D6E-409C-BE32-E72D297353CC}">
                <c16:uniqueId val="{0000000D-4164-4090-A105-B66141483700}"/>
              </c:ext>
            </c:extLst>
          </c:dPt>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14.2</c:v>
                </c:pt>
                <c:pt idx="1">
                  <c:v>14.2</c:v>
                </c:pt>
                <c:pt idx="2">
                  <c:v>14.2</c:v>
                </c:pt>
                <c:pt idx="3">
                  <c:v>14.2</c:v>
                </c:pt>
                <c:pt idx="4">
                  <c:v>14.2</c:v>
                </c:pt>
                <c:pt idx="5">
                  <c:v>14.2</c:v>
                </c:pt>
                <c:pt idx="6">
                  <c:v>14.3</c:v>
                </c:pt>
              </c:numCache>
            </c:numRef>
          </c:val>
          <c:extLst>
            <c:ext xmlns:c16="http://schemas.microsoft.com/office/drawing/2014/chart" uri="{C3380CC4-5D6E-409C-BE32-E72D297353CC}">
              <c16:uniqueId val="{0000000E-4164-4090-A105-B6614148370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5.png" /></Relationships>
</file>

<file path=ppt/drawings/drawing1.xml><?xml version="1.0" encoding="utf-8"?>
<c:userShapes xmlns:c="http://schemas.openxmlformats.org/drawingml/2006/chart">
  <cdr:relSizeAnchor xmlns:cdr="http://schemas.openxmlformats.org/drawingml/2006/chartDrawing">
    <cdr:from>
      <cdr:x>0.28737</cdr:x>
      <cdr:y>0.16099</cdr:y>
    </cdr:from>
    <cdr:to>
      <cdr:x>0.7248</cdr:x>
      <cdr:y>0.85628</cdr:y>
    </cdr:to>
    <cdr:sp macro="" textlink="">
      <cdr:nvSpPr>
        <cdr:cNvPr id="2" name="Oval 1"/>
        <cdr:cNvSpPr/>
      </cdr:nvSpPr>
      <cdr:spPr>
        <a:xfrm xmlns:a="http://schemas.openxmlformats.org/drawingml/2006/main">
          <a:off x="2136744" y="746201"/>
          <a:ext cx="3252525" cy="3222610"/>
        </a:xfrm>
        <a:prstGeom xmlns:a="http://schemas.openxmlformats.org/drawingml/2006/main" prst="ellipse">
          <a:avLst/>
        </a:prstGeom>
        <a:blipFill xmlns:a="http://schemas.openxmlformats.org/drawingml/2006/main">
          <a:blip xmlns:r="http://schemas.openxmlformats.org/officeDocument/2006/relationships" r:embed="rId1"/>
          <a:stretch>
            <a:fillRect/>
          </a:stretch>
        </a:blip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0.08046</cdr:x>
      <cdr:y>0.29688</cdr:y>
    </cdr:from>
    <cdr:to>
      <cdr:x>0.19182</cdr:x>
      <cdr:y>0.47526</cdr:y>
    </cdr:to>
    <cdr:sp macro="" textlink="">
      <cdr:nvSpPr>
        <cdr:cNvPr id="3" name="Oval 2">
          <a:extLst xmlns:a="http://schemas.openxmlformats.org/drawingml/2006/main">
            <a:ext uri="{FF2B5EF4-FFF2-40B4-BE49-F238E27FC236}">
              <a16:creationId xmlns:a16="http://schemas.microsoft.com/office/drawing/2014/main" id="{2EF9CEEA-65F2-4E31-AFB9-C410E054534C}"/>
            </a:ext>
          </a:extLst>
        </cdr:cNvPr>
        <cdr:cNvSpPr/>
      </cdr:nvSpPr>
      <cdr:spPr>
        <a:xfrm xmlns:a="http://schemas.openxmlformats.org/drawingml/2006/main">
          <a:off x="598249" y="1376015"/>
          <a:ext cx="828016" cy="826783"/>
        </a:xfrm>
        <a:prstGeom xmlns:a="http://schemas.openxmlformats.org/drawingml/2006/main" prst="ellipse">
          <a:avLst/>
        </a:prstGeom>
        <a:solidFill xmlns:a="http://schemas.openxmlformats.org/drawingml/2006/main">
          <a:schemeClr val="accent6">
            <a:lumMod val="60000"/>
            <a:lumOff val="40000"/>
          </a:schemeClr>
        </a:solidFill>
        <a:ln xmlns:a="http://schemas.openxmlformats.org/drawingml/2006/main" w="12700" cap="flat" cmpd="sng" algn="ctr">
          <a:noFill/>
          <a:prstDash val="solid"/>
          <a:miter lim="800000"/>
        </a:ln>
        <a:effectLst xmlns:a="http://schemas.openxmlformats.org/drawingml/2006/main"/>
      </cdr:spPr>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rPr>
            <a:t>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879620" cy="488792"/>
          </a:xfrm>
          <a:prstGeom prst="rect">
            <a:avLst/>
          </a:prstGeom>
        </p:spPr>
        <p:txBody>
          <a:bodyPr vert="horz" lIns="87669" tIns="43834" rIns="87669" bIns="43834" rtlCol="0"/>
          <a:lstStyle>
            <a:lvl1pPr algn="l">
              <a:defRPr sz="1200"/>
            </a:lvl1pPr>
          </a:lstStyle>
          <a:p>
            <a:endParaRPr lang="en-ZA" dirty="0"/>
          </a:p>
        </p:txBody>
      </p:sp>
      <p:sp>
        <p:nvSpPr>
          <p:cNvPr id="3" name="Date Placeholder 2"/>
          <p:cNvSpPr>
            <a:spLocks noGrp="1"/>
          </p:cNvSpPr>
          <p:nvPr>
            <p:ph type="dt" sz="quarter" idx="1"/>
          </p:nvPr>
        </p:nvSpPr>
        <p:spPr>
          <a:xfrm>
            <a:off x="3764121" y="1"/>
            <a:ext cx="2879620" cy="488792"/>
          </a:xfrm>
          <a:prstGeom prst="rect">
            <a:avLst/>
          </a:prstGeom>
        </p:spPr>
        <p:txBody>
          <a:bodyPr vert="horz" lIns="87669" tIns="43834" rIns="87669" bIns="43834" rtlCol="0"/>
          <a:lstStyle>
            <a:lvl1pPr algn="r">
              <a:defRPr sz="1200"/>
            </a:lvl1pPr>
          </a:lstStyle>
          <a:p>
            <a:fld id="{E93AA773-6DF1-4F5A-847D-437DA32B1F7B}" type="datetimeFigureOut">
              <a:rPr lang="en-ZA" smtClean="0"/>
              <a:t>2023/09/01</a:t>
            </a:fld>
            <a:endParaRPr lang="en-ZA" dirty="0"/>
          </a:p>
        </p:txBody>
      </p:sp>
      <p:sp>
        <p:nvSpPr>
          <p:cNvPr id="4" name="Footer Placeholder 3"/>
          <p:cNvSpPr>
            <a:spLocks noGrp="1"/>
          </p:cNvSpPr>
          <p:nvPr>
            <p:ph type="ftr" sz="quarter" idx="2"/>
          </p:nvPr>
        </p:nvSpPr>
        <p:spPr>
          <a:xfrm>
            <a:off x="3" y="9285340"/>
            <a:ext cx="2879620" cy="488792"/>
          </a:xfrm>
          <a:prstGeom prst="rect">
            <a:avLst/>
          </a:prstGeom>
        </p:spPr>
        <p:txBody>
          <a:bodyPr vert="horz" lIns="87669" tIns="43834" rIns="87669" bIns="43834" rtlCol="0" anchor="b"/>
          <a:lstStyle>
            <a:lvl1pPr algn="l">
              <a:defRPr sz="1200"/>
            </a:lvl1pPr>
          </a:lstStyle>
          <a:p>
            <a:endParaRPr lang="en-ZA" dirty="0"/>
          </a:p>
        </p:txBody>
      </p:sp>
      <p:sp>
        <p:nvSpPr>
          <p:cNvPr id="5" name="Slide Number Placeholder 4"/>
          <p:cNvSpPr>
            <a:spLocks noGrp="1"/>
          </p:cNvSpPr>
          <p:nvPr>
            <p:ph type="sldNum" sz="quarter" idx="3"/>
          </p:nvPr>
        </p:nvSpPr>
        <p:spPr>
          <a:xfrm>
            <a:off x="3764121" y="9285340"/>
            <a:ext cx="2879620" cy="488792"/>
          </a:xfrm>
          <a:prstGeom prst="rect">
            <a:avLst/>
          </a:prstGeom>
        </p:spPr>
        <p:txBody>
          <a:bodyPr vert="horz" lIns="87669" tIns="43834" rIns="87669" bIns="43834" rtlCol="0" anchor="b"/>
          <a:lstStyle>
            <a:lvl1pPr algn="r">
              <a:defRPr sz="1200"/>
            </a:lvl1pPr>
          </a:lstStyle>
          <a:p>
            <a:fld id="{46E512A1-1695-4497-99BE-5C128F194D96}" type="slidenum">
              <a:rPr lang="en-ZA" smtClean="0"/>
              <a:t>‹#›</a:t>
            </a:fld>
            <a:endParaRPr lang="en-ZA" dirty="0"/>
          </a:p>
        </p:txBody>
      </p:sp>
    </p:spTree>
    <p:extLst>
      <p:ext uri="{BB962C8B-B14F-4D97-AF65-F5344CB8AC3E}">
        <p14:creationId xmlns:p14="http://schemas.microsoft.com/office/powerpoint/2010/main" val="435214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879620" cy="488792"/>
          </a:xfrm>
          <a:prstGeom prst="rect">
            <a:avLst/>
          </a:prstGeom>
        </p:spPr>
        <p:txBody>
          <a:bodyPr vert="horz" lIns="87669" tIns="43834" rIns="87669" bIns="43834" rtlCol="0"/>
          <a:lstStyle>
            <a:lvl1pPr algn="l">
              <a:defRPr sz="1200"/>
            </a:lvl1pPr>
          </a:lstStyle>
          <a:p>
            <a:endParaRPr lang="en-ZA" dirty="0"/>
          </a:p>
        </p:txBody>
      </p:sp>
      <p:sp>
        <p:nvSpPr>
          <p:cNvPr id="3" name="Date Placeholder 2"/>
          <p:cNvSpPr>
            <a:spLocks noGrp="1"/>
          </p:cNvSpPr>
          <p:nvPr>
            <p:ph type="dt" idx="1"/>
          </p:nvPr>
        </p:nvSpPr>
        <p:spPr>
          <a:xfrm>
            <a:off x="3764121" y="1"/>
            <a:ext cx="2879620" cy="488792"/>
          </a:xfrm>
          <a:prstGeom prst="rect">
            <a:avLst/>
          </a:prstGeom>
        </p:spPr>
        <p:txBody>
          <a:bodyPr vert="horz" lIns="87669" tIns="43834" rIns="87669" bIns="43834" rtlCol="0"/>
          <a:lstStyle>
            <a:lvl1pPr algn="r">
              <a:defRPr sz="1200"/>
            </a:lvl1pPr>
          </a:lstStyle>
          <a:p>
            <a:fld id="{CC3A6AE5-08C9-4E57-817B-01A0FCA4A876}" type="datetimeFigureOut">
              <a:rPr lang="en-ZA" smtClean="0"/>
              <a:t>2023/09/01</a:t>
            </a:fld>
            <a:endParaRPr lang="en-ZA" dirty="0"/>
          </a:p>
        </p:txBody>
      </p:sp>
      <p:sp>
        <p:nvSpPr>
          <p:cNvPr id="4" name="Slide Image Placeholder 3"/>
          <p:cNvSpPr>
            <a:spLocks noGrp="1" noRot="1" noChangeAspect="1"/>
          </p:cNvSpPr>
          <p:nvPr>
            <p:ph type="sldImg" idx="2"/>
          </p:nvPr>
        </p:nvSpPr>
        <p:spPr>
          <a:xfrm>
            <a:off x="877888" y="730250"/>
            <a:ext cx="4889500" cy="3668713"/>
          </a:xfrm>
          <a:prstGeom prst="rect">
            <a:avLst/>
          </a:prstGeom>
          <a:noFill/>
          <a:ln w="12700">
            <a:solidFill>
              <a:prstClr val="black"/>
            </a:solidFill>
          </a:ln>
        </p:spPr>
        <p:txBody>
          <a:bodyPr vert="horz" lIns="87669" tIns="43834" rIns="87669" bIns="43834" rtlCol="0" anchor="ctr"/>
          <a:lstStyle/>
          <a:p>
            <a:endParaRPr lang="en-ZA" dirty="0"/>
          </a:p>
        </p:txBody>
      </p:sp>
      <p:sp>
        <p:nvSpPr>
          <p:cNvPr id="5" name="Notes Placeholder 4"/>
          <p:cNvSpPr>
            <a:spLocks noGrp="1"/>
          </p:cNvSpPr>
          <p:nvPr>
            <p:ph type="body" sz="quarter" idx="3"/>
          </p:nvPr>
        </p:nvSpPr>
        <p:spPr>
          <a:xfrm>
            <a:off x="664528" y="4643520"/>
            <a:ext cx="5316220" cy="4399121"/>
          </a:xfrm>
          <a:prstGeom prst="rect">
            <a:avLst/>
          </a:prstGeom>
        </p:spPr>
        <p:txBody>
          <a:bodyPr vert="horz" lIns="87669" tIns="43834" rIns="87669" bIns="438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3" y="9285340"/>
            <a:ext cx="2879620" cy="488792"/>
          </a:xfrm>
          <a:prstGeom prst="rect">
            <a:avLst/>
          </a:prstGeom>
        </p:spPr>
        <p:txBody>
          <a:bodyPr vert="horz" lIns="87669" tIns="43834" rIns="87669" bIns="43834" rtlCol="0" anchor="b"/>
          <a:lstStyle>
            <a:lvl1pPr algn="l">
              <a:defRPr sz="1200"/>
            </a:lvl1pPr>
          </a:lstStyle>
          <a:p>
            <a:endParaRPr lang="en-ZA" dirty="0"/>
          </a:p>
        </p:txBody>
      </p:sp>
      <p:sp>
        <p:nvSpPr>
          <p:cNvPr id="7" name="Slide Number Placeholder 6"/>
          <p:cNvSpPr>
            <a:spLocks noGrp="1"/>
          </p:cNvSpPr>
          <p:nvPr>
            <p:ph type="sldNum" sz="quarter" idx="5"/>
          </p:nvPr>
        </p:nvSpPr>
        <p:spPr>
          <a:xfrm>
            <a:off x="3764121" y="9285340"/>
            <a:ext cx="2879620" cy="488792"/>
          </a:xfrm>
          <a:prstGeom prst="rect">
            <a:avLst/>
          </a:prstGeom>
        </p:spPr>
        <p:txBody>
          <a:bodyPr vert="horz" lIns="87669" tIns="43834" rIns="87669" bIns="43834" rtlCol="0" anchor="b"/>
          <a:lstStyle>
            <a:lvl1pPr algn="r">
              <a:defRPr sz="1200"/>
            </a:lvl1pPr>
          </a:lstStyle>
          <a:p>
            <a:fld id="{5247FAEF-D2A7-4C4B-A780-0366F34D0D6C}" type="slidenum">
              <a:rPr lang="en-ZA" smtClean="0"/>
              <a:t>‹#›</a:t>
            </a:fld>
            <a:endParaRPr lang="en-ZA" dirty="0"/>
          </a:p>
        </p:txBody>
      </p:sp>
    </p:spTree>
    <p:extLst>
      <p:ext uri="{BB962C8B-B14F-4D97-AF65-F5344CB8AC3E}">
        <p14:creationId xmlns:p14="http://schemas.microsoft.com/office/powerpoint/2010/main" val="11751361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BCF5C-793D-4E2E-8A58-2738429E752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5131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3.xml" /></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2.jpeg" /><Relationship Id="rId1" Type="http://schemas.openxmlformats.org/officeDocument/2006/relationships/slideMaster" Target="../slideMasters/slideMaster3.xml" /></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3.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3.xml" /></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3.xml" /></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Master" Target="../slideMasters/slideMaster3.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8.jpeg" /><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Master" Target="../slideMasters/slideMaster3.xml" /><Relationship Id="rId4" Type="http://schemas.openxmlformats.org/officeDocument/2006/relationships/image" Target="../media/image9.jpeg"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0.jpeg" /><Relationship Id="rId1" Type="http://schemas.openxmlformats.org/officeDocument/2006/relationships/slideMaster" Target="../slideMasters/slideMaster3.xml" /><Relationship Id="rId4" Type="http://schemas.openxmlformats.org/officeDocument/2006/relationships/image" Target="../media/image9.jpeg" /></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8.jpeg"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Master" Target="../slideMasters/slideMaster3.xml" /></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Master" Target="../slideMasters/slideMaster3.xml" /><Relationship Id="rId4" Type="http://schemas.openxmlformats.org/officeDocument/2006/relationships/image" Target="../media/image16.jpeg" /></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Master" Target="../slideMasters/slideMaster3.xml" /></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Master" Target="../slideMasters/slideMaster3.xml" /></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Master" Target="../slideMasters/slideMaster3.xml" /></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Master" Target="../slideMasters/slideMaster3.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8.jpeg" /><Relationship Id="rId1" Type="http://schemas.openxmlformats.org/officeDocument/2006/relationships/slideMaster" Target="../slideMasters/slideMaster3.xml" /></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8.jpeg" /><Relationship Id="rId1" Type="http://schemas.openxmlformats.org/officeDocument/2006/relationships/slideMaster" Target="../slideMasters/slideMaster3.xml" /></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0.jpeg" /><Relationship Id="rId1" Type="http://schemas.openxmlformats.org/officeDocument/2006/relationships/slideMaster" Target="../slideMasters/slideMaster3.xml" /><Relationship Id="rId4" Type="http://schemas.openxmlformats.org/officeDocument/2006/relationships/image" Target="../media/image20.jpeg"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2.xml" /></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8.jpeg" /><Relationship Id="rId1" Type="http://schemas.openxmlformats.org/officeDocument/2006/relationships/slideMaster" Target="../slideMasters/slideMaster3.xml" /></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Master" Target="../slideMasters/slideMaster3.xml" /></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4.xml" /></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4.xml" /></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4.xml" /></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4.xml" /></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4.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2.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2.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2.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l">
              <a:defRPr sz="1200" b="0">
                <a:solidFill>
                  <a:schemeClr val="bg1">
                    <a:lumMod val="50000"/>
                  </a:schemeClr>
                </a:solidFill>
              </a:defRPr>
            </a:lvl1pPr>
          </a:lstStyle>
          <a:p>
            <a:fld id="{28A3B54F-4D6D-439C-9A2C-B6799378E1A1}" type="slidenum">
              <a:rPr lang="en-ZA" smtClean="0"/>
              <a:pPr/>
              <a:t>‹#›</a:t>
            </a:fld>
            <a:endParaRPr lang="en-ZA" dirty="0"/>
          </a:p>
        </p:txBody>
      </p:sp>
    </p:spTree>
    <p:extLst>
      <p:ext uri="{BB962C8B-B14F-4D97-AF65-F5344CB8AC3E}">
        <p14:creationId xmlns:p14="http://schemas.microsoft.com/office/powerpoint/2010/main" val="73216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A5E91D56-F3D6-4C57-902C-021CF4EA8EF7}" type="datetimeFigureOut">
              <a:rPr lang="en-ZA" smtClean="0">
                <a:solidFill>
                  <a:prstClr val="black">
                    <a:tint val="75000"/>
                  </a:prstClr>
                </a:solidFill>
              </a:rPr>
              <a:pPr/>
              <a:t>2023/09/01</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65630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91D56-F3D6-4C57-902C-021CF4EA8EF7}" type="datetimeFigureOut">
              <a:rPr lang="en-ZA" smtClean="0">
                <a:solidFill>
                  <a:prstClr val="black">
                    <a:tint val="75000"/>
                  </a:prstClr>
                </a:solidFill>
              </a:rPr>
              <a:pPr/>
              <a:t>2023/09/01</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55123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E91D56-F3D6-4C57-902C-021CF4EA8EF7}" type="datetimeFigureOut">
              <a:rPr lang="en-ZA" smtClean="0">
                <a:solidFill>
                  <a:prstClr val="black">
                    <a:tint val="75000"/>
                  </a:prstClr>
                </a:solidFill>
              </a:rPr>
              <a:pPr/>
              <a:t>2023/09/01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308598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E91D56-F3D6-4C57-902C-021CF4EA8EF7}" type="datetimeFigureOut">
              <a:rPr lang="en-ZA" smtClean="0">
                <a:solidFill>
                  <a:prstClr val="black">
                    <a:tint val="75000"/>
                  </a:prstClr>
                </a:solidFill>
              </a:rPr>
              <a:pPr/>
              <a:t>2023/09/01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27769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5E91D56-F3D6-4C57-902C-021CF4EA8EF7}" type="datetimeFigureOut">
              <a:rPr lang="en-ZA" smtClean="0">
                <a:solidFill>
                  <a:prstClr val="black">
                    <a:tint val="75000"/>
                  </a:prstClr>
                </a:solidFill>
              </a:rPr>
              <a:pPr/>
              <a:t>2023/09/01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080890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5E91D56-F3D6-4C57-902C-021CF4EA8EF7}" type="datetimeFigureOut">
              <a:rPr lang="en-ZA" smtClean="0">
                <a:solidFill>
                  <a:prstClr val="black">
                    <a:tint val="75000"/>
                  </a:prstClr>
                </a:solidFill>
              </a:rPr>
              <a:pPr/>
              <a:t>2023/09/01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052893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extBox 1"/>
          <p:cNvSpPr txBox="1"/>
          <p:nvPr userDrawn="1"/>
        </p:nvSpPr>
        <p:spPr>
          <a:xfrm>
            <a:off x="1115619" y="5470192"/>
            <a:ext cx="7200800"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val="2772955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137707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pic>
        <p:nvPicPr>
          <p:cNvPr id="5"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577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55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7596336" cy="1143000"/>
          </a:xfrm>
        </p:spPr>
        <p:txBody>
          <a:bodyPr>
            <a:normAutofit/>
          </a:bodyPr>
          <a:lstStyle>
            <a:lvl1pPr>
              <a:defRPr sz="2800" b="1">
                <a:solidFill>
                  <a:schemeClr val="accent2"/>
                </a:solidFill>
              </a:defRPr>
            </a:lvl1pPr>
          </a:lstStyle>
          <a:p>
            <a:r>
              <a:rPr lang="en-US" dirty="0"/>
              <a:t>CLICK TO EDIT MASTER TITLE STYLE</a:t>
            </a:r>
            <a:endParaRPr lang="en-ZA" dirty="0"/>
          </a:p>
        </p:txBody>
      </p:sp>
      <p:sp>
        <p:nvSpPr>
          <p:cNvPr id="3" name="Content Placeholder 2"/>
          <p:cNvSpPr>
            <a:spLocks noGrp="1"/>
          </p:cNvSpPr>
          <p:nvPr>
            <p:ph idx="1"/>
          </p:nvPr>
        </p:nvSpPr>
        <p:spPr>
          <a:xfrm>
            <a:off x="0" y="1143000"/>
            <a:ext cx="9144000" cy="4950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l">
              <a:defRPr sz="1200" b="0">
                <a:solidFill>
                  <a:schemeClr val="bg1">
                    <a:lumMod val="50000"/>
                  </a:schemeClr>
                </a:solidFill>
              </a:defRPr>
            </a:lvl1pPr>
          </a:lstStyle>
          <a:p>
            <a:fld id="{28A3B54F-4D6D-439C-9A2C-B6799378E1A1}" type="slidenum">
              <a:rPr lang="en-ZA" smtClean="0"/>
              <a:pPr/>
              <a:t>‹#›</a:t>
            </a:fld>
            <a:endParaRPr lang="en-ZA" dirty="0"/>
          </a:p>
        </p:txBody>
      </p:sp>
    </p:spTree>
    <p:extLst>
      <p:ext uri="{BB962C8B-B14F-4D97-AF65-F5344CB8AC3E}">
        <p14:creationId xmlns:p14="http://schemas.microsoft.com/office/powerpoint/2010/main" val="3449554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28267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575376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A5E91D56-F3D6-4C57-902C-021CF4EA8EF7}" type="datetimeFigureOut">
              <a:rPr lang="en-ZA" smtClean="0"/>
              <a:t>2023/09/01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2C0AE55-7E06-4976-960B-3D98813CB3CF}" type="slidenum">
              <a:rPr lang="en-ZA" smtClean="0"/>
              <a:t>‹#›</a:t>
            </a:fld>
            <a:endParaRPr lang="en-ZA"/>
          </a:p>
        </p:txBody>
      </p:sp>
      <p:pic>
        <p:nvPicPr>
          <p:cNvPr id="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980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AF019-4F7B-4D31-9D1A-762E4322E3E6}" type="datetimeFigureOut">
              <a:rPr lang="en-ZA" smtClean="0"/>
              <a:pPr/>
              <a:t>2023/09/01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DB53F8B-4788-43D9-B19C-7CDD71F53993}" type="slidenum">
              <a:rPr lang="en-ZA" smtClean="0"/>
              <a:pPr/>
              <a:t>‹#›</a:t>
            </a:fld>
            <a:endParaRPr lang="en-ZA"/>
          </a:p>
        </p:txBody>
      </p:sp>
    </p:spTree>
    <p:extLst>
      <p:ext uri="{BB962C8B-B14F-4D97-AF65-F5344CB8AC3E}">
        <p14:creationId xmlns:p14="http://schemas.microsoft.com/office/powerpoint/2010/main" val="1723485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DAF019-4F7B-4D31-9D1A-762E4322E3E6}" type="datetimeFigureOut">
              <a:rPr lang="en-ZA" smtClean="0"/>
              <a:pPr/>
              <a:t>2023/09/01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DB53F8B-4788-43D9-B19C-7CDD71F53993}" type="slidenum">
              <a:rPr lang="en-ZA" smtClean="0"/>
              <a:pPr/>
              <a:t>‹#›</a:t>
            </a:fld>
            <a:endParaRPr lang="en-ZA"/>
          </a:p>
        </p:txBody>
      </p:sp>
    </p:spTree>
    <p:extLst>
      <p:ext uri="{BB962C8B-B14F-4D97-AF65-F5344CB8AC3E}">
        <p14:creationId xmlns:p14="http://schemas.microsoft.com/office/powerpoint/2010/main" val="2579899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DAF019-4F7B-4D31-9D1A-762E4322E3E6}" type="datetimeFigureOut">
              <a:rPr lang="en-ZA" smtClean="0"/>
              <a:pPr/>
              <a:t>2023/09/01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DB53F8B-4788-43D9-B19C-7CDD71F53993}" type="slidenum">
              <a:rPr lang="en-ZA" smtClean="0"/>
              <a:pPr/>
              <a:t>‹#›</a:t>
            </a:fld>
            <a:endParaRPr lang="en-ZA"/>
          </a:p>
        </p:txBody>
      </p:sp>
    </p:spTree>
    <p:extLst>
      <p:ext uri="{BB962C8B-B14F-4D97-AF65-F5344CB8AC3E}">
        <p14:creationId xmlns:p14="http://schemas.microsoft.com/office/powerpoint/2010/main" val="2983605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FDAF019-4F7B-4D31-9D1A-762E4322E3E6}" type="datetimeFigureOut">
              <a:rPr lang="en-ZA" smtClean="0"/>
              <a:pPr/>
              <a:t>2023/09/01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DB53F8B-4788-43D9-B19C-7CDD71F53993}" type="slidenum">
              <a:rPr lang="en-ZA" smtClean="0"/>
              <a:pPr/>
              <a:t>‹#›</a:t>
            </a:fld>
            <a:endParaRPr lang="en-ZA"/>
          </a:p>
        </p:txBody>
      </p:sp>
    </p:spTree>
    <p:extLst>
      <p:ext uri="{BB962C8B-B14F-4D97-AF65-F5344CB8AC3E}">
        <p14:creationId xmlns:p14="http://schemas.microsoft.com/office/powerpoint/2010/main" val="967418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FDAF019-4F7B-4D31-9D1A-762E4322E3E6}" type="datetimeFigureOut">
              <a:rPr lang="en-ZA" smtClean="0"/>
              <a:pPr/>
              <a:t>2023/09/01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DB53F8B-4788-43D9-B19C-7CDD71F53993}" type="slidenum">
              <a:rPr lang="en-ZA" smtClean="0"/>
              <a:pPr/>
              <a:t>‹#›</a:t>
            </a:fld>
            <a:endParaRPr lang="en-ZA"/>
          </a:p>
        </p:txBody>
      </p:sp>
    </p:spTree>
    <p:extLst>
      <p:ext uri="{BB962C8B-B14F-4D97-AF65-F5344CB8AC3E}">
        <p14:creationId xmlns:p14="http://schemas.microsoft.com/office/powerpoint/2010/main" val="3199384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extBox 1"/>
          <p:cNvSpPr txBox="1"/>
          <p:nvPr userDrawn="1"/>
        </p:nvSpPr>
        <p:spPr>
          <a:xfrm>
            <a:off x="1115616" y="5470192"/>
            <a:ext cx="7200800" cy="1631216"/>
          </a:xfrm>
          <a:prstGeom prst="rect">
            <a:avLst/>
          </a:prstGeom>
          <a:noFill/>
        </p:spPr>
        <p:txBody>
          <a:bodyPr wrap="square" rtlCol="0">
            <a:spAutoFit/>
          </a:bodyPr>
          <a:lstStyle/>
          <a:p>
            <a:pPr algn="ctr"/>
            <a:r>
              <a:rPr lang="en-ZA" sz="2000" b="1" dirty="0">
                <a:solidFill>
                  <a:schemeClr val="bg1"/>
                </a:solidFill>
                <a:latin typeface="Arial" panose="020B0604020202020204" pitchFamily="34" charset="0"/>
                <a:cs typeface="Arial" panose="020B0604020202020204" pitchFamily="34" charset="0"/>
              </a:rPr>
              <a:t>Website: www.education.gov.za</a:t>
            </a:r>
          </a:p>
          <a:p>
            <a:pPr algn="ctr"/>
            <a:r>
              <a:rPr lang="en-ZA" sz="2000" b="1" dirty="0">
                <a:solidFill>
                  <a:schemeClr val="bg1"/>
                </a:solidFill>
                <a:latin typeface="Arial" panose="020B0604020202020204" pitchFamily="34" charset="0"/>
                <a:cs typeface="Arial" panose="020B0604020202020204" pitchFamily="34" charset="0"/>
              </a:rPr>
              <a:t>Call Centre: 0800 202 933 | callcentre@dbe.gov.za</a:t>
            </a:r>
          </a:p>
          <a:p>
            <a:pPr algn="ctr"/>
            <a:r>
              <a:rPr lang="en-ZA" sz="2000" b="1" dirty="0">
                <a:solidFill>
                  <a:schemeClr val="bg1"/>
                </a:solidFill>
                <a:latin typeface="Arial" panose="020B0604020202020204" pitchFamily="34" charset="0"/>
                <a:cs typeface="Arial" panose="020B0604020202020204" pitchFamily="34" charset="0"/>
              </a:rPr>
              <a:t>Twitter: @DBE_SA | Facebook: DBE SA</a:t>
            </a:r>
          </a:p>
          <a:p>
            <a:pPr algn="ctr"/>
            <a:endParaRPr lang="en-ZA" sz="2000" b="1" dirty="0">
              <a:solidFill>
                <a:schemeClr val="bg1"/>
              </a:solidFill>
              <a:latin typeface="Arial" panose="020B0604020202020204" pitchFamily="34" charset="0"/>
              <a:cs typeface="Arial" panose="020B0604020202020204" pitchFamily="34" charset="0"/>
            </a:endParaRPr>
          </a:p>
          <a:p>
            <a:endParaRPr lang="en-ZA" sz="2000" b="1" dirty="0">
              <a:solidFill>
                <a:schemeClr val="bg1"/>
              </a:solidFill>
              <a:latin typeface="Arial" panose="020B0604020202020204" pitchFamily="34" charset="0"/>
              <a:cs typeface="Arial" panose="020B0604020202020204" pitchFamily="34" charset="0"/>
            </a:endParaRPr>
          </a:p>
        </p:txBody>
      </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val="2289740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val="1603000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l">
              <a:defRPr sz="1200" b="0">
                <a:solidFill>
                  <a:schemeClr val="bg1">
                    <a:lumMod val="50000"/>
                  </a:schemeClr>
                </a:solidFill>
              </a:defRPr>
            </a:lvl1pPr>
          </a:lstStyle>
          <a:p>
            <a:fld id="{28A3B54F-4D6D-439C-9A2C-B6799378E1A1}" type="slidenum">
              <a:rPr lang="en-ZA" smtClean="0"/>
              <a:pPr/>
              <a:t>‹#›</a:t>
            </a:fld>
            <a:endParaRPr lang="en-ZA" dirty="0"/>
          </a:p>
        </p:txBody>
      </p:sp>
    </p:spTree>
    <p:extLst>
      <p:ext uri="{BB962C8B-B14F-4D97-AF65-F5344CB8AC3E}">
        <p14:creationId xmlns:p14="http://schemas.microsoft.com/office/powerpoint/2010/main" val="250586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609600" y="838202"/>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585" t="18717" r="12842" b="24479"/>
          <a:stretch/>
        </p:blipFill>
        <p:spPr bwMode="auto">
          <a:xfrm>
            <a:off x="8544984" y="6268989"/>
            <a:ext cx="539552" cy="58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val="646966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val="1911126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Rectangle 6"/>
          <p:cNvSpPr/>
          <p:nvPr userDrawn="1"/>
        </p:nvSpPr>
        <p:spPr>
          <a:xfrm>
            <a:off x="609600" y="838202"/>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448"/>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585" t="18717" r="12842" b="24479"/>
          <a:stretch/>
        </p:blipFill>
        <p:spPr bwMode="auto">
          <a:xfrm>
            <a:off x="8544984" y="6268989"/>
            <a:ext cx="539552" cy="58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val="1435264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extBox 1"/>
          <p:cNvSpPr txBox="1"/>
          <p:nvPr userDrawn="1"/>
        </p:nvSpPr>
        <p:spPr>
          <a:xfrm>
            <a:off x="1115616" y="5470192"/>
            <a:ext cx="7200800"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0" y="1"/>
            <a:ext cx="9144001" cy="1303651"/>
            <a:chOff x="0" y="1"/>
            <a:chExt cx="9144001" cy="1303651"/>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val="680454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5562600"/>
            <a:ext cx="9144000" cy="1265238"/>
            <a:chOff x="0" y="5562600"/>
            <a:chExt cx="9144000" cy="1264494"/>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448"/>
            <a:stretch>
              <a:fillRect/>
            </a:stretch>
          </p:blipFill>
          <p:spPr bwMode="auto">
            <a:xfrm>
              <a:off x="76200" y="5992639"/>
              <a:ext cx="2057400" cy="83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13585" t="18716" r="12842" b="24480"/>
            <a:stretch>
              <a:fillRect/>
            </a:stretch>
          </p:blipFill>
          <p:spPr bwMode="auto">
            <a:xfrm>
              <a:off x="8305801" y="5950586"/>
              <a:ext cx="761999" cy="83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1"/>
            <p:cNvGrpSpPr>
              <a:grpSpLocks/>
            </p:cNvGrpSpPr>
            <p:nvPr userDrawn="1"/>
          </p:nvGrpSpPr>
          <p:grpSpPr bwMode="auto">
            <a:xfrm>
              <a:off x="0" y="5562600"/>
              <a:ext cx="9144000" cy="228466"/>
              <a:chOff x="0" y="5334000"/>
              <a:chExt cx="9144000" cy="228466"/>
            </a:xfrm>
          </p:grpSpPr>
          <p:sp>
            <p:nvSpPr>
              <p:cNvPr id="9" name="Rectangle 8"/>
              <p:cNvSpPr/>
              <p:nvPr/>
            </p:nvSpPr>
            <p:spPr>
              <a:xfrm>
                <a:off x="0" y="5334000"/>
                <a:ext cx="89916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0" name="Rectangle 9"/>
              <p:cNvSpPr/>
              <p:nvPr/>
            </p:nvSpPr>
            <p:spPr>
              <a:xfrm>
                <a:off x="1143000" y="5334000"/>
                <a:ext cx="1143000" cy="228466"/>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1" name="Rectangle 10"/>
              <p:cNvSpPr/>
              <p:nvPr/>
            </p:nvSpPr>
            <p:spPr>
              <a:xfrm>
                <a:off x="8077200" y="5334000"/>
                <a:ext cx="10668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2" name="Rectangle 11"/>
              <p:cNvSpPr/>
              <p:nvPr/>
            </p:nvSpPr>
            <p:spPr>
              <a:xfrm>
                <a:off x="22860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3" name="Rectangle 12"/>
              <p:cNvSpPr/>
              <p:nvPr/>
            </p:nvSpPr>
            <p:spPr>
              <a:xfrm>
                <a:off x="35052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4" name="Rectangle 13"/>
              <p:cNvSpPr/>
              <p:nvPr/>
            </p:nvSpPr>
            <p:spPr>
              <a:xfrm>
                <a:off x="46101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5" name="Rectangle 14"/>
              <p:cNvSpPr/>
              <p:nvPr/>
            </p:nvSpPr>
            <p:spPr>
              <a:xfrm>
                <a:off x="57531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grpSp>
      </p:grpSp>
      <p:grpSp>
        <p:nvGrpSpPr>
          <p:cNvPr id="16" name="Group 1"/>
          <p:cNvGrpSpPr>
            <a:grpSpLocks/>
          </p:cNvGrpSpPr>
          <p:nvPr userDrawn="1"/>
        </p:nvGrpSpPr>
        <p:grpSpPr bwMode="auto">
          <a:xfrm>
            <a:off x="0" y="0"/>
            <a:ext cx="9144000" cy="1303338"/>
            <a:chOff x="0" y="1"/>
            <a:chExt cx="9144001" cy="1303651"/>
          </a:xfrm>
        </p:grpSpPr>
        <p:pic>
          <p:nvPicPr>
            <p:cNvPr id="17"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935" r="819"/>
            <a:stretch>
              <a:fillRect/>
            </a:stretch>
          </p:blipFill>
          <p:spPr bwMode="auto">
            <a:xfrm>
              <a:off x="1" y="1"/>
              <a:ext cx="9144000" cy="130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cmpd="tri">
                  <a:solidFill>
                    <a:srgbClr val="000000"/>
                  </a:solidFill>
                  <a:miter lim="800000"/>
                  <a:headEnd/>
                  <a:tailEnd/>
                </a14:hiddenLine>
              </a:ext>
            </a:extLst>
          </p:spPr>
        </p:pic>
        <p:cxnSp>
          <p:nvCxnSpPr>
            <p:cNvPr id="18" name="Straight Connector 17"/>
            <p:cNvCxnSpPr/>
            <p:nvPr userDrawn="1"/>
          </p:nvCxnSpPr>
          <p:spPr>
            <a:xfrm>
              <a:off x="0" y="-969496"/>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p:nvPr>
        </p:nvSpPr>
        <p:spPr>
          <a:xfrm>
            <a:off x="1411560" y="3573017"/>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8" name="Title 7"/>
          <p:cNvSpPr>
            <a:spLocks noGrp="1"/>
          </p:cNvSpPr>
          <p:nvPr>
            <p:ph type="title"/>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151220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val="509248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Rectangle 6"/>
          <p:cNvSpPr/>
          <p:nvPr userDrawn="1"/>
        </p:nvSpPr>
        <p:spPr>
          <a:xfrm>
            <a:off x="609600" y="838204"/>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5496" y="6237328"/>
            <a:ext cx="1471464" cy="5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585" t="18717" r="12842" b="24479"/>
          <a:stretch/>
        </p:blipFill>
        <p:spPr bwMode="auto">
          <a:xfrm>
            <a:off x="8544986" y="6269005"/>
            <a:ext cx="539552" cy="58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val="3300527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extBox 1"/>
          <p:cNvSpPr txBox="1"/>
          <p:nvPr userDrawn="1"/>
        </p:nvSpPr>
        <p:spPr>
          <a:xfrm>
            <a:off x="1115618" y="5470192"/>
            <a:ext cx="7200800"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val="3689008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5562600"/>
            <a:ext cx="9144000" cy="1265238"/>
            <a:chOff x="0" y="5562600"/>
            <a:chExt cx="9144000" cy="1264494"/>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l="3448"/>
            <a:stretch>
              <a:fillRect/>
            </a:stretch>
          </p:blipFill>
          <p:spPr bwMode="auto">
            <a:xfrm>
              <a:off x="76200" y="5992639"/>
              <a:ext cx="2057400" cy="83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13585" t="18716" r="12842" b="24480"/>
            <a:stretch>
              <a:fillRect/>
            </a:stretch>
          </p:blipFill>
          <p:spPr bwMode="auto">
            <a:xfrm>
              <a:off x="8305801" y="5950586"/>
              <a:ext cx="761999" cy="83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1"/>
            <p:cNvGrpSpPr>
              <a:grpSpLocks/>
            </p:cNvGrpSpPr>
            <p:nvPr userDrawn="1"/>
          </p:nvGrpSpPr>
          <p:grpSpPr bwMode="auto">
            <a:xfrm>
              <a:off x="0" y="5562600"/>
              <a:ext cx="9144000" cy="228466"/>
              <a:chOff x="0" y="5334000"/>
              <a:chExt cx="9144000" cy="228466"/>
            </a:xfrm>
          </p:grpSpPr>
          <p:sp>
            <p:nvSpPr>
              <p:cNvPr id="9" name="Rectangle 8"/>
              <p:cNvSpPr/>
              <p:nvPr/>
            </p:nvSpPr>
            <p:spPr>
              <a:xfrm>
                <a:off x="0" y="5334000"/>
                <a:ext cx="89916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0" name="Rectangle 9"/>
              <p:cNvSpPr/>
              <p:nvPr/>
            </p:nvSpPr>
            <p:spPr>
              <a:xfrm>
                <a:off x="1143000" y="5334000"/>
                <a:ext cx="1143000" cy="228466"/>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1" name="Rectangle 10"/>
              <p:cNvSpPr/>
              <p:nvPr/>
            </p:nvSpPr>
            <p:spPr>
              <a:xfrm>
                <a:off x="8077200" y="5334000"/>
                <a:ext cx="10668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2" name="Rectangle 11"/>
              <p:cNvSpPr/>
              <p:nvPr/>
            </p:nvSpPr>
            <p:spPr>
              <a:xfrm>
                <a:off x="22860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3" name="Rectangle 12"/>
              <p:cNvSpPr/>
              <p:nvPr/>
            </p:nvSpPr>
            <p:spPr>
              <a:xfrm>
                <a:off x="35052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4" name="Rectangle 13"/>
              <p:cNvSpPr/>
              <p:nvPr/>
            </p:nvSpPr>
            <p:spPr>
              <a:xfrm>
                <a:off x="46101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5" name="Rectangle 14"/>
              <p:cNvSpPr/>
              <p:nvPr/>
            </p:nvSpPr>
            <p:spPr>
              <a:xfrm>
                <a:off x="57531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grpSp>
      </p:grpSp>
      <p:grpSp>
        <p:nvGrpSpPr>
          <p:cNvPr id="16" name="Group 1"/>
          <p:cNvGrpSpPr>
            <a:grpSpLocks/>
          </p:cNvGrpSpPr>
          <p:nvPr userDrawn="1"/>
        </p:nvGrpSpPr>
        <p:grpSpPr bwMode="auto">
          <a:xfrm>
            <a:off x="0" y="0"/>
            <a:ext cx="9144000" cy="1303338"/>
            <a:chOff x="0" y="1"/>
            <a:chExt cx="9144001" cy="1303651"/>
          </a:xfrm>
        </p:grpSpPr>
        <p:pic>
          <p:nvPicPr>
            <p:cNvPr id="1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l="935" r="819"/>
            <a:stretch>
              <a:fillRect/>
            </a:stretch>
          </p:blipFill>
          <p:spPr bwMode="auto">
            <a:xfrm>
              <a:off x="1" y="1"/>
              <a:ext cx="9144000" cy="130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cmpd="tri">
                  <a:solidFill>
                    <a:srgbClr val="000000"/>
                  </a:solidFill>
                  <a:miter lim="800000"/>
                  <a:headEnd/>
                  <a:tailEnd/>
                </a14:hiddenLine>
              </a:ext>
            </a:extLst>
          </p:spPr>
        </p:pic>
        <p:cxnSp>
          <p:nvCxnSpPr>
            <p:cNvPr id="18" name="Straight Connector 17"/>
            <p:cNvCxnSpPr/>
            <p:nvPr userDrawn="1"/>
          </p:nvCxnSpPr>
          <p:spPr>
            <a:xfrm>
              <a:off x="0" y="-36584"/>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8" name="Title 7"/>
          <p:cNvSpPr>
            <a:spLocks noGrp="1"/>
          </p:cNvSpPr>
          <p:nvPr>
            <p:ph type="title"/>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8385810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Rectangle 2"/>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l="3448"/>
          <a:stretch>
            <a:fillRect/>
          </a:stretch>
        </p:blipFill>
        <p:spPr bwMode="auto">
          <a:xfrm>
            <a:off x="34929" y="6237288"/>
            <a:ext cx="14716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13585" t="18716" r="12842" b="24480"/>
          <a:stretch>
            <a:fillRect/>
          </a:stretch>
        </p:blipFill>
        <p:spPr bwMode="auto">
          <a:xfrm>
            <a:off x="8545513" y="6269038"/>
            <a:ext cx="53975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05785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4" descr="A picture containing indoor, blur&#10;&#10;Description automatically generated">
            <a:extLst>
              <a:ext uri="{FF2B5EF4-FFF2-40B4-BE49-F238E27FC236}">
                <a16:creationId xmlns:a16="http://schemas.microsoft.com/office/drawing/2014/main" id="{4456F403-169A-4AF7-86A3-A9BFCE12129B}"/>
              </a:ext>
            </a:extLst>
          </p:cNvPr>
          <p:cNvPicPr>
            <a:picLocks noChangeAspect="1"/>
          </p:cNvPicPr>
          <p:nvPr userDrawn="1"/>
        </p:nvPicPr>
        <p:blipFill>
          <a:blip r:embed="rId2" cstate="print">
            <a:alphaModFix am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3"/>
          <p:cNvSpPr>
            <a:spLocks noGrp="1"/>
          </p:cNvSpPr>
          <p:nvPr>
            <p:ph type="dt" sz="half" idx="10"/>
          </p:nvPr>
        </p:nvSpPr>
        <p:spPr/>
        <p:txBody>
          <a:bodyPr/>
          <a:lstStyle>
            <a:lvl1pPr>
              <a:defRPr/>
            </a:lvl1pPr>
          </a:lstStyle>
          <a:p>
            <a:pPr defTabSz="685800">
              <a:defRPr/>
            </a:pPr>
            <a:endParaRPr lang="en-ZA"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685800">
              <a:defRPr/>
            </a:pPr>
            <a:endParaRPr lang="en-ZA"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solidFill>
                  <a:schemeClr val="bg1">
                    <a:lumMod val="50000"/>
                  </a:schemeClr>
                </a:solidFill>
              </a:defRPr>
            </a:lvl1pPr>
          </a:lstStyle>
          <a:p>
            <a:pPr defTabSz="685800" fontAlgn="base">
              <a:spcBef>
                <a:spcPct val="0"/>
              </a:spcBef>
              <a:spcAft>
                <a:spcPct val="0"/>
              </a:spcAft>
              <a:defRPr/>
            </a:pPr>
            <a:fld id="{0798A1A8-AE14-4394-B33F-4D0BF747916C}" type="slidenum">
              <a:rPr lang="en-ZA" altLang="en-US" smtClean="0">
                <a:cs typeface="Arial" panose="020B0604020202020204" pitchFamily="34" charset="0"/>
              </a:rPr>
              <a:pPr defTabSz="685800" fontAlgn="base">
                <a:spcBef>
                  <a:spcPct val="0"/>
                </a:spcBef>
                <a:spcAft>
                  <a:spcPct val="0"/>
                </a:spcAft>
                <a:defRPr/>
              </a:pPr>
              <a:t>‹#›</a:t>
            </a:fld>
            <a:endParaRPr lang="en-ZA" altLang="en-US" dirty="0">
              <a:cs typeface="Arial" panose="020B0604020202020204" pitchFamily="34" charset="0"/>
            </a:endParaRPr>
          </a:p>
        </p:txBody>
      </p:sp>
      <p:pic>
        <p:nvPicPr>
          <p:cNvPr id="6" name="Picture 5">
            <a:extLst>
              <a:ext uri="{FF2B5EF4-FFF2-40B4-BE49-F238E27FC236}">
                <a16:creationId xmlns:a16="http://schemas.microsoft.com/office/drawing/2014/main" id="{6B044380-999D-4B7F-A2A8-5ACB4EBFF6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31641" y="6211886"/>
            <a:ext cx="1214753" cy="64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679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p:cNvSpPr/>
          <p:nvPr userDrawn="1"/>
        </p:nvSpPr>
        <p:spPr>
          <a:xfrm>
            <a:off x="0" y="5229247"/>
            <a:ext cx="9144000" cy="16287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4" name="TextBox 3"/>
          <p:cNvSpPr txBox="1">
            <a:spLocks noChangeArrowheads="1"/>
          </p:cNvSpPr>
          <p:nvPr userDrawn="1"/>
        </p:nvSpPr>
        <p:spPr bwMode="auto">
          <a:xfrm>
            <a:off x="1116013" y="5470547"/>
            <a:ext cx="7200900" cy="163036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ZA" altLang="en-US" sz="2000" b="1" dirty="0">
                <a:solidFill>
                  <a:prstClr val="white"/>
                </a:solidFill>
              </a:rPr>
              <a:t>Website: www.education.gov.za</a:t>
            </a:r>
          </a:p>
          <a:p>
            <a:pPr algn="ctr" eaLnBrk="1" fontAlgn="base" hangingPunct="1">
              <a:spcBef>
                <a:spcPct val="0"/>
              </a:spcBef>
              <a:spcAft>
                <a:spcPct val="0"/>
              </a:spcAft>
              <a:defRPr/>
            </a:pPr>
            <a:r>
              <a:rPr lang="en-ZA" altLang="en-US" sz="2000" b="1" dirty="0">
                <a:solidFill>
                  <a:prstClr val="white"/>
                </a:solidFill>
              </a:rPr>
              <a:t>Call Centre: 0800 202 933 | callcentre@dbe.gov.za</a:t>
            </a:r>
          </a:p>
          <a:p>
            <a:pPr algn="ctr" eaLnBrk="1" fontAlgn="base" hangingPunct="1">
              <a:spcBef>
                <a:spcPct val="0"/>
              </a:spcBef>
              <a:spcAft>
                <a:spcPct val="0"/>
              </a:spcAft>
              <a:defRPr/>
            </a:pPr>
            <a:r>
              <a:rPr lang="en-ZA" altLang="en-US" sz="2000" b="1" dirty="0">
                <a:solidFill>
                  <a:prstClr val="white"/>
                </a:solidFill>
              </a:rPr>
              <a:t>Twitter: @DBE_SA | Facebook: DBE SA</a:t>
            </a:r>
          </a:p>
          <a:p>
            <a:pPr algn="ctr" eaLnBrk="1" fontAlgn="base" hangingPunct="1">
              <a:spcBef>
                <a:spcPct val="0"/>
              </a:spcBef>
              <a:spcAft>
                <a:spcPct val="0"/>
              </a:spcAft>
              <a:defRPr/>
            </a:pPr>
            <a:endParaRPr lang="en-ZA" altLang="en-US" sz="2000" b="1" dirty="0">
              <a:solidFill>
                <a:prstClr val="white"/>
              </a:solidFill>
            </a:endParaRPr>
          </a:p>
          <a:p>
            <a:pPr eaLnBrk="1" fontAlgn="base" hangingPunct="1">
              <a:spcBef>
                <a:spcPct val="0"/>
              </a:spcBef>
              <a:spcAft>
                <a:spcPct val="0"/>
              </a:spcAft>
              <a:defRPr/>
            </a:pPr>
            <a:endParaRPr lang="en-ZA" altLang="en-US" sz="2000" b="1" dirty="0">
              <a:solidFill>
                <a:prstClr val="white"/>
              </a:solidFill>
            </a:endParaRPr>
          </a:p>
        </p:txBody>
      </p:sp>
      <p:grpSp>
        <p:nvGrpSpPr>
          <p:cNvPr id="5" name="Group 8"/>
          <p:cNvGrpSpPr>
            <a:grpSpLocks/>
          </p:cNvGrpSpPr>
          <p:nvPr userDrawn="1"/>
        </p:nvGrpSpPr>
        <p:grpSpPr bwMode="auto">
          <a:xfrm>
            <a:off x="0" y="0"/>
            <a:ext cx="9144000" cy="1303338"/>
            <a:chOff x="0" y="1"/>
            <a:chExt cx="9144001" cy="1303651"/>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935" r="819"/>
            <a:stretch>
              <a:fillRect/>
            </a:stretch>
          </p:blipFill>
          <p:spPr bwMode="auto">
            <a:xfrm>
              <a:off x="1" y="1"/>
              <a:ext cx="9144000" cy="130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cmpd="tri">
                  <a:solidFill>
                    <a:srgbClr val="000000"/>
                  </a:solidFill>
                  <a:miter lim="800000"/>
                  <a:headEnd/>
                  <a:tailEnd/>
                </a14:hiddenLine>
              </a:ext>
            </a:extLst>
          </p:spPr>
        </p:pic>
        <p:cxnSp>
          <p:nvCxnSpPr>
            <p:cNvPr id="8" name="Straight Connector 7"/>
            <p:cNvCxnSpPr/>
            <p:nvPr userDrawn="1"/>
          </p:nvCxnSpPr>
          <p:spPr>
            <a:xfrm>
              <a:off x="0" y="-36584"/>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16855967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grpSp>
        <p:nvGrpSpPr>
          <p:cNvPr id="4" name="Group 3"/>
          <p:cNvGrpSpPr/>
          <p:nvPr userDrawn="1"/>
        </p:nvGrpSpPr>
        <p:grpSpPr>
          <a:xfrm>
            <a:off x="0" y="5562600"/>
            <a:ext cx="9144000" cy="1264494"/>
            <a:chOff x="0" y="5562600"/>
            <a:chExt cx="9144000" cy="1264494"/>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585" t="18717" r="12842" b="24479"/>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grpSp>
      <p:grpSp>
        <p:nvGrpSpPr>
          <p:cNvPr id="2" name="Group 1"/>
          <p:cNvGrpSpPr/>
          <p:nvPr userDrawn="1"/>
        </p:nvGrpSpPr>
        <p:grpSpPr>
          <a:xfrm>
            <a:off x="0" y="1"/>
            <a:ext cx="9144001" cy="1303651"/>
            <a:chOff x="0" y="1"/>
            <a:chExt cx="9144001" cy="1303651"/>
          </a:xfrm>
        </p:grpSpPr>
        <p:pic>
          <p:nvPicPr>
            <p:cNvPr id="7"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val="1391471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7" name="Rectangle 6"/>
          <p:cNvSpPr/>
          <p:nvPr userDrawn="1"/>
        </p:nvSpPr>
        <p:spPr>
          <a:xfrm>
            <a:off x="609600" y="838202"/>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585" t="18717" r="12842" b="24479"/>
          <a:stretch/>
        </p:blipFill>
        <p:spPr bwMode="auto">
          <a:xfrm>
            <a:off x="8544984" y="6268989"/>
            <a:ext cx="539552" cy="58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val="71850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2" name="TextBox 1"/>
          <p:cNvSpPr txBox="1"/>
          <p:nvPr userDrawn="1"/>
        </p:nvSpPr>
        <p:spPr>
          <a:xfrm>
            <a:off x="1115616" y="5470192"/>
            <a:ext cx="7200800"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0" y="1"/>
            <a:ext cx="9144001" cy="1303651"/>
            <a:chOff x="0" y="1"/>
            <a:chExt cx="9144001" cy="1303651"/>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val="1886730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5562600"/>
            <a:ext cx="9144000" cy="1265238"/>
            <a:chOff x="0" y="5562600"/>
            <a:chExt cx="9144000" cy="1264494"/>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l="3448"/>
            <a:stretch>
              <a:fillRect/>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icture 4"/>
            <p:cNvSpPr>
              <a:spLocks noChangeAspect="1" noChangeArrowheads="1"/>
            </p:cNvSpPr>
            <p:nvPr userDrawn="1"/>
          </p:nvSpPr>
          <p:spPr bwMode="auto">
            <a:xfrm>
              <a:off x="8305801" y="5950586"/>
              <a:ext cx="761999" cy="83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ZA" altLang="en-US">
                <a:solidFill>
                  <a:prstClr val="black"/>
                </a:solidFill>
              </a:endParaRPr>
            </a:p>
          </p:txBody>
        </p:sp>
        <p:grpSp>
          <p:nvGrpSpPr>
            <p:cNvPr id="7" name="Group 9"/>
            <p:cNvGrpSpPr>
              <a:grpSpLocks/>
            </p:cNvGrpSpPr>
            <p:nvPr userDrawn="1"/>
          </p:nvGrpSpPr>
          <p:grpSpPr bwMode="auto">
            <a:xfrm>
              <a:off x="0" y="5562600"/>
              <a:ext cx="9144000" cy="228600"/>
              <a:chOff x="0" y="5334000"/>
              <a:chExt cx="9144000" cy="228600"/>
            </a:xfrm>
          </p:grpSpPr>
          <p:sp>
            <p:nvSpPr>
              <p:cNvPr id="9" name="Rectangle 8"/>
              <p:cNvSpPr/>
              <p:nvPr/>
            </p:nvSpPr>
            <p:spPr>
              <a:xfrm>
                <a:off x="0" y="5334000"/>
                <a:ext cx="8991600" cy="228465"/>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10" name="Rectangle 9"/>
              <p:cNvSpPr/>
              <p:nvPr/>
            </p:nvSpPr>
            <p:spPr>
              <a:xfrm>
                <a:off x="1143000" y="5334000"/>
                <a:ext cx="1143000" cy="228465"/>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11" name="Rectangle 10"/>
              <p:cNvSpPr/>
              <p:nvPr/>
            </p:nvSpPr>
            <p:spPr>
              <a:xfrm>
                <a:off x="8077200" y="5334000"/>
                <a:ext cx="1066800" cy="2284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12" name="Rectangle 11"/>
              <p:cNvSpPr/>
              <p:nvPr/>
            </p:nvSpPr>
            <p:spPr>
              <a:xfrm>
                <a:off x="2286000" y="5334000"/>
                <a:ext cx="1143000" cy="228465"/>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13" name="Rectangle 12"/>
              <p:cNvSpPr/>
              <p:nvPr/>
            </p:nvSpPr>
            <p:spPr>
              <a:xfrm>
                <a:off x="3505200" y="5334000"/>
                <a:ext cx="1143000" cy="2284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14" name="Rectangle 13"/>
              <p:cNvSpPr/>
              <p:nvPr/>
            </p:nvSpPr>
            <p:spPr>
              <a:xfrm>
                <a:off x="4610100" y="5334000"/>
                <a:ext cx="1143000" cy="228465"/>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15" name="Rectangle 14"/>
              <p:cNvSpPr/>
              <p:nvPr/>
            </p:nvSpPr>
            <p:spPr>
              <a:xfrm>
                <a:off x="5753100" y="5334000"/>
                <a:ext cx="1143000" cy="2284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grpSp>
      </p:grpSp>
      <p:grpSp>
        <p:nvGrpSpPr>
          <p:cNvPr id="16" name="Group 17"/>
          <p:cNvGrpSpPr>
            <a:grpSpLocks/>
          </p:cNvGrpSpPr>
          <p:nvPr userDrawn="1"/>
        </p:nvGrpSpPr>
        <p:grpSpPr bwMode="auto">
          <a:xfrm>
            <a:off x="0" y="0"/>
            <a:ext cx="9144000" cy="1303338"/>
            <a:chOff x="0" y="1"/>
            <a:chExt cx="9144001" cy="1303651"/>
          </a:xfrm>
        </p:grpSpPr>
        <p:sp>
          <p:nvSpPr>
            <p:cNvPr id="17" name="Picture 2"/>
            <p:cNvSpPr>
              <a:spLocks noChangeAspect="1" noChangeArrowheads="1"/>
            </p:cNvSpPr>
            <p:nvPr userDrawn="1"/>
          </p:nvSpPr>
          <p:spPr bwMode="auto">
            <a:xfrm>
              <a:off x="1" y="1"/>
              <a:ext cx="9144000" cy="130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cmpd="tri">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ZA" altLang="en-US">
                <a:solidFill>
                  <a:prstClr val="black"/>
                </a:solidFill>
              </a:endParaRPr>
            </a:p>
          </p:txBody>
        </p:sp>
        <p:cxnSp>
          <p:nvCxnSpPr>
            <p:cNvPr id="18" name="Straight Connector 17"/>
            <p:cNvCxnSpPr/>
            <p:nvPr userDrawn="1"/>
          </p:nvCxnSpPr>
          <p:spPr>
            <a:xfrm>
              <a:off x="0" y="1304858"/>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8" name="Title 7"/>
          <p:cNvSpPr>
            <a:spLocks noGrp="1"/>
          </p:cNvSpPr>
          <p:nvPr>
            <p:ph type="title"/>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4834855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l="3448"/>
          <a:stretch>
            <a:fillRect/>
          </a:stretch>
        </p:blipFill>
        <p:spPr bwMode="auto">
          <a:xfrm>
            <a:off x="34925" y="6237288"/>
            <a:ext cx="14716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icture 4"/>
          <p:cNvSpPr>
            <a:spLocks noChangeAspect="1" noChangeArrowheads="1"/>
          </p:cNvSpPr>
          <p:nvPr userDrawn="1"/>
        </p:nvSpPr>
        <p:spPr bwMode="auto">
          <a:xfrm>
            <a:off x="8545513" y="6269038"/>
            <a:ext cx="539750"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ZA" altLang="en-US">
              <a:solidFill>
                <a:prstClr val="black"/>
              </a:solidFill>
            </a:endParaRPr>
          </a:p>
        </p:txBody>
      </p:sp>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0729172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Rectangle 2"/>
          <p:cNvSpPr/>
          <p:nvPr userDrawn="1"/>
        </p:nvSpPr>
        <p:spPr>
          <a:xfrm>
            <a:off x="0" y="5229225"/>
            <a:ext cx="9144000" cy="16287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4" name="TextBox 3"/>
          <p:cNvSpPr txBox="1">
            <a:spLocks noChangeArrowheads="1"/>
          </p:cNvSpPr>
          <p:nvPr userDrawn="1"/>
        </p:nvSpPr>
        <p:spPr bwMode="auto">
          <a:xfrm>
            <a:off x="1116013" y="5470525"/>
            <a:ext cx="72009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ZA" altLang="en-US" sz="2000" b="1">
                <a:solidFill>
                  <a:srgbClr val="FFFFFF"/>
                </a:solidFill>
              </a:rPr>
              <a:t>Website: www.education.gov.za</a:t>
            </a:r>
          </a:p>
          <a:p>
            <a:pPr algn="ctr" eaLnBrk="1" fontAlgn="base" hangingPunct="1">
              <a:spcBef>
                <a:spcPct val="0"/>
              </a:spcBef>
              <a:spcAft>
                <a:spcPct val="0"/>
              </a:spcAft>
              <a:defRPr/>
            </a:pPr>
            <a:r>
              <a:rPr lang="en-ZA" altLang="en-US" sz="2000" b="1">
                <a:solidFill>
                  <a:srgbClr val="FFFFFF"/>
                </a:solidFill>
              </a:rPr>
              <a:t>Call Centre: 0800 202 933 | callcentre@dbe.gov.za</a:t>
            </a:r>
          </a:p>
          <a:p>
            <a:pPr algn="ctr" eaLnBrk="1" fontAlgn="base" hangingPunct="1">
              <a:spcBef>
                <a:spcPct val="0"/>
              </a:spcBef>
              <a:spcAft>
                <a:spcPct val="0"/>
              </a:spcAft>
              <a:defRPr/>
            </a:pPr>
            <a:r>
              <a:rPr lang="en-ZA" altLang="en-US" sz="2000" b="1">
                <a:solidFill>
                  <a:srgbClr val="FFFFFF"/>
                </a:solidFill>
              </a:rPr>
              <a:t>Twitter: @DBE_SA | Facebook: DBE SA</a:t>
            </a:r>
          </a:p>
          <a:p>
            <a:pPr algn="ctr" eaLnBrk="1" fontAlgn="base" hangingPunct="1">
              <a:spcBef>
                <a:spcPct val="0"/>
              </a:spcBef>
              <a:spcAft>
                <a:spcPct val="0"/>
              </a:spcAft>
              <a:defRPr/>
            </a:pPr>
            <a:endParaRPr lang="en-ZA" altLang="en-US" sz="2000" b="1">
              <a:solidFill>
                <a:srgbClr val="FFFFFF"/>
              </a:solidFill>
            </a:endParaRPr>
          </a:p>
          <a:p>
            <a:pPr eaLnBrk="1" fontAlgn="base" hangingPunct="1">
              <a:spcBef>
                <a:spcPct val="0"/>
              </a:spcBef>
              <a:spcAft>
                <a:spcPct val="0"/>
              </a:spcAft>
              <a:defRPr/>
            </a:pPr>
            <a:endParaRPr lang="en-ZA" altLang="en-US" sz="2000" b="1">
              <a:solidFill>
                <a:srgbClr val="FFFFFF"/>
              </a:solidFill>
            </a:endParaRPr>
          </a:p>
        </p:txBody>
      </p:sp>
      <p:grpSp>
        <p:nvGrpSpPr>
          <p:cNvPr id="5" name="Group 8"/>
          <p:cNvGrpSpPr>
            <a:grpSpLocks/>
          </p:cNvGrpSpPr>
          <p:nvPr userDrawn="1"/>
        </p:nvGrpSpPr>
        <p:grpSpPr bwMode="auto">
          <a:xfrm>
            <a:off x="0" y="0"/>
            <a:ext cx="9144000" cy="1303338"/>
            <a:chOff x="0" y="1"/>
            <a:chExt cx="9144001" cy="1303651"/>
          </a:xfrm>
        </p:grpSpPr>
        <p:sp>
          <p:nvSpPr>
            <p:cNvPr id="7" name="Picture 2"/>
            <p:cNvSpPr>
              <a:spLocks noChangeAspect="1" noChangeArrowheads="1"/>
            </p:cNvSpPr>
            <p:nvPr userDrawn="1"/>
          </p:nvSpPr>
          <p:spPr bwMode="auto">
            <a:xfrm>
              <a:off x="1" y="1"/>
              <a:ext cx="9144000" cy="130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cmpd="tri">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ZA" altLang="en-US">
                <a:solidFill>
                  <a:prstClr val="black"/>
                </a:solidFill>
              </a:endParaRPr>
            </a:p>
          </p:txBody>
        </p:sp>
        <p:cxnSp>
          <p:nvCxnSpPr>
            <p:cNvPr id="8" name="Straight Connector 7"/>
            <p:cNvCxnSpPr/>
            <p:nvPr userDrawn="1"/>
          </p:nvCxnSpPr>
          <p:spPr>
            <a:xfrm>
              <a:off x="0" y="1304858"/>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1686387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3" name="Rectangle 2"/>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a:solidFill>
                <a:prstClr val="white"/>
              </a:solidFill>
            </a:endParaRPr>
          </a:p>
        </p:txBody>
      </p:sp>
      <p:pic>
        <p:nvPicPr>
          <p:cNvPr id="4"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l="3448"/>
          <a:stretch>
            <a:fillRect/>
          </a:stretch>
        </p:blipFill>
        <p:spPr bwMode="auto">
          <a:xfrm>
            <a:off x="34925" y="6237288"/>
            <a:ext cx="14716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13585" t="18716" r="12842" b="24480"/>
          <a:stretch>
            <a:fillRect/>
          </a:stretch>
        </p:blipFill>
        <p:spPr bwMode="auto">
          <a:xfrm>
            <a:off x="8545513" y="6269038"/>
            <a:ext cx="539750"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698768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3" name="Rectangle 2"/>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a:solidFill>
                <a:prstClr val="white"/>
              </a:solidFill>
            </a:endParaRPr>
          </a:p>
        </p:txBody>
      </p:sp>
      <p:pic>
        <p:nvPicPr>
          <p:cNvPr id="4"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l="3448"/>
          <a:stretch>
            <a:fillRect/>
          </a:stretch>
        </p:blipFill>
        <p:spPr bwMode="auto">
          <a:xfrm>
            <a:off x="34925" y="6237288"/>
            <a:ext cx="14716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13585" t="18716" r="12842" b="24480"/>
          <a:stretch>
            <a:fillRect/>
          </a:stretch>
        </p:blipFill>
        <p:spPr bwMode="auto">
          <a:xfrm>
            <a:off x="8545513" y="6269038"/>
            <a:ext cx="539750"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16509600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5562600"/>
            <a:ext cx="9144000" cy="1265238"/>
            <a:chOff x="0" y="5562600"/>
            <a:chExt cx="9144000" cy="1264494"/>
          </a:xfrm>
        </p:grpSpPr>
        <p:pic>
          <p:nvPicPr>
            <p:cNvPr id="5" name="Picture 3"/>
            <p:cNvPicPr>
              <a:picLocks noChangeAspect="1" noChangeArrowheads="1"/>
            </p:cNvPicPr>
            <p:nvPr userDrawn="1"/>
          </p:nvPicPr>
          <p:blipFill>
            <a:blip r:embed="rId2" cstate="print"/>
            <a:srcRect l="3448"/>
            <a:stretch>
              <a:fillRect/>
            </a:stretch>
          </p:blipFill>
          <p:spPr bwMode="auto">
            <a:xfrm>
              <a:off x="76200" y="5992639"/>
              <a:ext cx="2057400" cy="834455"/>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print"/>
            <a:srcRect l="13585" t="18716" r="12842" b="24480"/>
            <a:stretch>
              <a:fillRect/>
            </a:stretch>
          </p:blipFill>
          <p:spPr bwMode="auto">
            <a:xfrm>
              <a:off x="8305801" y="5950586"/>
              <a:ext cx="761999" cy="831849"/>
            </a:xfrm>
            <a:prstGeom prst="rect">
              <a:avLst/>
            </a:prstGeom>
            <a:noFill/>
            <a:ln w="9525">
              <a:noFill/>
              <a:miter lim="800000"/>
              <a:headEnd/>
              <a:tailEnd/>
            </a:ln>
          </p:spPr>
        </p:pic>
        <p:grpSp>
          <p:nvGrpSpPr>
            <p:cNvPr id="7" name="Group 11"/>
            <p:cNvGrpSpPr>
              <a:grpSpLocks/>
            </p:cNvGrpSpPr>
            <p:nvPr userDrawn="1"/>
          </p:nvGrpSpPr>
          <p:grpSpPr bwMode="auto">
            <a:xfrm>
              <a:off x="0" y="5562600"/>
              <a:ext cx="9144000" cy="228466"/>
              <a:chOff x="0" y="5334000"/>
              <a:chExt cx="9144000" cy="228466"/>
            </a:xfrm>
          </p:grpSpPr>
          <p:sp>
            <p:nvSpPr>
              <p:cNvPr id="9" name="Rectangle 8"/>
              <p:cNvSpPr/>
              <p:nvPr/>
            </p:nvSpPr>
            <p:spPr>
              <a:xfrm>
                <a:off x="0" y="5334000"/>
                <a:ext cx="89916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0" name="Rectangle 9"/>
              <p:cNvSpPr/>
              <p:nvPr/>
            </p:nvSpPr>
            <p:spPr>
              <a:xfrm>
                <a:off x="1143000" y="5334000"/>
                <a:ext cx="1143000" cy="228466"/>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1" name="Rectangle 10"/>
              <p:cNvSpPr/>
              <p:nvPr/>
            </p:nvSpPr>
            <p:spPr>
              <a:xfrm>
                <a:off x="8077200" y="5334000"/>
                <a:ext cx="10668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2" name="Rectangle 11"/>
              <p:cNvSpPr/>
              <p:nvPr/>
            </p:nvSpPr>
            <p:spPr>
              <a:xfrm>
                <a:off x="22860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3" name="Rectangle 12"/>
              <p:cNvSpPr/>
              <p:nvPr/>
            </p:nvSpPr>
            <p:spPr>
              <a:xfrm>
                <a:off x="35052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4" name="Rectangle 13"/>
              <p:cNvSpPr/>
              <p:nvPr/>
            </p:nvSpPr>
            <p:spPr>
              <a:xfrm>
                <a:off x="46101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5" name="Rectangle 14"/>
              <p:cNvSpPr/>
              <p:nvPr/>
            </p:nvSpPr>
            <p:spPr>
              <a:xfrm>
                <a:off x="57531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grpSp>
      </p:grpSp>
      <p:pic>
        <p:nvPicPr>
          <p:cNvPr id="16" name="Picture 2"/>
          <p:cNvPicPr>
            <a:picLocks noChangeAspect="1" noChangeArrowheads="1"/>
          </p:cNvPicPr>
          <p:nvPr userDrawn="1"/>
        </p:nvPicPr>
        <p:blipFill>
          <a:blip r:embed="rId4" cstate="print"/>
          <a:srcRect l="935" r="819"/>
          <a:stretch>
            <a:fillRect/>
          </a:stretch>
        </p:blipFill>
        <p:spPr bwMode="auto">
          <a:xfrm>
            <a:off x="0" y="0"/>
            <a:ext cx="9144000" cy="1303338"/>
          </a:xfrm>
          <a:prstGeom prst="rect">
            <a:avLst/>
          </a:prstGeom>
          <a:noFill/>
          <a:ln w="63500" cmpd="tri">
            <a:noFill/>
            <a:miter lim="800000"/>
            <a:headEnd/>
            <a:tailEnd/>
          </a:ln>
        </p:spPr>
      </p:pic>
      <p:sp>
        <p:nvSpPr>
          <p:cNvPr id="3" name="Subtitle 2"/>
          <p:cNvSpPr>
            <a:spLocks noGrp="1"/>
          </p:cNvSpPr>
          <p:nvPr>
            <p:ph type="subTitle" idx="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8" name="Title 7"/>
          <p:cNvSpPr>
            <a:spLocks noGrp="1"/>
          </p:cNvSpPr>
          <p:nvPr>
            <p:ph type="title"/>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97630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2"/>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10323990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3" name="Rectangle 2"/>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pic>
        <p:nvPicPr>
          <p:cNvPr id="4" name="Picture 7"/>
          <p:cNvPicPr>
            <a:picLocks noChangeAspect="1" noChangeArrowheads="1"/>
          </p:cNvPicPr>
          <p:nvPr userDrawn="1"/>
        </p:nvPicPr>
        <p:blipFill>
          <a:blip r:embed="rId2" cstate="print"/>
          <a:srcRect l="3448"/>
          <a:stretch>
            <a:fillRect/>
          </a:stretch>
        </p:blipFill>
        <p:spPr bwMode="auto">
          <a:xfrm>
            <a:off x="34925" y="6237288"/>
            <a:ext cx="1471613" cy="596900"/>
          </a:xfrm>
          <a:prstGeom prst="rect">
            <a:avLst/>
          </a:prstGeom>
          <a:noFill/>
          <a:ln w="9525">
            <a:noFill/>
            <a:miter lim="800000"/>
            <a:headEnd/>
            <a:tailEnd/>
          </a:ln>
        </p:spPr>
      </p:pic>
      <p:pic>
        <p:nvPicPr>
          <p:cNvPr id="5" name="Picture 8"/>
          <p:cNvPicPr>
            <a:picLocks noChangeAspect="1" noChangeArrowheads="1"/>
          </p:cNvPicPr>
          <p:nvPr userDrawn="1"/>
        </p:nvPicPr>
        <p:blipFill>
          <a:blip r:embed="rId3" cstate="print"/>
          <a:srcRect l="13585" t="18716" r="12842" b="24480"/>
          <a:stretch>
            <a:fillRect/>
          </a:stretch>
        </p:blipFill>
        <p:spPr bwMode="auto">
          <a:xfrm>
            <a:off x="8545513" y="6269038"/>
            <a:ext cx="539750" cy="588962"/>
          </a:xfrm>
          <a:prstGeom prst="rect">
            <a:avLst/>
          </a:prstGeom>
          <a:noFill/>
          <a:ln w="9525">
            <a:noFill/>
            <a:miter lim="800000"/>
            <a:headEnd/>
            <a:tailEnd/>
          </a:ln>
        </p:spPr>
      </p:pic>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17288663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Rectangle 2"/>
          <p:cNvSpPr/>
          <p:nvPr userDrawn="1"/>
        </p:nvSpPr>
        <p:spPr>
          <a:xfrm>
            <a:off x="0" y="5229225"/>
            <a:ext cx="9144000" cy="16287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4" name="TextBox 3"/>
          <p:cNvSpPr txBox="1">
            <a:spLocks noChangeArrowheads="1"/>
          </p:cNvSpPr>
          <p:nvPr userDrawn="1"/>
        </p:nvSpPr>
        <p:spPr bwMode="auto">
          <a:xfrm>
            <a:off x="1116013" y="5470525"/>
            <a:ext cx="7200900" cy="1630363"/>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ZA" altLang="en-US" sz="2000" b="1">
                <a:solidFill>
                  <a:prstClr val="white"/>
                </a:solidFill>
              </a:rPr>
              <a:t>Website: www.education.gov.za</a:t>
            </a:r>
          </a:p>
          <a:p>
            <a:pPr algn="ctr" eaLnBrk="1" fontAlgn="base" hangingPunct="1">
              <a:spcBef>
                <a:spcPct val="0"/>
              </a:spcBef>
              <a:spcAft>
                <a:spcPct val="0"/>
              </a:spcAft>
              <a:defRPr/>
            </a:pPr>
            <a:r>
              <a:rPr lang="en-ZA" altLang="en-US" sz="2000" b="1">
                <a:solidFill>
                  <a:prstClr val="white"/>
                </a:solidFill>
              </a:rPr>
              <a:t>Call Centre: 0800 202 933 | callcentre@dbe.gov.za</a:t>
            </a:r>
          </a:p>
          <a:p>
            <a:pPr algn="ctr" eaLnBrk="1" fontAlgn="base" hangingPunct="1">
              <a:spcBef>
                <a:spcPct val="0"/>
              </a:spcBef>
              <a:spcAft>
                <a:spcPct val="0"/>
              </a:spcAft>
              <a:defRPr/>
            </a:pPr>
            <a:r>
              <a:rPr lang="en-ZA" altLang="en-US" sz="2000" b="1">
                <a:solidFill>
                  <a:prstClr val="white"/>
                </a:solidFill>
              </a:rPr>
              <a:t>Twitter: @DBE_SA | Facebook: DBE SA</a:t>
            </a:r>
          </a:p>
          <a:p>
            <a:pPr algn="ctr" eaLnBrk="1" fontAlgn="base" hangingPunct="1">
              <a:spcBef>
                <a:spcPct val="0"/>
              </a:spcBef>
              <a:spcAft>
                <a:spcPct val="0"/>
              </a:spcAft>
              <a:defRPr/>
            </a:pPr>
            <a:endParaRPr lang="en-ZA" altLang="en-US" sz="2000" b="1">
              <a:solidFill>
                <a:prstClr val="white"/>
              </a:solidFill>
            </a:endParaRPr>
          </a:p>
          <a:p>
            <a:pPr eaLnBrk="1" fontAlgn="base" hangingPunct="1">
              <a:spcBef>
                <a:spcPct val="0"/>
              </a:spcBef>
              <a:spcAft>
                <a:spcPct val="0"/>
              </a:spcAft>
              <a:defRPr/>
            </a:pPr>
            <a:endParaRPr lang="en-ZA" altLang="en-US" sz="2000" b="1">
              <a:solidFill>
                <a:prstClr val="white"/>
              </a:solidFill>
            </a:endParaRPr>
          </a:p>
        </p:txBody>
      </p:sp>
      <p:pic>
        <p:nvPicPr>
          <p:cNvPr id="5" name="Picture 2"/>
          <p:cNvPicPr>
            <a:picLocks noChangeAspect="1" noChangeArrowheads="1"/>
          </p:cNvPicPr>
          <p:nvPr userDrawn="1"/>
        </p:nvPicPr>
        <p:blipFill>
          <a:blip r:embed="rId2" cstate="print"/>
          <a:srcRect l="935" r="819"/>
          <a:stretch>
            <a:fillRect/>
          </a:stretch>
        </p:blipFill>
        <p:spPr bwMode="auto">
          <a:xfrm>
            <a:off x="0" y="0"/>
            <a:ext cx="9144000" cy="1303338"/>
          </a:xfrm>
          <a:prstGeom prst="rect">
            <a:avLst/>
          </a:prstGeom>
          <a:noFill/>
          <a:ln w="63500" cmpd="tri">
            <a:noFill/>
            <a:miter lim="800000"/>
            <a:headEnd/>
            <a:tailEnd/>
          </a:ln>
        </p:spPr>
      </p:pic>
      <p:sp>
        <p:nvSpPr>
          <p:cNvPr id="6" name="Title 5"/>
          <p:cNvSpPr>
            <a:spLocks noGrp="1"/>
          </p:cNvSpPr>
          <p:nvPr>
            <p:ph type="title"/>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6281443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6159605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9212859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3708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6556485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8256071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E91D56-F3D6-4C57-902C-021CF4EA8EF7}" type="datetimeFigureOut">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2023/09/01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1353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E91D56-F3D6-4C57-902C-021CF4EA8EF7}" type="datetimeFigureOut">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2023/09/01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23544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E91D56-F3D6-4C57-902C-021CF4EA8EF7}" type="datetimeFigureOut">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2023/09/01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1147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1084853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E91D56-F3D6-4C57-902C-021CF4EA8EF7}" type="datetimeFigureOut">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2023/09/01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85804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E91D56-F3D6-4C57-902C-021CF4EA8EF7}" type="datetimeFigureOut">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2023/09/01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484622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E91D56-F3D6-4C57-902C-021CF4EA8EF7}" type="datetimeFigureOut">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2023/09/01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18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6695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8"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179718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5" Type="http://schemas.openxmlformats.org/officeDocument/2006/relationships/theme" Target="../theme/theme1.xml" /><Relationship Id="rId4" Type="http://schemas.openxmlformats.org/officeDocument/2006/relationships/slideLayout" Target="../slideLayouts/slideLayout4.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 /><Relationship Id="rId13" Type="http://schemas.openxmlformats.org/officeDocument/2006/relationships/theme" Target="../theme/theme2.xml" /><Relationship Id="rId3" Type="http://schemas.openxmlformats.org/officeDocument/2006/relationships/slideLayout" Target="../slideLayouts/slideLayout7.xml" /><Relationship Id="rId7" Type="http://schemas.openxmlformats.org/officeDocument/2006/relationships/slideLayout" Target="../slideLayouts/slideLayout11.xml" /><Relationship Id="rId12" Type="http://schemas.openxmlformats.org/officeDocument/2006/relationships/slideLayout" Target="../slideLayouts/slideLayout16.xml" /><Relationship Id="rId2" Type="http://schemas.openxmlformats.org/officeDocument/2006/relationships/slideLayout" Target="../slideLayouts/slideLayout6.xml" /><Relationship Id="rId1" Type="http://schemas.openxmlformats.org/officeDocument/2006/relationships/slideLayout" Target="../slideLayouts/slideLayout5.xml" /><Relationship Id="rId6" Type="http://schemas.openxmlformats.org/officeDocument/2006/relationships/slideLayout" Target="../slideLayouts/slideLayout10.xml" /><Relationship Id="rId11" Type="http://schemas.openxmlformats.org/officeDocument/2006/relationships/slideLayout" Target="../slideLayouts/slideLayout15.xml" /><Relationship Id="rId5" Type="http://schemas.openxmlformats.org/officeDocument/2006/relationships/slideLayout" Target="../slideLayouts/slideLayout9.xml" /><Relationship Id="rId10" Type="http://schemas.openxmlformats.org/officeDocument/2006/relationships/slideLayout" Target="../slideLayouts/slideLayout14.xml" /><Relationship Id="rId4" Type="http://schemas.openxmlformats.org/officeDocument/2006/relationships/slideLayout" Target="../slideLayouts/slideLayout8.xml" /><Relationship Id="rId9" Type="http://schemas.openxmlformats.org/officeDocument/2006/relationships/slideLayout" Target="../slideLayouts/slideLayout13.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 /><Relationship Id="rId13" Type="http://schemas.openxmlformats.org/officeDocument/2006/relationships/slideLayout" Target="../slideLayouts/slideLayout29.xml" /><Relationship Id="rId18" Type="http://schemas.openxmlformats.org/officeDocument/2006/relationships/slideLayout" Target="../slideLayouts/slideLayout34.xml" /><Relationship Id="rId26" Type="http://schemas.openxmlformats.org/officeDocument/2006/relationships/slideLayout" Target="../slideLayouts/slideLayout42.xml" /><Relationship Id="rId3" Type="http://schemas.openxmlformats.org/officeDocument/2006/relationships/slideLayout" Target="../slideLayouts/slideLayout19.xml" /><Relationship Id="rId21" Type="http://schemas.openxmlformats.org/officeDocument/2006/relationships/slideLayout" Target="../slideLayouts/slideLayout37.xml" /><Relationship Id="rId34" Type="http://schemas.openxmlformats.org/officeDocument/2006/relationships/slideLayout" Target="../slideLayouts/slideLayout50.xml" /><Relationship Id="rId7" Type="http://schemas.openxmlformats.org/officeDocument/2006/relationships/slideLayout" Target="../slideLayouts/slideLayout23.xml" /><Relationship Id="rId12" Type="http://schemas.openxmlformats.org/officeDocument/2006/relationships/slideLayout" Target="../slideLayouts/slideLayout28.xml" /><Relationship Id="rId17" Type="http://schemas.openxmlformats.org/officeDocument/2006/relationships/slideLayout" Target="../slideLayouts/slideLayout33.xml" /><Relationship Id="rId25" Type="http://schemas.openxmlformats.org/officeDocument/2006/relationships/slideLayout" Target="../slideLayouts/slideLayout41.xml" /><Relationship Id="rId33" Type="http://schemas.openxmlformats.org/officeDocument/2006/relationships/slideLayout" Target="../slideLayouts/slideLayout49.xml" /><Relationship Id="rId2" Type="http://schemas.openxmlformats.org/officeDocument/2006/relationships/slideLayout" Target="../slideLayouts/slideLayout18.xml" /><Relationship Id="rId16" Type="http://schemas.openxmlformats.org/officeDocument/2006/relationships/slideLayout" Target="../slideLayouts/slideLayout32.xml" /><Relationship Id="rId20" Type="http://schemas.openxmlformats.org/officeDocument/2006/relationships/slideLayout" Target="../slideLayouts/slideLayout36.xml" /><Relationship Id="rId29" Type="http://schemas.openxmlformats.org/officeDocument/2006/relationships/slideLayout" Target="../slideLayouts/slideLayout45.xml" /><Relationship Id="rId1" Type="http://schemas.openxmlformats.org/officeDocument/2006/relationships/slideLayout" Target="../slideLayouts/slideLayout17.xml" /><Relationship Id="rId6" Type="http://schemas.openxmlformats.org/officeDocument/2006/relationships/slideLayout" Target="../slideLayouts/slideLayout22.xml" /><Relationship Id="rId11" Type="http://schemas.openxmlformats.org/officeDocument/2006/relationships/slideLayout" Target="../slideLayouts/slideLayout27.xml" /><Relationship Id="rId24" Type="http://schemas.openxmlformats.org/officeDocument/2006/relationships/slideLayout" Target="../slideLayouts/slideLayout40.xml" /><Relationship Id="rId32" Type="http://schemas.openxmlformats.org/officeDocument/2006/relationships/slideLayout" Target="../slideLayouts/slideLayout48.xml" /><Relationship Id="rId5" Type="http://schemas.openxmlformats.org/officeDocument/2006/relationships/slideLayout" Target="../slideLayouts/slideLayout21.xml" /><Relationship Id="rId15" Type="http://schemas.openxmlformats.org/officeDocument/2006/relationships/slideLayout" Target="../slideLayouts/slideLayout31.xml" /><Relationship Id="rId23" Type="http://schemas.openxmlformats.org/officeDocument/2006/relationships/slideLayout" Target="../slideLayouts/slideLayout39.xml" /><Relationship Id="rId28" Type="http://schemas.openxmlformats.org/officeDocument/2006/relationships/slideLayout" Target="../slideLayouts/slideLayout44.xml" /><Relationship Id="rId36" Type="http://schemas.openxmlformats.org/officeDocument/2006/relationships/theme" Target="../theme/theme3.xml" /><Relationship Id="rId10" Type="http://schemas.openxmlformats.org/officeDocument/2006/relationships/slideLayout" Target="../slideLayouts/slideLayout26.xml" /><Relationship Id="rId19" Type="http://schemas.openxmlformats.org/officeDocument/2006/relationships/slideLayout" Target="../slideLayouts/slideLayout35.xml" /><Relationship Id="rId31" Type="http://schemas.openxmlformats.org/officeDocument/2006/relationships/slideLayout" Target="../slideLayouts/slideLayout47.xml" /><Relationship Id="rId4" Type="http://schemas.openxmlformats.org/officeDocument/2006/relationships/slideLayout" Target="../slideLayouts/slideLayout20.xml" /><Relationship Id="rId9" Type="http://schemas.openxmlformats.org/officeDocument/2006/relationships/slideLayout" Target="../slideLayouts/slideLayout25.xml" /><Relationship Id="rId14" Type="http://schemas.openxmlformats.org/officeDocument/2006/relationships/slideLayout" Target="../slideLayouts/slideLayout30.xml" /><Relationship Id="rId22" Type="http://schemas.openxmlformats.org/officeDocument/2006/relationships/slideLayout" Target="../slideLayouts/slideLayout38.xml" /><Relationship Id="rId27" Type="http://schemas.openxmlformats.org/officeDocument/2006/relationships/slideLayout" Target="../slideLayouts/slideLayout43.xml" /><Relationship Id="rId30" Type="http://schemas.openxmlformats.org/officeDocument/2006/relationships/slideLayout" Target="../slideLayouts/slideLayout46.xml" /><Relationship Id="rId35" Type="http://schemas.openxmlformats.org/officeDocument/2006/relationships/slideLayout" Target="../slideLayouts/slideLayout51.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 /><Relationship Id="rId3" Type="http://schemas.openxmlformats.org/officeDocument/2006/relationships/slideLayout" Target="../slideLayouts/slideLayout54.xml" /><Relationship Id="rId7" Type="http://schemas.openxmlformats.org/officeDocument/2006/relationships/slideLayout" Target="../slideLayouts/slideLayout58.xml" /><Relationship Id="rId12" Type="http://schemas.openxmlformats.org/officeDocument/2006/relationships/theme" Target="../theme/theme4.xml" /><Relationship Id="rId2" Type="http://schemas.openxmlformats.org/officeDocument/2006/relationships/slideLayout" Target="../slideLayouts/slideLayout53.xml" /><Relationship Id="rId1" Type="http://schemas.openxmlformats.org/officeDocument/2006/relationships/slideLayout" Target="../slideLayouts/slideLayout52.xml" /><Relationship Id="rId6" Type="http://schemas.openxmlformats.org/officeDocument/2006/relationships/slideLayout" Target="../slideLayouts/slideLayout57.xml" /><Relationship Id="rId11" Type="http://schemas.openxmlformats.org/officeDocument/2006/relationships/slideLayout" Target="../slideLayouts/slideLayout62.xml" /><Relationship Id="rId5" Type="http://schemas.openxmlformats.org/officeDocument/2006/relationships/slideLayout" Target="../slideLayouts/slideLayout56.xml" /><Relationship Id="rId10" Type="http://schemas.openxmlformats.org/officeDocument/2006/relationships/slideLayout" Target="../slideLayouts/slideLayout61.xml" /><Relationship Id="rId4" Type="http://schemas.openxmlformats.org/officeDocument/2006/relationships/slideLayout" Target="../slideLayouts/slideLayout55.xml" /><Relationship Id="rId9" Type="http://schemas.openxmlformats.org/officeDocument/2006/relationships/slideLayout" Target="../slideLayouts/slideLayout6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28A3B54F-4D6D-439C-9A2C-B6799378E1A1}" type="slidenum">
              <a:rPr lang="en-ZA" smtClean="0"/>
              <a:pPr/>
              <a:t>‹#›</a:t>
            </a:fld>
            <a:endParaRPr lang="en-ZA" dirty="0"/>
          </a:p>
        </p:txBody>
      </p:sp>
    </p:spTree>
    <p:extLst>
      <p:ext uri="{BB962C8B-B14F-4D97-AF65-F5344CB8AC3E}">
        <p14:creationId xmlns:p14="http://schemas.microsoft.com/office/powerpoint/2010/main" val="4086507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23"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91D56-F3D6-4C57-902C-021CF4EA8EF7}" type="datetimeFigureOut">
              <a:rPr lang="en-ZA" smtClean="0">
                <a:solidFill>
                  <a:prstClr val="black">
                    <a:tint val="75000"/>
                  </a:prstClr>
                </a:solidFill>
              </a:rPr>
              <a:pPr/>
              <a:t>2023/09/01</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086806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AF019-4F7B-4D31-9D1A-762E4322E3E6}" type="datetimeFigureOut">
              <a:rPr lang="en-ZA" smtClean="0"/>
              <a:pPr/>
              <a:t>2023/09/01</a:t>
            </a:fld>
            <a:endParaRPr lang="en-ZA"/>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53F8B-4788-43D9-B19C-7CDD71F53993}" type="slidenum">
              <a:rPr lang="en-ZA" smtClean="0"/>
              <a:pPr/>
              <a:t>‹#›</a:t>
            </a:fld>
            <a:endParaRPr lang="en-ZA"/>
          </a:p>
        </p:txBody>
      </p:sp>
    </p:spTree>
    <p:extLst>
      <p:ext uri="{BB962C8B-B14F-4D97-AF65-F5344CB8AC3E}">
        <p14:creationId xmlns:p14="http://schemas.microsoft.com/office/powerpoint/2010/main" val="268668425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 id="2147483770" r:id="rId28"/>
    <p:sldLayoutId id="2147483771" r:id="rId29"/>
    <p:sldLayoutId id="2147483772" r:id="rId30"/>
    <p:sldLayoutId id="2147483773" r:id="rId31"/>
    <p:sldLayoutId id="2147483774" r:id="rId32"/>
    <p:sldLayoutId id="2147483775" r:id="rId33"/>
    <p:sldLayoutId id="2147483776" r:id="rId34"/>
    <p:sldLayoutId id="2147483777" r:id="rId3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E91D56-F3D6-4C57-902C-021CF4EA8EF7}" type="datetimeFigureOut">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2023/09/01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82686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5.xml" /></Relationships>
</file>

<file path=ppt/slides/_rels/slide10.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21.png"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chart" Target="../charts/chart1.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26.png" /><Relationship Id="rId1" Type="http://schemas.openxmlformats.org/officeDocument/2006/relationships/slideLayout" Target="../slideLayouts/slideLayout2.xml" /><Relationship Id="rId4" Type="http://schemas.openxmlformats.org/officeDocument/2006/relationships/image" Target="../media/image21.png" /></Relationships>
</file>

<file path=ppt/slides/_rels/slide16.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image" Target="../media/image21.png"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23.jpg" /><Relationship Id="rId2" Type="http://schemas.openxmlformats.org/officeDocument/2006/relationships/image" Target="../media/image22.png"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7.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2.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18.xml" /></Relationships>
</file>

<file path=ppt/slides/_rels/slide33.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18.xml" /></Relationships>
</file>

<file path=ppt/slides/_rels/slide3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53.xml" /></Relationships>
</file>

<file path=ppt/slides/_rels/slide4.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3" Type="http://schemas.openxmlformats.org/officeDocument/2006/relationships/image" Target="../media/image23.jpg" /><Relationship Id="rId2" Type="http://schemas.openxmlformats.org/officeDocument/2006/relationships/image" Target="../media/image22.png"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412776"/>
            <a:ext cx="8784976" cy="4766097"/>
          </a:xfrm>
        </p:spPr>
        <p:txBody>
          <a:bodyPr>
            <a:normAutofit fontScale="90000"/>
          </a:bodyPr>
          <a:lstStyle/>
          <a:p>
            <a:pPr>
              <a:tabLst>
                <a:tab pos="1701800" algn="l"/>
              </a:tabLst>
            </a:pPr>
            <a:br>
              <a:rPr lang="en-US" dirty="0"/>
            </a:br>
            <a:br>
              <a:rPr lang="en-US" dirty="0"/>
            </a:br>
            <a:br>
              <a:rPr lang="en-US" dirty="0"/>
            </a:br>
            <a:r>
              <a:rPr lang="en-US" dirty="0"/>
              <a:t>      </a:t>
            </a:r>
            <a:br>
              <a:rPr lang="en-US" dirty="0"/>
            </a:br>
            <a:r>
              <a:rPr lang="en-US" dirty="0">
                <a:latin typeface="Arial Black" panose="020B0A04020102020204" pitchFamily="34" charset="0"/>
              </a:rPr>
              <a:t>DG’S ENGAGEMENTS ON READING LITERACY     </a:t>
            </a:r>
            <a:br>
              <a:rPr lang="en-US" dirty="0">
                <a:latin typeface="Arial Black" panose="020B0A04020102020204" pitchFamily="34" charset="0"/>
              </a:rPr>
            </a:br>
            <a:br>
              <a:rPr lang="en-US" dirty="0">
                <a:solidFill>
                  <a:schemeClr val="accent2">
                    <a:lumMod val="75000"/>
                  </a:schemeClr>
                </a:solidFill>
                <a:latin typeface="Arial Black" panose="020B0A04020102020204" pitchFamily="34" charset="0"/>
              </a:rPr>
            </a:br>
            <a:r>
              <a:rPr lang="en-US" sz="6700" b="1" dirty="0">
                <a:solidFill>
                  <a:schemeClr val="accent2">
                    <a:lumMod val="75000"/>
                  </a:schemeClr>
                </a:solidFill>
                <a:latin typeface="Arial Black" panose="020B0A04020102020204" pitchFamily="34" charset="0"/>
                <a:cs typeface="Arial" panose="020B0604020202020204" pitchFamily="34" charset="0"/>
              </a:rPr>
              <a:t>PURPOSE OF THE MEETING</a:t>
            </a:r>
            <a:br>
              <a:rPr lang="en-US" sz="6700" b="1" dirty="0">
                <a:solidFill>
                  <a:schemeClr val="accent2">
                    <a:lumMod val="75000"/>
                  </a:schemeClr>
                </a:solidFill>
                <a:latin typeface="Arial Black" panose="020B0A04020102020204" pitchFamily="34" charset="0"/>
                <a:cs typeface="Arial" panose="020B0604020202020204" pitchFamily="34" charset="0"/>
              </a:rPr>
            </a:br>
            <a:br>
              <a:rPr lang="en-US" sz="6700" b="1" dirty="0">
                <a:solidFill>
                  <a:schemeClr val="accent2">
                    <a:lumMod val="75000"/>
                  </a:schemeClr>
                </a:solidFill>
                <a:latin typeface="Arial Black" panose="020B0A04020102020204" pitchFamily="34" charset="0"/>
                <a:cs typeface="Arial" panose="020B0604020202020204" pitchFamily="34" charset="0"/>
              </a:rPr>
            </a:br>
            <a:r>
              <a:rPr lang="en-US" sz="4000" b="1" dirty="0">
                <a:solidFill>
                  <a:schemeClr val="accent1">
                    <a:lumMod val="75000"/>
                  </a:schemeClr>
                </a:solidFill>
                <a:latin typeface="Arial Black" panose="020B0A04020102020204" pitchFamily="34" charset="0"/>
                <a:cs typeface="Arial" panose="020B0604020202020204" pitchFamily="34" charset="0"/>
              </a:rPr>
              <a:t>MR HM MWELI</a:t>
            </a:r>
            <a:br>
              <a:rPr lang="en-US" sz="2200" dirty="0">
                <a:solidFill>
                  <a:schemeClr val="accent1">
                    <a:lumMod val="75000"/>
                  </a:schemeClr>
                </a:solidFill>
              </a:rPr>
            </a:br>
            <a:br>
              <a:rPr lang="en-US" sz="3600" dirty="0"/>
            </a:br>
            <a:br>
              <a:rPr lang="en-US" sz="3600" dirty="0"/>
            </a:br>
            <a:r>
              <a:rPr lang="en-US" dirty="0"/>
              <a:t> </a:t>
            </a:r>
            <a:br>
              <a:rPr lang="en-US" dirty="0"/>
            </a:br>
            <a:br>
              <a:rPr lang="en-US" dirty="0"/>
            </a:br>
            <a:br>
              <a:rPr lang="en-ZA" dirty="0"/>
            </a:br>
            <a:br>
              <a:rPr lang="en-ZA" dirty="0"/>
            </a:br>
            <a:br>
              <a:rPr lang="en-ZA" dirty="0"/>
            </a:br>
            <a:endParaRPr lang="en-ZA" dirty="0"/>
          </a:p>
        </p:txBody>
      </p:sp>
      <p:pic>
        <p:nvPicPr>
          <p:cNvPr id="3" name="Picture 2"/>
          <p:cNvPicPr>
            <a:picLocks noChangeAspect="1"/>
          </p:cNvPicPr>
          <p:nvPr/>
        </p:nvPicPr>
        <p:blipFill>
          <a:blip r:embed="rId2"/>
          <a:stretch>
            <a:fillRect/>
          </a:stretch>
        </p:blipFill>
        <p:spPr>
          <a:xfrm>
            <a:off x="0" y="6022187"/>
            <a:ext cx="1691680" cy="836712"/>
          </a:xfrm>
          <a:prstGeom prst="rect">
            <a:avLst/>
          </a:prstGeom>
        </p:spPr>
      </p:pic>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Calibri"/>
                <a:ea typeface="+mn-ea"/>
                <a:cs typeface="+mn-cs"/>
              </a:rPr>
              <a:t>2</a:t>
            </a:r>
            <a:endParaRPr kumimoji="0" lang="en-ZA"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657362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067" y="476672"/>
            <a:ext cx="9036496" cy="4680520"/>
          </a:xfrm>
        </p:spPr>
        <p:txBody>
          <a:bodyPr>
            <a:normAutofit fontScale="90000"/>
          </a:bodyPr>
          <a:lstStyle/>
          <a:p>
            <a:br>
              <a:rPr lang="en-US" dirty="0"/>
            </a:br>
            <a:br>
              <a:rPr lang="en-US" dirty="0"/>
            </a:br>
            <a:br>
              <a:rPr lang="en-US" dirty="0"/>
            </a:br>
            <a:br>
              <a:rPr lang="en-US" dirty="0"/>
            </a:br>
            <a:br>
              <a:rPr lang="en-US" dirty="0"/>
            </a:br>
            <a:br>
              <a:rPr lang="en-US" dirty="0"/>
            </a:br>
            <a:br>
              <a:rPr lang="en-US" sz="3600" dirty="0"/>
            </a:br>
            <a:br>
              <a:rPr lang="en-US" sz="3600" dirty="0"/>
            </a:br>
            <a:br>
              <a:rPr lang="en-US" sz="3600" dirty="0"/>
            </a:br>
            <a:r>
              <a:rPr lang="en-GB" b="1" dirty="0">
                <a:solidFill>
                  <a:schemeClr val="accent2">
                    <a:lumMod val="75000"/>
                  </a:schemeClr>
                </a:solidFill>
              </a:rPr>
              <a:t> </a:t>
            </a:r>
            <a:br>
              <a:rPr lang="en-GB" b="1" dirty="0">
                <a:solidFill>
                  <a:schemeClr val="accent2">
                    <a:lumMod val="75000"/>
                  </a:schemeClr>
                </a:solidFill>
              </a:rPr>
            </a:br>
            <a:r>
              <a:rPr lang="en-US" dirty="0"/>
              <a:t> </a:t>
            </a:r>
            <a:br>
              <a:rPr lang="en-US" dirty="0"/>
            </a:br>
            <a:br>
              <a:rPr lang="en-US" dirty="0"/>
            </a:br>
            <a:br>
              <a:rPr lang="en-ZA" dirty="0"/>
            </a:br>
            <a:br>
              <a:rPr lang="en-ZA" dirty="0"/>
            </a:br>
            <a:br>
              <a:rPr lang="en-ZA" dirty="0"/>
            </a:br>
            <a:endParaRPr lang="en-ZA" dirty="0"/>
          </a:p>
        </p:txBody>
      </p:sp>
      <p:pic>
        <p:nvPicPr>
          <p:cNvPr id="3" name="Picture 2"/>
          <p:cNvPicPr>
            <a:picLocks noChangeAspect="1"/>
          </p:cNvPicPr>
          <p:nvPr/>
        </p:nvPicPr>
        <p:blipFill>
          <a:blip r:embed="rId2"/>
          <a:stretch>
            <a:fillRect/>
          </a:stretch>
        </p:blipFill>
        <p:spPr>
          <a:xfrm>
            <a:off x="0" y="6022187"/>
            <a:ext cx="1691680" cy="836712"/>
          </a:xfrm>
          <a:prstGeom prst="rect">
            <a:avLst/>
          </a:prstGeom>
        </p:spPr>
      </p:pic>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a:stretch>
            <a:fillRect/>
          </a:stretch>
        </p:blipFill>
        <p:spPr>
          <a:xfrm>
            <a:off x="0" y="1059176"/>
            <a:ext cx="9144000" cy="4276467"/>
          </a:xfrm>
          <a:prstGeom prst="rect">
            <a:avLst/>
          </a:prstGeom>
        </p:spPr>
      </p:pic>
      <p:sp>
        <p:nvSpPr>
          <p:cNvPr id="6" name="Rectangle 5"/>
          <p:cNvSpPr/>
          <p:nvPr/>
        </p:nvSpPr>
        <p:spPr>
          <a:xfrm>
            <a:off x="579" y="0"/>
            <a:ext cx="5867565"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0" i="0" u="none" strike="noStrike" kern="1200" cap="none" spc="0" normalizeH="0" baseline="0" noProof="0" dirty="0">
                <a:ln>
                  <a:noFill/>
                </a:ln>
                <a:solidFill>
                  <a:srgbClr val="AA2B1E">
                    <a:lumMod val="75000"/>
                  </a:srgbClr>
                </a:solidFill>
                <a:effectLst/>
                <a:uLnTx/>
                <a:uFillTx/>
                <a:latin typeface="Arial Black" panose="020B0A04020102020204" pitchFamily="34" charset="0"/>
                <a:ea typeface="+mn-ea"/>
                <a:cs typeface="+mn-cs"/>
              </a:rPr>
              <a:t>BASIC EDUCATION </a:t>
            </a:r>
            <a:r>
              <a:rPr kumimoji="0" lang="en-ZA" sz="3600" b="0" i="1" u="none" strike="noStrike" kern="1200" cap="none" spc="0" normalizeH="0" baseline="0" noProof="0" dirty="0">
                <a:ln>
                  <a:noFill/>
                </a:ln>
                <a:effectLst/>
                <a:uLnTx/>
                <a:uFillTx/>
                <a:latin typeface="Arial Black" panose="020B0A04020102020204" pitchFamily="34" charset="0"/>
                <a:ea typeface="+mn-ea"/>
                <a:cs typeface="+mn-cs"/>
              </a:rPr>
              <a:t>MANTRA</a:t>
            </a:r>
            <a:endParaRPr kumimoji="0" lang="en-ZA" sz="3600" b="0" i="1" u="none" strike="noStrike" kern="1200" cap="none" spc="0" normalizeH="0" baseline="0" noProof="0" dirty="0">
              <a:ln>
                <a:noFill/>
              </a:ln>
              <a:effectLst/>
              <a:uLnTx/>
              <a:uFillTx/>
              <a:latin typeface="Calibri"/>
              <a:ea typeface="+mn-ea"/>
              <a:cs typeface="+mn-cs"/>
            </a:endParaRPr>
          </a:p>
        </p:txBody>
      </p:sp>
      <p:sp>
        <p:nvSpPr>
          <p:cNvPr id="7" name="TextBox 6"/>
          <p:cNvSpPr txBox="1"/>
          <p:nvPr/>
        </p:nvSpPr>
        <p:spPr>
          <a:xfrm rot="10800000" flipV="1">
            <a:off x="0" y="1180658"/>
            <a:ext cx="4860032" cy="4154984"/>
          </a:xfrm>
          <a:prstGeom prst="rect">
            <a:avLst/>
          </a:prstGeom>
          <a:solidFill>
            <a:schemeClr val="accent4">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black"/>
                </a:solidFill>
                <a:effectLst/>
                <a:uLnTx/>
                <a:uFillTx/>
                <a:latin typeface="Calibri"/>
                <a:ea typeface="+mn-ea"/>
                <a:cs typeface="+mn-cs"/>
              </a:rPr>
              <a:t>“</a:t>
            </a:r>
            <a:r>
              <a:rPr kumimoji="0" lang="en-ZA" sz="2400" b="0" i="1" u="none" strike="noStrike" kern="1200" cap="none" spc="0" normalizeH="0" baseline="0" noProof="0" dirty="0">
                <a:ln>
                  <a:noFill/>
                </a:ln>
                <a:solidFill>
                  <a:prstClr val="black"/>
                </a:solidFill>
                <a:effectLst/>
                <a:uLnTx/>
                <a:uFillTx/>
                <a:latin typeface="Calibri"/>
                <a:ea typeface="+mn-ea"/>
                <a:cs typeface="+mn-cs"/>
              </a:rPr>
              <a:t>By 2030, South Africans should have </a:t>
            </a:r>
            <a:r>
              <a:rPr kumimoji="0" lang="en-ZA" sz="2400" b="1" i="1" u="none" strike="noStrike" kern="1200" cap="none" spc="0" normalizeH="0" baseline="0" noProof="0" dirty="0">
                <a:ln>
                  <a:noFill/>
                </a:ln>
                <a:solidFill>
                  <a:prstClr val="black"/>
                </a:solidFill>
                <a:effectLst/>
                <a:uLnTx/>
                <a:uFillTx/>
                <a:latin typeface="Calibri"/>
                <a:ea typeface="+mn-ea"/>
                <a:cs typeface="+mn-cs"/>
              </a:rPr>
              <a:t>access</a:t>
            </a:r>
            <a:r>
              <a:rPr kumimoji="0" lang="en-ZA" sz="2400" b="0" i="1" u="none" strike="noStrike" kern="1200" cap="none" spc="0" normalizeH="0" baseline="0" noProof="0" dirty="0">
                <a:ln>
                  <a:noFill/>
                </a:ln>
                <a:solidFill>
                  <a:prstClr val="black"/>
                </a:solidFill>
                <a:effectLst/>
                <a:uLnTx/>
                <a:uFillTx/>
                <a:latin typeface="Calibri"/>
                <a:ea typeface="+mn-ea"/>
                <a:cs typeface="+mn-cs"/>
              </a:rPr>
              <a:t> to education and training of the </a:t>
            </a:r>
            <a:r>
              <a:rPr kumimoji="0" lang="en-ZA" sz="2400" b="1" i="1" u="none" strike="noStrike" kern="1200" cap="none" spc="0" normalizeH="0" baseline="0" noProof="0" dirty="0">
                <a:ln>
                  <a:noFill/>
                </a:ln>
                <a:solidFill>
                  <a:prstClr val="black"/>
                </a:solidFill>
                <a:effectLst/>
                <a:uLnTx/>
                <a:uFillTx/>
                <a:latin typeface="Calibri"/>
                <a:ea typeface="+mn-ea"/>
                <a:cs typeface="+mn-cs"/>
              </a:rPr>
              <a:t>highest quality</a:t>
            </a:r>
            <a:r>
              <a:rPr kumimoji="0" lang="en-ZA" sz="2400" b="0" i="1" u="none" strike="noStrike" kern="1200" cap="none" spc="0" normalizeH="0" baseline="0" noProof="0" dirty="0">
                <a:ln>
                  <a:noFill/>
                </a:ln>
                <a:solidFill>
                  <a:prstClr val="black"/>
                </a:solidFill>
                <a:effectLst/>
                <a:uLnTx/>
                <a:uFillTx/>
                <a:latin typeface="Calibri"/>
                <a:ea typeface="+mn-ea"/>
                <a:cs typeface="+mn-cs"/>
              </a:rPr>
              <a:t>, leading to </a:t>
            </a:r>
            <a:r>
              <a:rPr kumimoji="0" lang="en-ZA" sz="2400" b="1" i="1" u="none" strike="noStrike" kern="1200" cap="none" spc="0" normalizeH="0" baseline="0" noProof="0" dirty="0">
                <a:ln>
                  <a:noFill/>
                </a:ln>
                <a:solidFill>
                  <a:prstClr val="black"/>
                </a:solidFill>
                <a:effectLst/>
                <a:uLnTx/>
                <a:uFillTx/>
                <a:latin typeface="Calibri"/>
                <a:ea typeface="+mn-ea"/>
                <a:cs typeface="+mn-cs"/>
              </a:rPr>
              <a:t>significantly</a:t>
            </a:r>
            <a:r>
              <a:rPr kumimoji="0" lang="en-ZA" sz="2400" b="0" i="1" u="none" strike="noStrike" kern="1200" cap="none" spc="0" normalizeH="0" baseline="0" noProof="0" dirty="0">
                <a:ln>
                  <a:noFill/>
                </a:ln>
                <a:solidFill>
                  <a:prstClr val="black"/>
                </a:solidFill>
                <a:effectLst/>
                <a:uLnTx/>
                <a:uFillTx/>
                <a:latin typeface="Calibri"/>
                <a:ea typeface="+mn-ea"/>
                <a:cs typeface="+mn-cs"/>
              </a:rPr>
              <a:t> improved learning </a:t>
            </a:r>
            <a:r>
              <a:rPr kumimoji="0" lang="en-ZA" sz="2400" b="1" i="1" u="none" strike="noStrike" kern="1200" cap="none" spc="0" normalizeH="0" baseline="0" noProof="0" dirty="0">
                <a:ln>
                  <a:noFill/>
                </a:ln>
                <a:solidFill>
                  <a:prstClr val="black"/>
                </a:solidFill>
                <a:effectLst/>
                <a:uLnTx/>
                <a:uFillTx/>
                <a:latin typeface="Calibri"/>
                <a:ea typeface="+mn-ea"/>
                <a:cs typeface="+mn-cs"/>
              </a:rPr>
              <a:t>outcomes</a:t>
            </a:r>
            <a:r>
              <a:rPr kumimoji="0" lang="en-ZA" sz="2400" b="0" i="1" u="none" strike="noStrike" kern="1200" cap="none" spc="0" normalizeH="0" baseline="0" noProof="0" dirty="0">
                <a:ln>
                  <a:noFill/>
                </a:ln>
                <a:solidFill>
                  <a:prstClr val="black"/>
                </a:solidFill>
                <a:effectLst/>
                <a:uLnTx/>
                <a:uFillTx/>
                <a:latin typeface="Calibri"/>
                <a:ea typeface="+mn-ea"/>
                <a:cs typeface="+mn-cs"/>
              </a:rPr>
              <a:t>. The performance of South African learners in </a:t>
            </a:r>
            <a:r>
              <a:rPr kumimoji="0" lang="en-ZA" sz="2400" b="1" i="1" u="none" strike="noStrike" kern="1200" cap="none" spc="0" normalizeH="0" baseline="0" noProof="0" dirty="0">
                <a:ln>
                  <a:noFill/>
                </a:ln>
                <a:solidFill>
                  <a:prstClr val="black"/>
                </a:solidFill>
                <a:effectLst/>
                <a:uLnTx/>
                <a:uFillTx/>
                <a:latin typeface="Calibri"/>
                <a:ea typeface="+mn-ea"/>
                <a:cs typeface="+mn-cs"/>
              </a:rPr>
              <a:t>international </a:t>
            </a:r>
            <a:r>
              <a:rPr kumimoji="0" lang="en-ZA" sz="2400" b="0" i="1" u="none" strike="noStrike" kern="1200" cap="none" spc="0" normalizeH="0" baseline="0" noProof="0" dirty="0">
                <a:ln>
                  <a:noFill/>
                </a:ln>
                <a:solidFill>
                  <a:prstClr val="black"/>
                </a:solidFill>
                <a:effectLst/>
                <a:uLnTx/>
                <a:uFillTx/>
                <a:latin typeface="Calibri"/>
                <a:ea typeface="+mn-ea"/>
                <a:cs typeface="+mn-cs"/>
              </a:rPr>
              <a:t>standardised tests should be </a:t>
            </a:r>
            <a:r>
              <a:rPr kumimoji="0" lang="en-ZA" sz="2400" b="1" i="1" u="none" strike="noStrike" kern="1200" cap="none" spc="0" normalizeH="0" baseline="0" noProof="0" dirty="0">
                <a:ln>
                  <a:noFill/>
                </a:ln>
                <a:solidFill>
                  <a:prstClr val="black"/>
                </a:solidFill>
                <a:effectLst/>
                <a:uLnTx/>
                <a:uFillTx/>
                <a:latin typeface="Calibri"/>
                <a:ea typeface="+mn-ea"/>
                <a:cs typeface="+mn-cs"/>
              </a:rPr>
              <a:t>comparable</a:t>
            </a:r>
            <a:r>
              <a:rPr kumimoji="0" lang="en-ZA" sz="2400" b="0" i="1" u="none" strike="noStrike" kern="1200" cap="none" spc="0" normalizeH="0" baseline="0" noProof="0" dirty="0">
                <a:ln>
                  <a:noFill/>
                </a:ln>
                <a:solidFill>
                  <a:prstClr val="black"/>
                </a:solidFill>
                <a:effectLst/>
                <a:uLnTx/>
                <a:uFillTx/>
                <a:latin typeface="Calibri"/>
                <a:ea typeface="+mn-ea"/>
                <a:cs typeface="+mn-cs"/>
              </a:rPr>
              <a:t> to the performance of learners from countries at a </a:t>
            </a:r>
            <a:r>
              <a:rPr kumimoji="0" lang="en-ZA" sz="2400" b="1" i="1" u="none" strike="noStrike" kern="1200" cap="none" spc="0" normalizeH="0" baseline="0" noProof="0" dirty="0">
                <a:ln>
                  <a:noFill/>
                </a:ln>
                <a:solidFill>
                  <a:prstClr val="black"/>
                </a:solidFill>
                <a:effectLst/>
                <a:uLnTx/>
                <a:uFillTx/>
                <a:latin typeface="Calibri"/>
                <a:ea typeface="+mn-ea"/>
                <a:cs typeface="+mn-cs"/>
              </a:rPr>
              <a:t>similar</a:t>
            </a:r>
            <a:r>
              <a:rPr kumimoji="0" lang="en-ZA" sz="2400" b="0" i="1" u="none" strike="noStrike" kern="1200" cap="none" spc="0" normalizeH="0" baseline="0" noProof="0" dirty="0">
                <a:ln>
                  <a:noFill/>
                </a:ln>
                <a:solidFill>
                  <a:prstClr val="black"/>
                </a:solidFill>
                <a:effectLst/>
                <a:uLnTx/>
                <a:uFillTx/>
                <a:latin typeface="Calibri"/>
                <a:ea typeface="+mn-ea"/>
                <a:cs typeface="+mn-cs"/>
              </a:rPr>
              <a:t> level of development and with similar levels of access.”</a:t>
            </a:r>
          </a:p>
        </p:txBody>
      </p:sp>
      <p:sp>
        <p:nvSpPr>
          <p:cNvPr id="8" name="Slide Number Placeholder 3"/>
          <p:cNvSpPr>
            <a:spLocks noGrp="1"/>
          </p:cNvSpPr>
          <p:nvPr>
            <p:ph type="sldNum" sz="quarter" idx="4294967295"/>
          </p:nvPr>
        </p:nvSpPr>
        <p:spPr>
          <a:xfrm>
            <a:off x="6705600" y="6508751"/>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Calibri"/>
                <a:ea typeface="+mn-ea"/>
                <a:cs typeface="+mn-cs"/>
              </a:rPr>
              <a:t>3</a:t>
            </a:r>
            <a:endParaRPr kumimoji="0" lang="en-ZA"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66884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412776"/>
            <a:ext cx="8784976" cy="4766097"/>
          </a:xfrm>
        </p:spPr>
        <p:txBody>
          <a:bodyPr>
            <a:normAutofit fontScale="90000"/>
          </a:bodyPr>
          <a:lstStyle/>
          <a:p>
            <a:br>
              <a:rPr lang="en-US" dirty="0"/>
            </a:br>
            <a:br>
              <a:rPr lang="en-US" dirty="0"/>
            </a:br>
            <a:br>
              <a:rPr lang="en-US" dirty="0"/>
            </a:br>
            <a:r>
              <a:rPr lang="en-US" dirty="0"/>
              <a:t>      </a:t>
            </a:r>
            <a:br>
              <a:rPr lang="en-US" dirty="0"/>
            </a:br>
            <a:r>
              <a:rPr lang="en-US" dirty="0"/>
              <a:t>     </a:t>
            </a:r>
            <a:br>
              <a:rPr lang="en-US" dirty="0"/>
            </a:br>
            <a:br>
              <a:rPr lang="en-US" dirty="0">
                <a:solidFill>
                  <a:schemeClr val="accent2">
                    <a:lumMod val="75000"/>
                  </a:schemeClr>
                </a:solidFill>
                <a:latin typeface="Arial Black" panose="020B0A04020102020204" pitchFamily="34" charset="0"/>
              </a:rPr>
            </a:br>
            <a:r>
              <a:rPr lang="en-US" sz="6700" b="1" dirty="0">
                <a:solidFill>
                  <a:schemeClr val="accent2">
                    <a:lumMod val="75000"/>
                  </a:schemeClr>
                </a:solidFill>
                <a:latin typeface="Arial Black" panose="020B0A04020102020204" pitchFamily="34" charset="0"/>
                <a:cs typeface="Arial" panose="020B0604020202020204" pitchFamily="34" charset="0"/>
              </a:rPr>
              <a:t>STRATEGIC DIRECTION</a:t>
            </a:r>
            <a:br>
              <a:rPr lang="en-US" dirty="0">
                <a:solidFill>
                  <a:schemeClr val="accent2">
                    <a:lumMod val="75000"/>
                  </a:schemeClr>
                </a:solidFill>
                <a:latin typeface="Arial Black" panose="020B0A04020102020204" pitchFamily="34" charset="0"/>
              </a:rPr>
            </a:br>
            <a:br>
              <a:rPr lang="en-US" dirty="0"/>
            </a:br>
            <a:br>
              <a:rPr lang="en-US" sz="3600" dirty="0"/>
            </a:br>
            <a:br>
              <a:rPr lang="en-US" sz="3600" dirty="0"/>
            </a:br>
            <a:r>
              <a:rPr lang="en-US" dirty="0"/>
              <a:t> </a:t>
            </a:r>
            <a:br>
              <a:rPr lang="en-US" dirty="0"/>
            </a:br>
            <a:br>
              <a:rPr lang="en-US" dirty="0"/>
            </a:br>
            <a:br>
              <a:rPr lang="en-ZA" dirty="0"/>
            </a:br>
            <a:br>
              <a:rPr lang="en-ZA" dirty="0"/>
            </a:br>
            <a:br>
              <a:rPr lang="en-ZA" dirty="0"/>
            </a:br>
            <a:endParaRPr lang="en-ZA" dirty="0"/>
          </a:p>
        </p:txBody>
      </p:sp>
      <p:pic>
        <p:nvPicPr>
          <p:cNvPr id="3" name="Picture 2"/>
          <p:cNvPicPr>
            <a:picLocks noChangeAspect="1"/>
          </p:cNvPicPr>
          <p:nvPr/>
        </p:nvPicPr>
        <p:blipFill>
          <a:blip r:embed="rId2"/>
          <a:stretch>
            <a:fillRect/>
          </a:stretch>
        </p:blipFill>
        <p:spPr>
          <a:xfrm>
            <a:off x="0" y="6022187"/>
            <a:ext cx="1691680" cy="836712"/>
          </a:xfrm>
          <a:prstGeom prst="rect">
            <a:avLst/>
          </a:prstGeom>
        </p:spPr>
      </p:pic>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Calibri"/>
                <a:ea typeface="+mn-ea"/>
                <a:cs typeface="+mn-cs"/>
              </a:rPr>
              <a:t>2</a:t>
            </a:r>
            <a:endParaRPr kumimoji="0" lang="en-ZA"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683887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052736"/>
            <a:ext cx="8100900" cy="3384376"/>
          </a:xfrm>
        </p:spPr>
        <p:txBody>
          <a:bodyPr>
            <a:normAutofit/>
          </a:bodyPr>
          <a:lstStyle/>
          <a:p>
            <a:pPr lvl="0" eaLnBrk="0" fontAlgn="base" hangingPunct="0">
              <a:spcBef>
                <a:spcPct val="20000"/>
              </a:spcBef>
              <a:spcAft>
                <a:spcPct val="0"/>
              </a:spcAft>
            </a:pPr>
            <a:br>
              <a:rPr lang="en-ZA" b="1" dirty="0">
                <a:solidFill>
                  <a:schemeClr val="accent2">
                    <a:lumMod val="75000"/>
                  </a:schemeClr>
                </a:solidFill>
              </a:rPr>
            </a:br>
            <a:endParaRPr lang="en-ZA" sz="3600" b="1" cap="small" dirty="0">
              <a:solidFill>
                <a:schemeClr val="accent2">
                  <a:lumMod val="75000"/>
                </a:schemeClr>
              </a:solidFill>
              <a:latin typeface="Arial Black" panose="020B0A040201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21288"/>
            <a:ext cx="1691680" cy="836712"/>
          </a:xfrm>
          <a:prstGeom prst="rect">
            <a:avLst/>
          </a:prstGeom>
        </p:spPr>
      </p:pic>
      <p:sp>
        <p:nvSpPr>
          <p:cNvPr id="5" name="Slide Number Placeholder 3"/>
          <p:cNvSpPr>
            <a:spLocks noGrp="1"/>
          </p:cNvSpPr>
          <p:nvPr>
            <p:ph type="sldNum" sz="quarter" idx="4294967295"/>
          </p:nvPr>
        </p:nvSpPr>
        <p:spPr>
          <a:xfrm>
            <a:off x="7059806" y="5747444"/>
            <a:ext cx="1600200" cy="273844"/>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12</a:t>
            </a:fld>
            <a:endParaRPr kumimoji="0" lang="en-ZA"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ontent Placeholder 14"/>
          <p:cNvSpPr txBox="1">
            <a:spLocks/>
          </p:cNvSpPr>
          <p:nvPr/>
        </p:nvSpPr>
        <p:spPr bwMode="auto">
          <a:xfrm>
            <a:off x="3338781" y="836712"/>
            <a:ext cx="3690768" cy="1661319"/>
          </a:xfrm>
          <a:prstGeom prst="rect">
            <a:avLst/>
          </a:prstGeom>
          <a:solidFill>
            <a:srgbClr val="CCFFFF"/>
          </a:solid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Sector 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Action Plan to 2019</a:t>
            </a:r>
            <a:r>
              <a:rPr kumimoji="0" lang="en-ZA"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ZA" sz="1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Towards the realisation of Schooling 2030 </a:t>
            </a:r>
            <a:r>
              <a:rPr kumimoji="0" lang="en-ZA"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ZA"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redress, equity, inclusivity, quality, &amp; efficiency</a:t>
            </a:r>
            <a:r>
              <a:rPr kumimoji="0" lang="en-ZA"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742950" marR="0" lvl="1" indent="-285750" algn="ctr" defTabSz="914400" rtl="0" eaLnBrk="1" fontAlgn="auto" latinLnBrk="0" hangingPunct="1">
              <a:lnSpc>
                <a:spcPct val="100000"/>
              </a:lnSpc>
              <a:spcBef>
                <a:spcPct val="20000"/>
              </a:spcBef>
              <a:spcAft>
                <a:spcPts val="0"/>
              </a:spcAft>
              <a:buClrTx/>
              <a:buSzTx/>
              <a:buFont typeface="Arial" charset="0"/>
              <a:buNone/>
              <a:tabLst/>
              <a:defRPr/>
            </a:pPr>
            <a:endParaRPr kumimoji="0" lang="en-ZA" sz="1800" b="0" i="1"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Char char="•"/>
              <a:tabLst/>
              <a:defRPr/>
            </a:pPr>
            <a:endParaRPr kumimoji="0" lang="en-ZA" sz="1800" b="0" i="1" u="none" strike="noStrike" kern="1200" cap="none" spc="0" normalizeH="0" baseline="0" noProof="0" dirty="0">
              <a:ln>
                <a:noFill/>
              </a:ln>
              <a:solidFill>
                <a:prstClr val="black"/>
              </a:solidFill>
              <a:effectLst/>
              <a:uLnTx/>
              <a:uFillTx/>
              <a:latin typeface="Calibri"/>
              <a:ea typeface="+mn-ea"/>
              <a:cs typeface="+mn-cs"/>
            </a:endParaRPr>
          </a:p>
        </p:txBody>
      </p:sp>
      <p:sp>
        <p:nvSpPr>
          <p:cNvPr id="7" name="Content Placeholder 14"/>
          <p:cNvSpPr txBox="1">
            <a:spLocks/>
          </p:cNvSpPr>
          <p:nvPr/>
        </p:nvSpPr>
        <p:spPr bwMode="auto">
          <a:xfrm>
            <a:off x="7469303" y="1265098"/>
            <a:ext cx="1643062" cy="1143000"/>
          </a:xfrm>
          <a:prstGeom prst="rect">
            <a:avLst/>
          </a:prstGeom>
          <a:solidFill>
            <a:srgbClr val="CCFFCC"/>
          </a:solid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Independent analysis conducted by DBE</a:t>
            </a:r>
            <a:endParaRPr kumimoji="0" lang="en-ZA"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ctr" defTabSz="914400" rtl="0" eaLnBrk="1" fontAlgn="auto" latinLnBrk="0" hangingPunct="1">
              <a:lnSpc>
                <a:spcPct val="100000"/>
              </a:lnSpc>
              <a:spcBef>
                <a:spcPct val="20000"/>
              </a:spcBef>
              <a:spcAft>
                <a:spcPts val="0"/>
              </a:spcAft>
              <a:buClrTx/>
              <a:buSzTx/>
              <a:buFont typeface="Arial" charset="0"/>
              <a:buNone/>
              <a:tabLst/>
              <a:defRPr/>
            </a:pPr>
            <a:endParaRPr kumimoji="0" lang="en-ZA" sz="1800" b="0" i="1"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Char char="•"/>
              <a:tabLst/>
              <a:defRPr/>
            </a:pPr>
            <a:endParaRPr kumimoji="0" lang="en-ZA" sz="1800" b="0" i="1" u="none" strike="noStrike" kern="1200" cap="none" spc="0" normalizeH="0" baseline="0" noProof="0" dirty="0">
              <a:ln>
                <a:noFill/>
              </a:ln>
              <a:solidFill>
                <a:prstClr val="black"/>
              </a:solidFill>
              <a:effectLst/>
              <a:uLnTx/>
              <a:uFillTx/>
              <a:latin typeface="Calibri"/>
              <a:ea typeface="+mn-ea"/>
              <a:cs typeface="+mn-cs"/>
            </a:endParaRPr>
          </a:p>
        </p:txBody>
      </p:sp>
      <p:sp>
        <p:nvSpPr>
          <p:cNvPr id="8" name="Content Placeholder 14"/>
          <p:cNvSpPr txBox="1">
            <a:spLocks/>
          </p:cNvSpPr>
          <p:nvPr/>
        </p:nvSpPr>
        <p:spPr bwMode="auto">
          <a:xfrm>
            <a:off x="365985" y="1052736"/>
            <a:ext cx="2428875" cy="928688"/>
          </a:xfrm>
          <a:prstGeom prst="rect">
            <a:avLst/>
          </a:prstGeom>
          <a:solidFill>
            <a:schemeClr val="accent6">
              <a:lumMod val="20000"/>
              <a:lumOff val="80000"/>
            </a:schemeClr>
          </a:solid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DEVELOPMENT PLAN </a:t>
            </a:r>
            <a:r>
              <a:rPr kumimoji="0" lang="en-ZA"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(NDP)</a:t>
            </a:r>
          </a:p>
          <a:p>
            <a:pPr marL="342900" marR="0" lvl="0" indent="-342900" algn="ctr" defTabSz="914400" rtl="0" eaLnBrk="1" fontAlgn="auto" latinLnBrk="0" hangingPunct="1">
              <a:lnSpc>
                <a:spcPct val="100000"/>
              </a:lnSpc>
              <a:spcBef>
                <a:spcPct val="20000"/>
              </a:spcBef>
              <a:spcAft>
                <a:spcPts val="0"/>
              </a:spcAft>
              <a:buClrTx/>
              <a:buSzTx/>
              <a:buFont typeface="Arial"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ontent Placeholder 14"/>
          <p:cNvSpPr txBox="1">
            <a:spLocks/>
          </p:cNvSpPr>
          <p:nvPr/>
        </p:nvSpPr>
        <p:spPr bwMode="auto">
          <a:xfrm>
            <a:off x="261458" y="2086629"/>
            <a:ext cx="2533402" cy="642938"/>
          </a:xfrm>
          <a:prstGeom prst="rect">
            <a:avLst/>
          </a:prstGeom>
          <a:solidFill>
            <a:srgbClr val="CCFFFF"/>
          </a:solidFill>
          <a:ln w="9525">
            <a:solidFill>
              <a:schemeClr val="tx1"/>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charset="0"/>
                <a:ea typeface="+mn-ea"/>
                <a:cs typeface="Arial" charset="0"/>
              </a:rPr>
              <a:t>Medium Term Strategic Framework </a:t>
            </a:r>
            <a:r>
              <a:rPr kumimoji="0" lang="en-ZA" sz="1800" b="1" i="0" u="none" strike="noStrike" kern="1200" cap="none" spc="0" normalizeH="0" baseline="0" noProof="0" dirty="0">
                <a:ln>
                  <a:noFill/>
                </a:ln>
                <a:solidFill>
                  <a:srgbClr val="FF0000"/>
                </a:solidFill>
                <a:effectLst/>
                <a:uLnTx/>
                <a:uFillTx/>
                <a:latin typeface="Arial" charset="0"/>
                <a:ea typeface="+mn-ea"/>
                <a:cs typeface="Arial" charset="0"/>
              </a:rPr>
              <a:t>(MTSF)</a:t>
            </a:r>
          </a:p>
        </p:txBody>
      </p:sp>
      <p:sp>
        <p:nvSpPr>
          <p:cNvPr id="10" name="Content Placeholder 14"/>
          <p:cNvSpPr txBox="1">
            <a:spLocks/>
          </p:cNvSpPr>
          <p:nvPr/>
        </p:nvSpPr>
        <p:spPr bwMode="auto">
          <a:xfrm>
            <a:off x="3724484" y="2937242"/>
            <a:ext cx="1714500" cy="1000125"/>
          </a:xfrm>
          <a:prstGeom prst="rect">
            <a:avLst/>
          </a:prstGeom>
          <a:solidFill>
            <a:srgbClr val="CCFFFF"/>
          </a:solid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DBE and PED five-year strategic plans</a:t>
            </a:r>
          </a:p>
          <a:p>
            <a:pPr marL="342900" marR="0" lvl="0" indent="-342900" algn="ctr" defTabSz="914400" rtl="0" eaLnBrk="1" fontAlgn="auto" latinLnBrk="0" hangingPunct="1">
              <a:lnSpc>
                <a:spcPct val="100000"/>
              </a:lnSpc>
              <a:spcBef>
                <a:spcPct val="20000"/>
              </a:spcBef>
              <a:spcAft>
                <a:spcPts val="0"/>
              </a:spcAft>
              <a:buClrTx/>
              <a:buSzTx/>
              <a:buFont typeface="Arial" charset="0"/>
              <a:buChar char="•"/>
              <a:tabLst/>
              <a:defRPr/>
            </a:pPr>
            <a:endPar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1" name="Content Placeholder 14"/>
          <p:cNvSpPr txBox="1">
            <a:spLocks/>
          </p:cNvSpPr>
          <p:nvPr/>
        </p:nvSpPr>
        <p:spPr bwMode="auto">
          <a:xfrm>
            <a:off x="5982905" y="2815386"/>
            <a:ext cx="2857500" cy="1214437"/>
          </a:xfrm>
          <a:prstGeom prst="rect">
            <a:avLst/>
          </a:prstGeom>
          <a:solidFill>
            <a:srgbClr val="CCFFCC"/>
          </a:solid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Periodic reports on progress in the sector (see e.g., 2011 and 2013 reports on DBE website)</a:t>
            </a:r>
            <a:endParaRPr kumimoji="0" lang="en-ZA"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ctr" defTabSz="914400" rtl="0" eaLnBrk="1" fontAlgn="auto" latinLnBrk="0" hangingPunct="1">
              <a:lnSpc>
                <a:spcPct val="100000"/>
              </a:lnSpc>
              <a:spcBef>
                <a:spcPct val="20000"/>
              </a:spcBef>
              <a:spcAft>
                <a:spcPts val="0"/>
              </a:spcAft>
              <a:buClrTx/>
              <a:buSzTx/>
              <a:buFont typeface="Arial" charset="0"/>
              <a:buNone/>
              <a:tabLst/>
              <a:defRPr/>
            </a:pPr>
            <a:endParaRPr kumimoji="0" lang="en-ZA" sz="1800" b="0" i="1"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Char char="•"/>
              <a:tabLst/>
              <a:defRPr/>
            </a:pPr>
            <a:endParaRPr kumimoji="0" lang="en-ZA" sz="1800" b="0" i="1" u="none" strike="noStrike" kern="1200" cap="none" spc="0" normalizeH="0" baseline="0" noProof="0" dirty="0">
              <a:ln>
                <a:noFill/>
              </a:ln>
              <a:solidFill>
                <a:prstClr val="black"/>
              </a:solidFill>
              <a:effectLst/>
              <a:uLnTx/>
              <a:uFillTx/>
              <a:latin typeface="Calibri"/>
              <a:ea typeface="+mn-ea"/>
              <a:cs typeface="+mn-cs"/>
            </a:endParaRPr>
          </a:p>
        </p:txBody>
      </p:sp>
      <p:sp>
        <p:nvSpPr>
          <p:cNvPr id="12" name="Content Placeholder 14"/>
          <p:cNvSpPr txBox="1">
            <a:spLocks/>
          </p:cNvSpPr>
          <p:nvPr/>
        </p:nvSpPr>
        <p:spPr bwMode="auto">
          <a:xfrm>
            <a:off x="6353245" y="4268629"/>
            <a:ext cx="1714500" cy="633412"/>
          </a:xfrm>
          <a:prstGeom prst="rect">
            <a:avLst/>
          </a:prstGeom>
          <a:solidFill>
            <a:srgbClr val="CCFFCC"/>
          </a:solid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DBE and PED annual reports</a:t>
            </a:r>
          </a:p>
          <a:p>
            <a:pPr marL="342900" marR="0" lvl="0" indent="-342900" algn="ctr" defTabSz="914400" rtl="0" eaLnBrk="1" fontAlgn="auto" latinLnBrk="0" hangingPunct="1">
              <a:lnSpc>
                <a:spcPct val="100000"/>
              </a:lnSpc>
              <a:spcBef>
                <a:spcPct val="20000"/>
              </a:spcBef>
              <a:spcAft>
                <a:spcPts val="0"/>
              </a:spcAft>
              <a:buClrTx/>
              <a:buSzTx/>
              <a:buFont typeface="Arial" charset="0"/>
              <a:buChar char="•"/>
              <a:tabLst/>
              <a:defRPr/>
            </a:pPr>
            <a:endPar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3" name="Content Placeholder 14"/>
          <p:cNvSpPr txBox="1">
            <a:spLocks/>
          </p:cNvSpPr>
          <p:nvPr/>
        </p:nvSpPr>
        <p:spPr bwMode="auto">
          <a:xfrm>
            <a:off x="6853944" y="5043639"/>
            <a:ext cx="1714500" cy="633412"/>
          </a:xfrm>
          <a:prstGeom prst="rect">
            <a:avLst/>
          </a:prstGeom>
          <a:solidFill>
            <a:srgbClr val="CCFFCC"/>
          </a:solid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PED quarterly sector reports</a:t>
            </a:r>
          </a:p>
          <a:p>
            <a:pPr marL="342900" marR="0" lvl="0" indent="-342900" algn="ctr" defTabSz="914400" rtl="0" eaLnBrk="1" fontAlgn="auto" latinLnBrk="0" hangingPunct="1">
              <a:lnSpc>
                <a:spcPct val="100000"/>
              </a:lnSpc>
              <a:spcBef>
                <a:spcPct val="20000"/>
              </a:spcBef>
              <a:spcAft>
                <a:spcPts val="0"/>
              </a:spcAft>
              <a:buClrTx/>
              <a:buSzTx/>
              <a:buFont typeface="Arial" charset="0"/>
              <a:buChar char="•"/>
              <a:tabLst/>
              <a:defRPr/>
            </a:pPr>
            <a:endPar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4" name="Content Placeholder 14"/>
          <p:cNvSpPr txBox="1">
            <a:spLocks/>
          </p:cNvSpPr>
          <p:nvPr/>
        </p:nvSpPr>
        <p:spPr bwMode="auto">
          <a:xfrm>
            <a:off x="3771693" y="4284155"/>
            <a:ext cx="1714500" cy="1106626"/>
          </a:xfrm>
          <a:prstGeom prst="rect">
            <a:avLst/>
          </a:prstGeom>
          <a:solidFill>
            <a:srgbClr val="FFFFCC"/>
          </a:solid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DBE and PED annual performance plans</a:t>
            </a:r>
          </a:p>
          <a:p>
            <a:pPr marL="342900" marR="0" lvl="0" indent="-342900" algn="ctr" defTabSz="914400" rtl="0" eaLnBrk="1" fontAlgn="auto" latinLnBrk="0" hangingPunct="1">
              <a:lnSpc>
                <a:spcPct val="100000"/>
              </a:lnSpc>
              <a:spcBef>
                <a:spcPct val="20000"/>
              </a:spcBef>
              <a:spcAft>
                <a:spcPts val="0"/>
              </a:spcAft>
              <a:buClrTx/>
              <a:buSzTx/>
              <a:buFont typeface="Arial" charset="0"/>
              <a:buChar char="•"/>
              <a:tabLst/>
              <a:defRPr/>
            </a:pPr>
            <a:endPar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5" name="Content Placeholder 14"/>
          <p:cNvSpPr txBox="1">
            <a:spLocks/>
          </p:cNvSpPr>
          <p:nvPr/>
        </p:nvSpPr>
        <p:spPr bwMode="auto">
          <a:xfrm>
            <a:off x="2099948" y="4221091"/>
            <a:ext cx="1467426" cy="1169690"/>
          </a:xfrm>
          <a:prstGeom prst="rect">
            <a:avLst/>
          </a:prstGeom>
          <a:solidFill>
            <a:srgbClr val="FFFFCC"/>
          </a:solid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External evaluations of key programmes </a:t>
            </a:r>
          </a:p>
          <a:p>
            <a:pPr marL="342900" marR="0" lvl="0" indent="-342900" algn="ctr" defTabSz="914400" rtl="0" eaLnBrk="1" fontAlgn="auto" latinLnBrk="0" hangingPunct="1">
              <a:lnSpc>
                <a:spcPct val="100000"/>
              </a:lnSpc>
              <a:spcBef>
                <a:spcPct val="20000"/>
              </a:spcBef>
              <a:spcAft>
                <a:spcPts val="0"/>
              </a:spcAft>
              <a:buClrTx/>
              <a:buSzTx/>
              <a:buFont typeface="Arial" charset="0"/>
              <a:buChar char="•"/>
              <a:tabLst/>
              <a:defRPr/>
            </a:pPr>
            <a:endPar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6" name="Content Placeholder 14"/>
          <p:cNvSpPr txBox="1">
            <a:spLocks/>
          </p:cNvSpPr>
          <p:nvPr/>
        </p:nvSpPr>
        <p:spPr bwMode="auto">
          <a:xfrm>
            <a:off x="130427" y="4085629"/>
            <a:ext cx="1944216" cy="1224137"/>
          </a:xfrm>
          <a:prstGeom prst="rect">
            <a:avLst/>
          </a:prstGeom>
          <a:solidFill>
            <a:srgbClr val="FFFFCC"/>
          </a:solid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UNESCO 2030 </a:t>
            </a:r>
            <a:r>
              <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AGENDA &amp;</a:t>
            </a:r>
            <a:r>
              <a:rPr kumimoji="0" lang="en-ZA"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CESA </a:t>
            </a:r>
            <a:r>
              <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2016-25 on the </a:t>
            </a:r>
            <a:r>
              <a:rPr kumimoji="0" lang="en-ZA"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AFRICAN AGENDA 2063</a:t>
            </a:r>
          </a:p>
          <a:p>
            <a:pPr marL="342900" marR="0" lvl="0" indent="-342900" algn="ctr" defTabSz="914400" rtl="0" eaLnBrk="1" fontAlgn="auto" latinLnBrk="0" hangingPunct="1">
              <a:lnSpc>
                <a:spcPct val="100000"/>
              </a:lnSpc>
              <a:spcBef>
                <a:spcPct val="20000"/>
              </a:spcBef>
              <a:spcAft>
                <a:spcPts val="0"/>
              </a:spcAft>
              <a:buClrTx/>
              <a:buSzTx/>
              <a:buFont typeface="Arial" charset="0"/>
              <a:buChar char="•"/>
              <a:tabLst/>
              <a:defRPr/>
            </a:pPr>
            <a:endPar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7" name="Rectangle 16"/>
          <p:cNvSpPr/>
          <p:nvPr/>
        </p:nvSpPr>
        <p:spPr>
          <a:xfrm>
            <a:off x="261404" y="835637"/>
            <a:ext cx="2857500" cy="28575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p:cNvSpPr/>
          <p:nvPr/>
        </p:nvSpPr>
        <p:spPr>
          <a:xfrm>
            <a:off x="467545" y="2956522"/>
            <a:ext cx="207121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Presidency</a:t>
            </a:r>
          </a:p>
        </p:txBody>
      </p:sp>
      <p:cxnSp>
        <p:nvCxnSpPr>
          <p:cNvPr id="18" name="Straight Arrow Connector 17"/>
          <p:cNvCxnSpPr/>
          <p:nvPr/>
        </p:nvCxnSpPr>
        <p:spPr>
          <a:xfrm flipV="1">
            <a:off x="2804282" y="1405361"/>
            <a:ext cx="534499" cy="14941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777599" y="2197448"/>
            <a:ext cx="561182" cy="456102"/>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476347" y="2480733"/>
            <a:ext cx="857653" cy="46675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592065" y="2384869"/>
            <a:ext cx="857251" cy="43051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8226177" y="4041427"/>
            <a:ext cx="207532" cy="100221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494412" y="4585335"/>
            <a:ext cx="817871" cy="40814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494412" y="4981974"/>
            <a:ext cx="1359532" cy="53525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4" idx="0"/>
          </p:cNvCxnSpPr>
          <p:nvPr/>
        </p:nvCxnSpPr>
        <p:spPr>
          <a:xfrm>
            <a:off x="4581735" y="3921637"/>
            <a:ext cx="47208" cy="36251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810716" y="2498031"/>
            <a:ext cx="1571625" cy="171608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3498" y="-51663"/>
            <a:ext cx="892899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a:ln>
                  <a:noFill/>
                </a:ln>
                <a:solidFill>
                  <a:srgbClr val="AA2B1E">
                    <a:lumMod val="75000"/>
                  </a:srgbClr>
                </a:solidFill>
                <a:effectLst/>
                <a:uLnTx/>
                <a:uFillTx/>
                <a:latin typeface="Arial Black" panose="020B0A04020102020204" pitchFamily="34" charset="0"/>
                <a:ea typeface="+mn-ea"/>
                <a:cs typeface="Arial" panose="020B0604020202020204" pitchFamily="34" charset="0"/>
              </a:rPr>
              <a:t>HOW DOES THE </a:t>
            </a:r>
            <a:r>
              <a:rPr kumimoji="0" lang="en-ZA" sz="2800" b="0" i="0" u="none" strike="noStrike" kern="1200" cap="none" spc="0" normalizeH="0" baseline="0" noProof="0" dirty="0">
                <a:ln>
                  <a:noFill/>
                </a:ln>
                <a:solidFill>
                  <a:srgbClr val="AA2B1E">
                    <a:lumMod val="75000"/>
                  </a:srgbClr>
                </a:solidFill>
                <a:effectLst/>
                <a:uLnTx/>
                <a:uFillTx/>
                <a:latin typeface="Arial Black" panose="020B0A04020102020204" pitchFamily="34" charset="0"/>
                <a:ea typeface="+mn-ea"/>
                <a:cs typeface="Arial" panose="020B0604020202020204" pitchFamily="34" charset="0"/>
              </a:rPr>
              <a:t>SECTOR PLAN RELATES TO SDGs AND OTHER PLANS?</a:t>
            </a:r>
            <a:endParaRPr kumimoji="0" lang="en-ZA" sz="2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8" name="Straight Arrow Connector 37"/>
          <p:cNvCxnSpPr/>
          <p:nvPr/>
        </p:nvCxnSpPr>
        <p:spPr>
          <a:xfrm>
            <a:off x="3567374" y="4993475"/>
            <a:ext cx="267612"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7162074" y="3903493"/>
            <a:ext cx="214313" cy="50006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210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873" y="18260"/>
            <a:ext cx="7236296" cy="882647"/>
          </a:xfrm>
        </p:spPr>
        <p:txBody>
          <a:bodyPr>
            <a:noAutofit/>
          </a:bodyPr>
          <a:lstStyle/>
          <a:p>
            <a:r>
              <a:rPr lang="en-ZA" sz="4800" b="1" dirty="0">
                <a:solidFill>
                  <a:schemeClr val="accent2">
                    <a:lumMod val="75000"/>
                  </a:schemeClr>
                </a:solidFill>
              </a:rPr>
              <a:t>2019-24 MTSF PRIORITIES </a:t>
            </a:r>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sysClr val="windowText" lastClr="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8" name="TextBox 7">
            <a:extLst>
              <a:ext uri="{FF2B5EF4-FFF2-40B4-BE49-F238E27FC236}">
                <a16:creationId xmlns:a16="http://schemas.microsoft.com/office/drawing/2014/main" id="{C90934C4-AAF6-4ACA-8380-F4EBEDFFCE2D}"/>
              </a:ext>
            </a:extLst>
          </p:cNvPr>
          <p:cNvSpPr txBox="1"/>
          <p:nvPr/>
        </p:nvSpPr>
        <p:spPr>
          <a:xfrm>
            <a:off x="6213198" y="1186014"/>
            <a:ext cx="163403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PRIORITY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Building a capable, ethical and developmental state</a:t>
            </a:r>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9" name="Oval 8">
            <a:extLst>
              <a:ext uri="{FF2B5EF4-FFF2-40B4-BE49-F238E27FC236}">
                <a16:creationId xmlns:a16="http://schemas.microsoft.com/office/drawing/2014/main" id="{2EF9CEEA-65F2-4E31-AFB9-C410E054534C}"/>
              </a:ext>
            </a:extLst>
          </p:cNvPr>
          <p:cNvSpPr/>
          <p:nvPr/>
        </p:nvSpPr>
        <p:spPr>
          <a:xfrm>
            <a:off x="6231905" y="2186123"/>
            <a:ext cx="621000" cy="621000"/>
          </a:xfrm>
          <a:prstGeom prst="ellipse">
            <a:avLst/>
          </a:prstGeom>
          <a:solidFill>
            <a:srgbClr val="FFC16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10" name="TextBox 9">
            <a:extLst>
              <a:ext uri="{FF2B5EF4-FFF2-40B4-BE49-F238E27FC236}">
                <a16:creationId xmlns:a16="http://schemas.microsoft.com/office/drawing/2014/main" id="{6E3AD5FD-4B1C-4605-9CCA-D4565051EDEF}"/>
              </a:ext>
            </a:extLst>
          </p:cNvPr>
          <p:cNvSpPr txBox="1"/>
          <p:nvPr/>
        </p:nvSpPr>
        <p:spPr>
          <a:xfrm>
            <a:off x="6868254" y="2370582"/>
            <a:ext cx="16538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PRIORITY 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Economic transformation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and job creation</a:t>
            </a:r>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1" name="Oval 10">
            <a:extLst>
              <a:ext uri="{FF2B5EF4-FFF2-40B4-BE49-F238E27FC236}">
                <a16:creationId xmlns:a16="http://schemas.microsoft.com/office/drawing/2014/main" id="{2EF9CEEA-65F2-4E31-AFB9-C410E054534C}"/>
              </a:ext>
            </a:extLst>
          </p:cNvPr>
          <p:cNvSpPr/>
          <p:nvPr/>
        </p:nvSpPr>
        <p:spPr>
          <a:xfrm>
            <a:off x="4442270" y="4773503"/>
            <a:ext cx="621000" cy="621000"/>
          </a:xfrm>
          <a:prstGeom prst="ellipse">
            <a:avLst/>
          </a:prstGeom>
          <a:solidFill>
            <a:srgbClr val="FF8C00">
              <a:alpha val="54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4.</a:t>
            </a:r>
          </a:p>
        </p:txBody>
      </p:sp>
      <p:sp>
        <p:nvSpPr>
          <p:cNvPr id="12" name="Oval 11">
            <a:extLst>
              <a:ext uri="{FF2B5EF4-FFF2-40B4-BE49-F238E27FC236}">
                <a16:creationId xmlns:a16="http://schemas.microsoft.com/office/drawing/2014/main" id="{2EF9CEEA-65F2-4E31-AFB9-C410E054534C}"/>
              </a:ext>
            </a:extLst>
          </p:cNvPr>
          <p:cNvSpPr/>
          <p:nvPr/>
        </p:nvSpPr>
        <p:spPr>
          <a:xfrm>
            <a:off x="5887880" y="3994183"/>
            <a:ext cx="621000" cy="621000"/>
          </a:xfrm>
          <a:prstGeom prst="ellipse">
            <a:avLst/>
          </a:prstGeom>
          <a:solidFill>
            <a:srgbClr val="40E0D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3.</a:t>
            </a:r>
          </a:p>
        </p:txBody>
      </p:sp>
      <p:sp>
        <p:nvSpPr>
          <p:cNvPr id="13" name="TextBox 12">
            <a:extLst>
              <a:ext uri="{FF2B5EF4-FFF2-40B4-BE49-F238E27FC236}">
                <a16:creationId xmlns:a16="http://schemas.microsoft.com/office/drawing/2014/main" id="{F1E9BC3B-71CD-4C38-9744-9381ABD02474}"/>
              </a:ext>
            </a:extLst>
          </p:cNvPr>
          <p:cNvSpPr txBox="1"/>
          <p:nvPr/>
        </p:nvSpPr>
        <p:spPr>
          <a:xfrm>
            <a:off x="2089373" y="4771256"/>
            <a:ext cx="2203817"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PRIORITY 4: Consolidating the social wage through reliable and quality basic services</a:t>
            </a:r>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4" name="TextBox 13">
            <a:extLst>
              <a:ext uri="{FF2B5EF4-FFF2-40B4-BE49-F238E27FC236}">
                <a16:creationId xmlns:a16="http://schemas.microsoft.com/office/drawing/2014/main" id="{7FDA81E1-79F0-458E-B167-30CB1C797483}"/>
              </a:ext>
            </a:extLst>
          </p:cNvPr>
          <p:cNvSpPr txBox="1"/>
          <p:nvPr/>
        </p:nvSpPr>
        <p:spPr>
          <a:xfrm>
            <a:off x="6706331" y="3991936"/>
            <a:ext cx="16538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PRIORITY 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Education, skills and health</a:t>
            </a:r>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5" name="Oval 14">
            <a:extLst>
              <a:ext uri="{FF2B5EF4-FFF2-40B4-BE49-F238E27FC236}">
                <a16:creationId xmlns:a16="http://schemas.microsoft.com/office/drawing/2014/main" id="{2EF9CEEA-65F2-4E31-AFB9-C410E054534C}"/>
              </a:ext>
            </a:extLst>
          </p:cNvPr>
          <p:cNvSpPr/>
          <p:nvPr/>
        </p:nvSpPr>
        <p:spPr>
          <a:xfrm>
            <a:off x="2663429" y="3727968"/>
            <a:ext cx="621000" cy="621000"/>
          </a:xfrm>
          <a:prstGeom prst="ellipse">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5.</a:t>
            </a:r>
          </a:p>
        </p:txBody>
      </p:sp>
      <p:sp>
        <p:nvSpPr>
          <p:cNvPr id="16" name="TextBox 15">
            <a:extLst>
              <a:ext uri="{FF2B5EF4-FFF2-40B4-BE49-F238E27FC236}">
                <a16:creationId xmlns:a16="http://schemas.microsoft.com/office/drawing/2014/main" id="{6E3AD5FD-4B1C-4605-9CCA-D4565051EDEF}"/>
              </a:ext>
            </a:extLst>
          </p:cNvPr>
          <p:cNvSpPr txBox="1"/>
          <p:nvPr/>
        </p:nvSpPr>
        <p:spPr>
          <a:xfrm>
            <a:off x="1008160" y="3727968"/>
            <a:ext cx="1653830"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PRIORITY 5: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Spatial integration, human settlements and local government</a:t>
            </a:r>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7" name="TextBox 16">
            <a:extLst>
              <a:ext uri="{FF2B5EF4-FFF2-40B4-BE49-F238E27FC236}">
                <a16:creationId xmlns:a16="http://schemas.microsoft.com/office/drawing/2014/main" id="{6E3AD5FD-4B1C-4605-9CCA-D4565051EDEF}"/>
              </a:ext>
            </a:extLst>
          </p:cNvPr>
          <p:cNvSpPr txBox="1"/>
          <p:nvPr/>
        </p:nvSpPr>
        <p:spPr>
          <a:xfrm>
            <a:off x="558869" y="2073392"/>
            <a:ext cx="1653830"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PRIORITY</a:t>
            </a: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 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Social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cohesion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and safe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communities</a:t>
            </a:r>
          </a:p>
        </p:txBody>
      </p:sp>
      <p:sp>
        <p:nvSpPr>
          <p:cNvPr id="18" name="TextBox 17">
            <a:extLst>
              <a:ext uri="{FF2B5EF4-FFF2-40B4-BE49-F238E27FC236}">
                <a16:creationId xmlns:a16="http://schemas.microsoft.com/office/drawing/2014/main" id="{6E3AD5FD-4B1C-4605-9CCA-D4565051EDEF}"/>
              </a:ext>
            </a:extLst>
          </p:cNvPr>
          <p:cNvSpPr txBox="1"/>
          <p:nvPr/>
        </p:nvSpPr>
        <p:spPr>
          <a:xfrm>
            <a:off x="1108817" y="1295039"/>
            <a:ext cx="165383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PRIORITY 7: A better Africa and world</a:t>
            </a:r>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aphicFrame>
        <p:nvGraphicFramePr>
          <p:cNvPr id="19" name="Chart 18">
            <a:extLst>
              <a:ext uri="{FF2B5EF4-FFF2-40B4-BE49-F238E27FC236}">
                <a16:creationId xmlns:a16="http://schemas.microsoft.com/office/drawing/2014/main" id="{8EEB3693-848E-488B-AABF-EBC1DE1C5DC1}"/>
              </a:ext>
            </a:extLst>
          </p:cNvPr>
          <p:cNvGraphicFramePr/>
          <p:nvPr/>
        </p:nvGraphicFramePr>
        <p:xfrm>
          <a:off x="1835075" y="1284058"/>
          <a:ext cx="5576616" cy="3476217"/>
        </p:xfrm>
        <a:graphic>
          <a:graphicData uri="http://schemas.openxmlformats.org/drawingml/2006/chart">
            <c:chart xmlns:c="http://schemas.openxmlformats.org/drawingml/2006/chart" xmlns:r="http://schemas.openxmlformats.org/officeDocument/2006/relationships" r:id="rId2"/>
          </a:graphicData>
        </a:graphic>
      </p:graphicFrame>
      <p:sp>
        <p:nvSpPr>
          <p:cNvPr id="20" name="Oval 19">
            <a:extLst>
              <a:ext uri="{FF2B5EF4-FFF2-40B4-BE49-F238E27FC236}">
                <a16:creationId xmlns:a16="http://schemas.microsoft.com/office/drawing/2014/main" id="{2EF9CEEA-65F2-4E31-AFB9-C410E054534C}"/>
              </a:ext>
            </a:extLst>
          </p:cNvPr>
          <p:cNvSpPr/>
          <p:nvPr/>
        </p:nvSpPr>
        <p:spPr>
          <a:xfrm>
            <a:off x="2900689" y="1295038"/>
            <a:ext cx="621000" cy="620081"/>
          </a:xfrm>
          <a:prstGeom prst="ellipse">
            <a:avLst/>
          </a:prstGeom>
          <a:solidFill>
            <a:srgbClr val="7030A0">
              <a:alpha val="61000"/>
            </a:srgbClr>
          </a:solidFill>
          <a:ln w="12700" cap="flat" cmpd="sng" algn="ctr">
            <a:no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7.</a:t>
            </a:r>
          </a:p>
        </p:txBody>
      </p:sp>
      <p:sp>
        <p:nvSpPr>
          <p:cNvPr id="21" name="Oval 20">
            <a:extLst>
              <a:ext uri="{FF2B5EF4-FFF2-40B4-BE49-F238E27FC236}">
                <a16:creationId xmlns:a16="http://schemas.microsoft.com/office/drawing/2014/main" id="{2EF9CEEA-65F2-4E31-AFB9-C410E054534C}"/>
              </a:ext>
            </a:extLst>
          </p:cNvPr>
          <p:cNvSpPr/>
          <p:nvPr/>
        </p:nvSpPr>
        <p:spPr>
          <a:xfrm>
            <a:off x="5652120" y="1295038"/>
            <a:ext cx="561078" cy="529790"/>
          </a:xfrm>
          <a:prstGeom prst="ellipse">
            <a:avLst/>
          </a:prstGeom>
          <a:solidFill>
            <a:srgbClr val="FF0482">
              <a:alpha val="62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1.</a:t>
            </a:r>
          </a:p>
        </p:txBody>
      </p:sp>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21288"/>
            <a:ext cx="1691680" cy="836712"/>
          </a:xfrm>
          <a:prstGeom prst="rect">
            <a:avLst/>
          </a:prstGeom>
        </p:spPr>
      </p:pic>
    </p:spTree>
    <p:extLst>
      <p:ext uri="{BB962C8B-B14F-4D97-AF65-F5344CB8AC3E}">
        <p14:creationId xmlns:p14="http://schemas.microsoft.com/office/powerpoint/2010/main" val="308062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21288"/>
            <a:ext cx="1691680" cy="836712"/>
          </a:xfrm>
          <a:prstGeom prst="rect">
            <a:avLst/>
          </a:prstGeom>
        </p:spPr>
      </p:pic>
      <p:sp>
        <p:nvSpPr>
          <p:cNvPr id="5" name="Slide Number Placeholder 3"/>
          <p:cNvSpPr>
            <a:spLocks noGrp="1"/>
          </p:cNvSpPr>
          <p:nvPr>
            <p:ph type="sldNum" sz="quarter" idx="4294967295"/>
          </p:nvPr>
        </p:nvSpPr>
        <p:spPr>
          <a:xfrm>
            <a:off x="7059806" y="5747444"/>
            <a:ext cx="1600200" cy="273844"/>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14</a:t>
            </a:fld>
            <a:endParaRPr kumimoji="0" lang="en-ZA"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79512" y="5035"/>
            <a:ext cx="864096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AA2B1E">
                    <a:lumMod val="75000"/>
                  </a:srgbClr>
                </a:solidFill>
                <a:effectLst/>
                <a:uLnTx/>
                <a:uFillTx/>
                <a:latin typeface="Arial Black" panose="020B0A04020102020204" pitchFamily="34" charset="0"/>
                <a:ea typeface="+mn-ea"/>
                <a:cs typeface="+mn-cs"/>
              </a:rPr>
              <a:t>MEDIUM-TERM STRATEGIC FRAMEWORK (MTSF)</a:t>
            </a:r>
            <a:br>
              <a:rPr kumimoji="0" lang="en-GB" sz="2400" b="1" i="0" u="none" strike="noStrike" kern="1200" cap="none" spc="0" normalizeH="0" baseline="0" noProof="0" dirty="0">
                <a:ln>
                  <a:noFill/>
                </a:ln>
                <a:solidFill>
                  <a:srgbClr val="AA2B1E">
                    <a:lumMod val="75000"/>
                  </a:srgbClr>
                </a:solidFill>
                <a:effectLst/>
                <a:uLnTx/>
                <a:uFillTx/>
                <a:latin typeface="Arial Black" panose="020B0A04020102020204" pitchFamily="34" charset="0"/>
                <a:ea typeface="+mn-ea"/>
                <a:cs typeface="+mn-cs"/>
              </a:rPr>
            </a:br>
            <a:r>
              <a:rPr kumimoji="0" lang="en-GB" sz="2400" b="1" i="0" u="none" strike="noStrike" kern="1200" cap="none" spc="0" normalizeH="0" baseline="0" noProof="0" dirty="0">
                <a:ln>
                  <a:noFill/>
                </a:ln>
                <a:solidFill>
                  <a:srgbClr val="AA2B1E">
                    <a:lumMod val="75000"/>
                  </a:srgbClr>
                </a:solidFill>
                <a:effectLst/>
                <a:uLnTx/>
                <a:uFillTx/>
                <a:latin typeface="Arial Black" panose="020B0A04020102020204" pitchFamily="34" charset="0"/>
                <a:ea typeface="+mn-ea"/>
                <a:cs typeface="+mn-cs"/>
              </a:rPr>
              <a:t> 2019-2024 OUTCOMES (EDUCATION)</a:t>
            </a:r>
            <a:endParaRPr kumimoji="0" lang="en-ZA"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6" name="Rectangle 5"/>
          <p:cNvSpPr/>
          <p:nvPr/>
        </p:nvSpPr>
        <p:spPr>
          <a:xfrm>
            <a:off x="49434" y="710126"/>
            <a:ext cx="8915054" cy="5090624"/>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800" b="1" i="0" u="none" strike="noStrike" kern="1200" cap="none" spc="0" normalizeH="0" baseline="0" noProof="0" dirty="0">
                <a:ln>
                  <a:noFill/>
                </a:ln>
                <a:solidFill>
                  <a:prstClr val="black"/>
                </a:solidFill>
                <a:effectLst/>
                <a:uLnTx/>
                <a:uFillTx/>
                <a:latin typeface="Calibri"/>
                <a:ea typeface="+mn-ea"/>
                <a:cs typeface="+mn-cs"/>
              </a:rPr>
              <a:t>Outcome   1:</a:t>
            </a:r>
            <a:r>
              <a:rPr kumimoji="0" lang="en-ZA" sz="2800" b="0" i="0" u="none" strike="noStrike" kern="1200" cap="none" spc="0" normalizeH="0" baseline="0" noProof="0" dirty="0">
                <a:ln>
                  <a:noFill/>
                </a:ln>
                <a:solidFill>
                  <a:prstClr val="black"/>
                </a:solidFill>
                <a:effectLst/>
                <a:uLnTx/>
                <a:uFillTx/>
                <a:latin typeface="Calibri"/>
                <a:ea typeface="+mn-ea"/>
                <a:cs typeface="+mn-cs"/>
              </a:rPr>
              <a:t> Improved </a:t>
            </a:r>
            <a:r>
              <a:rPr kumimoji="0" lang="en-ZA" sz="2800" b="1" i="0" u="none" strike="noStrike" kern="1200" cap="none" spc="0" normalizeH="0" baseline="0" noProof="0" dirty="0">
                <a:ln>
                  <a:noFill/>
                </a:ln>
                <a:solidFill>
                  <a:prstClr val="black"/>
                </a:solidFill>
                <a:effectLst/>
                <a:uLnTx/>
                <a:uFillTx/>
                <a:latin typeface="Calibri"/>
                <a:ea typeface="+mn-ea"/>
                <a:cs typeface="+mn-cs"/>
              </a:rPr>
              <a:t>school-readiness</a:t>
            </a:r>
            <a:r>
              <a:rPr kumimoji="0" lang="en-ZA" sz="2800" b="0" i="0" u="none" strike="noStrike" kern="1200" cap="none" spc="0" normalizeH="0" baseline="0" noProof="0" dirty="0">
                <a:ln>
                  <a:noFill/>
                </a:ln>
                <a:solidFill>
                  <a:prstClr val="black"/>
                </a:solidFill>
                <a:effectLst/>
                <a:uLnTx/>
                <a:uFillTx/>
                <a:latin typeface="Calibri"/>
                <a:ea typeface="+mn-ea"/>
                <a:cs typeface="+mn-cs"/>
              </a:rPr>
              <a:t> of children.</a:t>
            </a:r>
          </a:p>
          <a:p>
            <a:pPr marL="457200" marR="0" lvl="0" indent="-45720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2800" b="1" i="0" u="none" strike="noStrike" kern="1200" cap="none" spc="0" normalizeH="0" baseline="0" noProof="0" dirty="0">
                <a:ln>
                  <a:noFill/>
                </a:ln>
                <a:solidFill>
                  <a:prstClr val="black"/>
                </a:solidFill>
                <a:effectLst/>
                <a:uLnTx/>
                <a:uFillTx/>
                <a:latin typeface="Calibri"/>
                <a:ea typeface="+mn-ea"/>
                <a:cs typeface="+mn-cs"/>
              </a:rPr>
              <a:t>Outcome 2:</a:t>
            </a:r>
            <a:r>
              <a:rPr kumimoji="0" lang="en-ZA"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10-year-old learners enrolled in publicly funded schools </a:t>
            </a:r>
            <a:r>
              <a:rPr kumimoji="0" lang="en-US" sz="2800" b="1" i="0" u="none" strike="noStrike" kern="1200" cap="none" spc="0" normalizeH="0" baseline="0" noProof="0" dirty="0">
                <a:ln>
                  <a:noFill/>
                </a:ln>
                <a:solidFill>
                  <a:prstClr val="black"/>
                </a:solidFill>
                <a:effectLst/>
                <a:uLnTx/>
                <a:uFillTx/>
                <a:latin typeface="Calibri"/>
                <a:ea typeface="+mn-ea"/>
                <a:cs typeface="+mn-cs"/>
              </a:rPr>
              <a:t>read for meaning</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a:p>
            <a:pPr marL="457200" marR="0" lvl="0" indent="-45720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2800" b="1" i="0" u="none" strike="noStrike" kern="1200" cap="none" spc="0" normalizeH="0" baseline="0" noProof="0" dirty="0">
                <a:ln>
                  <a:noFill/>
                </a:ln>
                <a:solidFill>
                  <a:prstClr val="black"/>
                </a:solidFill>
                <a:effectLst/>
                <a:uLnTx/>
                <a:uFillTx/>
                <a:latin typeface="Calibri"/>
                <a:ea typeface="+mn-ea"/>
                <a:cs typeface="+mn-cs"/>
              </a:rPr>
              <a:t>Outcome  3:</a:t>
            </a:r>
            <a:r>
              <a:rPr kumimoji="0" lang="en-ZA"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Youths better </a:t>
            </a:r>
            <a:r>
              <a:rPr kumimoji="0" lang="en-US" sz="2800" b="1" i="0" u="none" strike="noStrike" kern="1200" cap="none" spc="0" normalizeH="0" baseline="0" noProof="0" dirty="0">
                <a:ln>
                  <a:noFill/>
                </a:ln>
                <a:solidFill>
                  <a:prstClr val="black"/>
                </a:solidFill>
                <a:effectLst/>
                <a:uLnTx/>
                <a:uFillTx/>
                <a:latin typeface="Calibri"/>
                <a:ea typeface="+mn-ea"/>
                <a:cs typeface="+mn-cs"/>
              </a:rPr>
              <a:t>prepared for further studies and the world of work </a:t>
            </a:r>
            <a:r>
              <a:rPr kumimoji="0" lang="en-US" sz="2800" b="0" i="0" u="none" strike="noStrike" kern="1200" cap="none" spc="0" normalizeH="0" baseline="0" noProof="0" dirty="0">
                <a:ln>
                  <a:noFill/>
                </a:ln>
                <a:solidFill>
                  <a:prstClr val="black"/>
                </a:solidFill>
                <a:effectLst/>
                <a:uLnTx/>
                <a:uFillTx/>
                <a:latin typeface="Calibri"/>
                <a:ea typeface="+mn-ea"/>
                <a:cs typeface="+mn-cs"/>
              </a:rPr>
              <a:t>beyond Grade 9.</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800" b="1" i="0" u="none" strike="noStrike" kern="1200" cap="none" spc="0" normalizeH="0" baseline="0" noProof="0" dirty="0">
                <a:ln>
                  <a:noFill/>
                </a:ln>
                <a:solidFill>
                  <a:prstClr val="black"/>
                </a:solidFill>
                <a:effectLst/>
                <a:uLnTx/>
                <a:uFillTx/>
                <a:latin typeface="Calibri"/>
                <a:ea typeface="+mn-ea"/>
                <a:cs typeface="+mn-cs"/>
              </a:rPr>
              <a:t>Outcome  4:</a:t>
            </a:r>
            <a:r>
              <a:rPr kumimoji="0" lang="en-ZA" sz="2800" b="0" i="0" u="none" strike="noStrike" kern="1200" cap="none" spc="0" normalizeH="0" baseline="0" noProof="0" dirty="0">
                <a:ln>
                  <a:noFill/>
                </a:ln>
                <a:solidFill>
                  <a:prstClr val="black"/>
                </a:solidFill>
                <a:effectLst/>
                <a:uLnTx/>
                <a:uFillTx/>
                <a:latin typeface="Calibri"/>
                <a:ea typeface="+mn-ea"/>
                <a:cs typeface="+mn-cs"/>
              </a:rPr>
              <a:t> Youths leaving the schooling system more prepared to </a:t>
            </a:r>
            <a:r>
              <a:rPr kumimoji="0" lang="en-ZA" sz="2800" b="1" i="0" u="none" strike="noStrike" kern="1200" cap="none" spc="0" normalizeH="0" baseline="0" noProof="0" dirty="0">
                <a:ln>
                  <a:noFill/>
                </a:ln>
                <a:solidFill>
                  <a:prstClr val="black"/>
                </a:solidFill>
                <a:effectLst/>
                <a:uLnTx/>
                <a:uFillTx/>
                <a:latin typeface="Calibri"/>
                <a:ea typeface="+mn-ea"/>
                <a:cs typeface="+mn-cs"/>
              </a:rPr>
              <a:t>contribute towards a prosperous and equitable South Africa.</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800" b="1" i="0" u="none" strike="noStrike" kern="1200" cap="none" spc="0" normalizeH="0" baseline="0" noProof="0" dirty="0">
                <a:ln>
                  <a:noFill/>
                </a:ln>
                <a:solidFill>
                  <a:prstClr val="black"/>
                </a:solidFill>
                <a:effectLst/>
                <a:uLnTx/>
                <a:uFillTx/>
                <a:latin typeface="Calibri"/>
                <a:ea typeface="+mn-ea"/>
                <a:cs typeface="+mn-cs"/>
              </a:rPr>
              <a:t>Outcome 5</a:t>
            </a:r>
            <a:r>
              <a:rPr kumimoji="0" lang="en-ZA"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1" i="0" u="none" strike="noStrike" kern="1200" cap="none" spc="0" normalizeH="0" baseline="0" noProof="0" dirty="0">
                <a:ln>
                  <a:noFill/>
                </a:ln>
                <a:solidFill>
                  <a:prstClr val="black"/>
                </a:solidFill>
                <a:effectLst/>
                <a:uLnTx/>
                <a:uFillTx/>
                <a:latin typeface="Calibri"/>
                <a:ea typeface="+mn-ea"/>
                <a:cs typeface="+mn-cs"/>
              </a:rPr>
              <a:t>School physical infrastructure </a:t>
            </a:r>
            <a:r>
              <a:rPr kumimoji="0" lang="en-US" sz="2800" b="0" i="0" u="none" strike="noStrike" kern="1200" cap="none" spc="0" normalizeH="0" baseline="0" noProof="0" dirty="0">
                <a:ln>
                  <a:noFill/>
                </a:ln>
                <a:solidFill>
                  <a:prstClr val="black"/>
                </a:solidFill>
                <a:effectLst/>
                <a:uLnTx/>
                <a:uFillTx/>
                <a:latin typeface="Calibri"/>
                <a:ea typeface="+mn-ea"/>
                <a:cs typeface="+mn-cs"/>
              </a:rPr>
              <a:t>and environment that inspires learners to learn and teachers to teach.</a:t>
            </a:r>
            <a:endParaRPr kumimoji="0" lang="en-US" sz="2800" b="0" i="0" u="none" strike="noStrike" kern="1200" cap="none" spc="0" normalizeH="0" baseline="0" noProof="0" dirty="0">
              <a:ln>
                <a:noFill/>
              </a:ln>
              <a:solidFill>
                <a:prstClr val="black"/>
              </a:solidFill>
              <a:effectLst/>
              <a:uLnTx/>
              <a:uFillTx/>
              <a:latin typeface="Gill San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0582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52734" y="620688"/>
            <a:ext cx="5208794" cy="4958015"/>
          </a:xfrm>
          <a:prstGeom prst="rect">
            <a:avLst/>
          </a:prstGeom>
        </p:spPr>
      </p:pic>
      <p:sp>
        <p:nvSpPr>
          <p:cNvPr id="8" name="Content Placeholder 14"/>
          <p:cNvSpPr txBox="1">
            <a:spLocks/>
          </p:cNvSpPr>
          <p:nvPr/>
        </p:nvSpPr>
        <p:spPr bwMode="auto">
          <a:xfrm>
            <a:off x="0" y="0"/>
            <a:ext cx="4067944" cy="692696"/>
          </a:xfrm>
          <a:prstGeom prst="rect">
            <a:avLst/>
          </a:prstGeom>
          <a:solidFill>
            <a:schemeClr val="accent6">
              <a:lumMod val="75000"/>
            </a:schemeClr>
          </a:solidFill>
          <a:ln w="9525">
            <a:solidFill>
              <a:schemeClr val="accent4">
                <a:lumMod val="75000"/>
              </a:schemeClr>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Action Plan to 2024</a:t>
            </a:r>
            <a:r>
              <a:rPr kumimoji="0" lang="en-ZA" sz="1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Towards the realisation of Schooling 2030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5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(access, redress, equity, inclusivity, quality, &amp; efficiency)</a:t>
            </a:r>
            <a:endParaRPr kumimoji="0" lang="en-ZA" sz="1600" b="0" i="1" u="none" strike="noStrike" kern="1200" cap="none" spc="0" normalizeH="0" baseline="0" noProof="0" dirty="0">
              <a:ln>
                <a:noFill/>
              </a:ln>
              <a:solidFill>
                <a:prstClr val="white"/>
              </a:solidFill>
              <a:effectLst/>
              <a:uLnTx/>
              <a:uFillTx/>
              <a:latin typeface="Calibri"/>
              <a:ea typeface="+mn-ea"/>
              <a:cs typeface="+mn-cs"/>
            </a:endParaRPr>
          </a:p>
          <a:p>
            <a:pPr marL="257175" marR="0" lvl="0" indent="-257175" algn="ctr" defTabSz="914400" rtl="0" eaLnBrk="1" fontAlgn="auto" latinLnBrk="0" hangingPunct="1">
              <a:lnSpc>
                <a:spcPct val="100000"/>
              </a:lnSpc>
              <a:spcBef>
                <a:spcPct val="20000"/>
              </a:spcBef>
              <a:spcAft>
                <a:spcPts val="0"/>
              </a:spcAft>
              <a:buClrTx/>
              <a:buSzTx/>
              <a:buFont typeface="Arial" charset="0"/>
              <a:buChar char="•"/>
              <a:tabLst/>
              <a:defRPr/>
            </a:pPr>
            <a:endParaRPr kumimoji="0" lang="en-ZA" sz="1600" b="0" i="1"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7104058" y="942247"/>
            <a:ext cx="1993868" cy="4455066"/>
          </a:xfrm>
          <a:prstGeom prst="rect">
            <a:avLst/>
          </a:prstGeom>
          <a:solidFill>
            <a:schemeClr val="accent2">
              <a:lumMod val="20000"/>
              <a:lumOff val="80000"/>
              <a:alpha val="52000"/>
            </a:schemeClr>
          </a:solidFill>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prstClr val="black"/>
                </a:solidFill>
                <a:effectLst/>
                <a:uLnTx/>
                <a:uFillTx/>
                <a:latin typeface="Calibri"/>
                <a:ea typeface="+mn-ea"/>
                <a:cs typeface="+mn-cs"/>
              </a:rPr>
              <a:t>Goals 1 to 13: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prstClr val="black"/>
                </a:solidFill>
                <a:effectLst/>
                <a:uLnTx/>
                <a:uFillTx/>
                <a:latin typeface="Calibri"/>
                <a:ea typeface="+mn-ea"/>
                <a:cs typeface="+mn-cs"/>
              </a:rPr>
              <a:t>Improved Learning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350" b="1" i="0" u="none" strike="noStrike" kern="1200" cap="none" spc="0" normalizeH="0" baseline="0" noProof="0" dirty="0">
              <a:ln>
                <a:noFill/>
              </a:ln>
              <a:solidFill>
                <a:prstClr val="black"/>
              </a:solidFill>
              <a:effectLst/>
              <a:uLnTx/>
              <a:uFillTx/>
              <a:latin typeface="Calibri"/>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Tx/>
              <a:buChar char="-"/>
              <a:tabLst/>
              <a:defRPr/>
            </a:pPr>
            <a:r>
              <a:rPr kumimoji="0" lang="en-ZA" sz="1350" b="0" i="0" u="none" strike="noStrike" kern="1200" cap="none" spc="0" normalizeH="0" baseline="0" noProof="0" dirty="0">
                <a:ln>
                  <a:noFill/>
                </a:ln>
                <a:solidFill>
                  <a:prstClr val="black"/>
                </a:solidFill>
                <a:effectLst/>
                <a:uLnTx/>
                <a:uFillTx/>
                <a:latin typeface="Calibri"/>
                <a:ea typeface="+mn-ea"/>
                <a:cs typeface="+mn-cs"/>
              </a:rPr>
              <a:t>Improve learning outcomes in Language, Mathematics and Science as measured in Grades 3, 6, 9 and 12</a:t>
            </a:r>
          </a:p>
          <a:p>
            <a:pPr marL="214313" marR="0" lvl="0" indent="-214313" algn="l" defTabSz="914400" rtl="0" eaLnBrk="1" fontAlgn="auto" latinLnBrk="0" hangingPunct="1">
              <a:lnSpc>
                <a:spcPct val="100000"/>
              </a:lnSpc>
              <a:spcBef>
                <a:spcPts val="0"/>
              </a:spcBef>
              <a:spcAft>
                <a:spcPts val="0"/>
              </a:spcAft>
              <a:buClrTx/>
              <a:buSzTx/>
              <a:buFontTx/>
              <a:buChar char="-"/>
              <a:tabLst/>
              <a:defRPr/>
            </a:pPr>
            <a:r>
              <a:rPr kumimoji="0" lang="en-ZA" sz="1350" b="0" i="0" u="none" strike="noStrike" kern="1200" cap="none" spc="0" normalizeH="0" baseline="0" noProof="0" dirty="0">
                <a:ln>
                  <a:noFill/>
                </a:ln>
                <a:solidFill>
                  <a:prstClr val="black"/>
                </a:solidFill>
                <a:effectLst/>
                <a:uLnTx/>
                <a:uFillTx/>
                <a:latin typeface="Calibri"/>
                <a:ea typeface="+mn-ea"/>
                <a:cs typeface="+mn-cs"/>
              </a:rPr>
              <a:t>Ensure full access to compulsory schooling</a:t>
            </a:r>
          </a:p>
          <a:p>
            <a:pPr marL="214313" marR="0" lvl="0" indent="-214313" algn="l" defTabSz="914400" rtl="0" eaLnBrk="1" fontAlgn="auto" latinLnBrk="0" hangingPunct="1">
              <a:lnSpc>
                <a:spcPct val="100000"/>
              </a:lnSpc>
              <a:spcBef>
                <a:spcPts val="0"/>
              </a:spcBef>
              <a:spcAft>
                <a:spcPts val="0"/>
              </a:spcAft>
              <a:buClrTx/>
              <a:buSzTx/>
              <a:buFontTx/>
              <a:buChar char="-"/>
              <a:tabLst/>
              <a:defRPr/>
            </a:pPr>
            <a:r>
              <a:rPr kumimoji="0" lang="en-ZA" sz="1350" b="0" i="0" u="none" strike="noStrike" kern="1200" cap="none" spc="0" normalizeH="0" baseline="0" noProof="0" dirty="0">
                <a:ln>
                  <a:noFill/>
                </a:ln>
                <a:solidFill>
                  <a:prstClr val="black"/>
                </a:solidFill>
                <a:effectLst/>
                <a:uLnTx/>
                <a:uFillTx/>
                <a:latin typeface="Calibri"/>
                <a:ea typeface="+mn-ea"/>
                <a:cs typeface="+mn-cs"/>
              </a:rPr>
              <a:t>Decrease grade repetition and retention</a:t>
            </a:r>
          </a:p>
          <a:p>
            <a:pPr marL="214313" marR="0" lvl="0" indent="-214313" algn="l" defTabSz="914400" rtl="0" eaLnBrk="1" fontAlgn="auto" latinLnBrk="0" hangingPunct="1">
              <a:lnSpc>
                <a:spcPct val="100000"/>
              </a:lnSpc>
              <a:spcBef>
                <a:spcPts val="0"/>
              </a:spcBef>
              <a:spcAft>
                <a:spcPts val="0"/>
              </a:spcAft>
              <a:buClrTx/>
              <a:buSzTx/>
              <a:buFontTx/>
              <a:buChar char="-"/>
              <a:tabLst/>
              <a:defRPr/>
            </a:pPr>
            <a:r>
              <a:rPr kumimoji="0" lang="en-ZA" sz="1350" b="0" i="0" u="none" strike="noStrike" kern="1200" cap="none" spc="0" normalizeH="0" baseline="0" noProof="0" dirty="0">
                <a:ln>
                  <a:noFill/>
                </a:ln>
                <a:solidFill>
                  <a:prstClr val="black"/>
                </a:solidFill>
                <a:effectLst/>
                <a:uLnTx/>
                <a:uFillTx/>
                <a:latin typeface="Calibri"/>
                <a:ea typeface="+mn-ea"/>
                <a:cs typeface="+mn-cs"/>
              </a:rPr>
              <a:t>Improve access to Further Education and Training (FET) colleges</a:t>
            </a:r>
          </a:p>
          <a:p>
            <a:pPr marL="214313" marR="0" lvl="0" indent="-214313" algn="l" defTabSz="914400" rtl="0" eaLnBrk="1" fontAlgn="auto" latinLnBrk="0" hangingPunct="1">
              <a:lnSpc>
                <a:spcPct val="100000"/>
              </a:lnSpc>
              <a:spcBef>
                <a:spcPts val="0"/>
              </a:spcBef>
              <a:spcAft>
                <a:spcPts val="0"/>
              </a:spcAft>
              <a:buClrTx/>
              <a:buSzTx/>
              <a:buFontTx/>
              <a:buChar char="-"/>
              <a:tabLst/>
              <a:defRPr/>
            </a:pPr>
            <a:r>
              <a:rPr kumimoji="0" lang="en-ZA" sz="1350" b="0" i="0" u="none" strike="noStrike" kern="1200" cap="none" spc="0" normalizeH="0" baseline="0" noProof="0" dirty="0">
                <a:ln>
                  <a:noFill/>
                </a:ln>
                <a:solidFill>
                  <a:prstClr val="black"/>
                </a:solidFill>
                <a:effectLst/>
                <a:uLnTx/>
                <a:uFillTx/>
                <a:latin typeface="Calibri"/>
                <a:ea typeface="+mn-ea"/>
                <a:cs typeface="+mn-cs"/>
              </a:rPr>
              <a:t>Improve quality of Grade R</a:t>
            </a:r>
          </a:p>
        </p:txBody>
      </p:sp>
      <p:sp>
        <p:nvSpPr>
          <p:cNvPr id="13" name="Rectangle 12"/>
          <p:cNvSpPr/>
          <p:nvPr/>
        </p:nvSpPr>
        <p:spPr>
          <a:xfrm>
            <a:off x="29859" y="4149080"/>
            <a:ext cx="2148840" cy="923330"/>
          </a:xfrm>
          <a:prstGeom prst="rect">
            <a:avLst/>
          </a:prstGeom>
          <a:solidFill>
            <a:schemeClr val="accent2">
              <a:lumMod val="75000"/>
            </a:schemeClr>
          </a:solidFill>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prstClr val="white"/>
                </a:solidFill>
                <a:effectLst/>
                <a:uLnTx/>
                <a:uFillTx/>
                <a:latin typeface="Calibri"/>
                <a:ea typeface="+mn-ea"/>
                <a:cs typeface="+mn-cs"/>
              </a:rPr>
              <a:t>Goals 14 to 27: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prstClr val="white"/>
                </a:solidFill>
                <a:effectLst/>
                <a:uLnTx/>
                <a:uFillTx/>
                <a:latin typeface="Calibri"/>
                <a:ea typeface="+mn-ea"/>
                <a:cs typeface="+mn-cs"/>
              </a:rPr>
              <a:t>Interventions - the ‘how to Improve Learning Outcomes’</a:t>
            </a:r>
          </a:p>
        </p:txBody>
      </p:sp>
      <p:pic>
        <p:nvPicPr>
          <p:cNvPr id="14" name="Picture 13"/>
          <p:cNvPicPr>
            <a:picLocks noChangeAspect="1"/>
          </p:cNvPicPr>
          <p:nvPr/>
        </p:nvPicPr>
        <p:blipFill>
          <a:blip r:embed="rId3"/>
          <a:stretch>
            <a:fillRect/>
          </a:stretch>
        </p:blipFill>
        <p:spPr>
          <a:xfrm>
            <a:off x="0" y="814866"/>
            <a:ext cx="2178699" cy="840820"/>
          </a:xfrm>
          <a:prstGeom prst="rect">
            <a:avLst/>
          </a:prstGeom>
        </p:spPr>
      </p:pic>
      <p:pic>
        <p:nvPicPr>
          <p:cNvPr id="9" name="Picture 8"/>
          <p:cNvPicPr>
            <a:picLocks noChangeAspect="1"/>
          </p:cNvPicPr>
          <p:nvPr/>
        </p:nvPicPr>
        <p:blipFill>
          <a:blip r:embed="rId4"/>
          <a:stretch>
            <a:fillRect/>
          </a:stretch>
        </p:blipFill>
        <p:spPr>
          <a:xfrm>
            <a:off x="0" y="6181631"/>
            <a:ext cx="1691680" cy="621190"/>
          </a:xfrm>
          <a:prstGeom prst="rect">
            <a:avLst/>
          </a:prstGeom>
        </p:spPr>
      </p:pic>
      <p:sp>
        <p:nvSpPr>
          <p:cNvPr id="2" name="Rectangle 1">
            <a:extLst>
              <a:ext uri="{FF2B5EF4-FFF2-40B4-BE49-F238E27FC236}">
                <a16:creationId xmlns:a16="http://schemas.microsoft.com/office/drawing/2014/main" id="{43F3DD35-4016-4168-88A5-1D85D642969C}"/>
              </a:ext>
            </a:extLst>
          </p:cNvPr>
          <p:cNvSpPr/>
          <p:nvPr/>
        </p:nvSpPr>
        <p:spPr>
          <a:xfrm>
            <a:off x="2483768" y="5578703"/>
            <a:ext cx="4464496" cy="365125"/>
          </a:xfrm>
          <a:prstGeom prst="rect">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Apex priorities during the pandemic </a:t>
            </a: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C1EF2093-F575-47DA-A5BC-2B11DABE5462}"/>
              </a:ext>
            </a:extLst>
          </p:cNvPr>
          <p:cNvSpPr/>
          <p:nvPr/>
        </p:nvSpPr>
        <p:spPr>
          <a:xfrm>
            <a:off x="1691680" y="5991225"/>
            <a:ext cx="1949584" cy="448397"/>
          </a:xfrm>
          <a:prstGeom prst="rect">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a:ea typeface="+mn-ea"/>
                <a:cs typeface="+mn-cs"/>
              </a:rPr>
              <a:t>Early Childhood Development </a:t>
            </a:r>
            <a:endParaRPr kumimoji="0" lang="en-ZA"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C013932-D87B-426A-87F8-6B2FC7327243}"/>
              </a:ext>
            </a:extLst>
          </p:cNvPr>
          <p:cNvSpPr/>
          <p:nvPr/>
        </p:nvSpPr>
        <p:spPr>
          <a:xfrm>
            <a:off x="3805118" y="5991225"/>
            <a:ext cx="1824418" cy="448397"/>
          </a:xfrm>
          <a:prstGeom prst="rect">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a:ea typeface="+mn-ea"/>
                <a:cs typeface="+mn-cs"/>
              </a:rPr>
              <a:t>Infrastructure</a:t>
            </a:r>
            <a:endParaRPr kumimoji="0" lang="en-ZA"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23F9DA6E-2961-41E4-8488-C32ADC369711}"/>
              </a:ext>
            </a:extLst>
          </p:cNvPr>
          <p:cNvSpPr/>
          <p:nvPr/>
        </p:nvSpPr>
        <p:spPr>
          <a:xfrm>
            <a:off x="5793390" y="5991226"/>
            <a:ext cx="1993868" cy="448397"/>
          </a:xfrm>
          <a:prstGeom prst="rect">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a:ea typeface="+mn-ea"/>
                <a:cs typeface="+mn-cs"/>
              </a:rPr>
              <a:t>Learning Losses</a:t>
            </a:r>
            <a:endParaRPr kumimoji="0" lang="en-ZA"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A3B54F-4D6D-439C-9A2C-B6799378E1A1}" type="slidenum">
              <a:rPr kumimoji="0" lang="en-ZA" sz="12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ZA" sz="1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8191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4"/>
          <p:cNvSpPr txBox="1">
            <a:spLocks/>
          </p:cNvSpPr>
          <p:nvPr/>
        </p:nvSpPr>
        <p:spPr bwMode="auto">
          <a:xfrm>
            <a:off x="2688287" y="1064543"/>
            <a:ext cx="3919237" cy="668947"/>
          </a:xfrm>
          <a:prstGeom prst="rect">
            <a:avLst/>
          </a:prstGeom>
          <a:solidFill>
            <a:schemeClr val="accent6">
              <a:lumMod val="75000"/>
            </a:schemeClr>
          </a:solidFill>
          <a:ln w="9525">
            <a:solidFill>
              <a:schemeClr val="accent4">
                <a:lumMod val="75000"/>
              </a:schemeClr>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Action Plan to 2024</a:t>
            </a:r>
            <a:r>
              <a:rPr kumimoji="0" lang="en-ZA" sz="135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Towards the realisation of Schooling 2030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(access, redress, equity, inclusivity, quality, &amp; efficiency)</a:t>
            </a:r>
            <a:endParaRPr kumimoji="0" lang="en-ZA" sz="1350" b="0" i="1" u="none" strike="noStrike" kern="1200" cap="none" spc="0" normalizeH="0" baseline="0" noProof="0" dirty="0">
              <a:ln>
                <a:noFill/>
              </a:ln>
              <a:solidFill>
                <a:prstClr val="white"/>
              </a:solidFill>
              <a:effectLst/>
              <a:uLnTx/>
              <a:uFillTx/>
              <a:latin typeface="Calibri"/>
              <a:ea typeface="+mn-ea"/>
              <a:cs typeface="+mn-cs"/>
            </a:endParaRPr>
          </a:p>
          <a:p>
            <a:pPr marL="257175" marR="0" lvl="0" indent="-257175" algn="ctr" defTabSz="914400" rtl="0" eaLnBrk="1" fontAlgn="auto" latinLnBrk="0" hangingPunct="1">
              <a:lnSpc>
                <a:spcPct val="100000"/>
              </a:lnSpc>
              <a:spcBef>
                <a:spcPct val="20000"/>
              </a:spcBef>
              <a:spcAft>
                <a:spcPts val="0"/>
              </a:spcAft>
              <a:buClrTx/>
              <a:buSzTx/>
              <a:buFont typeface="Arial" charset="0"/>
              <a:buChar char="•"/>
              <a:tabLst/>
              <a:defRPr/>
            </a:pPr>
            <a:endParaRPr kumimoji="0" lang="en-ZA" sz="1350" b="0" i="1" u="none" strike="noStrike" kern="1200" cap="none" spc="0" normalizeH="0" baseline="0" noProof="0" dirty="0">
              <a:ln>
                <a:noFill/>
              </a:ln>
              <a:solidFill>
                <a:prstClr val="white"/>
              </a:solidFill>
              <a:effectLst/>
              <a:uLnTx/>
              <a:uFillTx/>
              <a:latin typeface="Calibri"/>
              <a:ea typeface="+mn-ea"/>
              <a:cs typeface="+mn-cs"/>
            </a:endParaRPr>
          </a:p>
        </p:txBody>
      </p:sp>
      <p:grpSp>
        <p:nvGrpSpPr>
          <p:cNvPr id="14" name="Group 13"/>
          <p:cNvGrpSpPr/>
          <p:nvPr/>
        </p:nvGrpSpPr>
        <p:grpSpPr>
          <a:xfrm>
            <a:off x="1257604" y="2030952"/>
            <a:ext cx="2746648" cy="3123629"/>
            <a:chOff x="1161239" y="1769218"/>
            <a:chExt cx="3500438" cy="3882552"/>
          </a:xfrm>
        </p:grpSpPr>
        <p:sp>
          <p:nvSpPr>
            <p:cNvPr id="8" name="Rectangle 7">
              <a:extLst>
                <a:ext uri="{FF2B5EF4-FFF2-40B4-BE49-F238E27FC236}">
                  <a16:creationId xmlns:a16="http://schemas.microsoft.com/office/drawing/2014/main" id="{A8C4AE7B-14D4-4F1D-90F0-FA4F70E56F7A}"/>
                </a:ext>
              </a:extLst>
            </p:cNvPr>
            <p:cNvSpPr/>
            <p:nvPr/>
          </p:nvSpPr>
          <p:spPr>
            <a:xfrm>
              <a:off x="1161239" y="1769218"/>
              <a:ext cx="3500438" cy="388255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a:ea typeface="+mn-ea"/>
                <a:cs typeface="+mn-cs"/>
              </a:endParaRPr>
            </a:p>
          </p:txBody>
        </p:sp>
        <p:sp>
          <p:nvSpPr>
            <p:cNvPr id="9" name="Content Placeholder 14">
              <a:extLst>
                <a:ext uri="{FF2B5EF4-FFF2-40B4-BE49-F238E27FC236}">
                  <a16:creationId xmlns:a16="http://schemas.microsoft.com/office/drawing/2014/main" id="{F1C14189-F7D8-43DF-9A93-CDC837D52497}"/>
                </a:ext>
              </a:extLst>
            </p:cNvPr>
            <p:cNvSpPr txBox="1">
              <a:spLocks/>
            </p:cNvSpPr>
            <p:nvPr/>
          </p:nvSpPr>
          <p:spPr bwMode="auto">
            <a:xfrm>
              <a:off x="1232677" y="1840656"/>
              <a:ext cx="3357562" cy="357187"/>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prstClr val="black"/>
                  </a:solidFill>
                  <a:effectLst/>
                  <a:uLnTx/>
                  <a:uFillTx/>
                  <a:latin typeface="Calibri"/>
                  <a:ea typeface="+mn-ea"/>
                  <a:cs typeface="+mn-cs"/>
                </a:rPr>
                <a:t>Goals 1 to 13: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prstClr val="black"/>
                  </a:solidFill>
                  <a:effectLst/>
                  <a:uLnTx/>
                  <a:uFillTx/>
                  <a:latin typeface="Calibri"/>
                  <a:ea typeface="+mn-ea"/>
                  <a:cs typeface="+mn-cs"/>
                </a:rPr>
                <a:t>Improvement of Learning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350" b="1" i="0" u="none" strike="noStrike" kern="1200" cap="none" spc="0" normalizeH="0" baseline="0" noProof="0" dirty="0">
                <a:ln>
                  <a:noFill/>
                </a:ln>
                <a:solidFill>
                  <a:prstClr val="black"/>
                </a:solidFill>
                <a:effectLst/>
                <a:uLnTx/>
                <a:uFillTx/>
                <a:latin typeface="Calibri"/>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Tx/>
                <a:buChar char="-"/>
                <a:tabLst/>
                <a:defRPr/>
              </a:pPr>
              <a:r>
                <a:rPr kumimoji="0" lang="en-ZA" sz="1350" b="0" i="0" u="none" strike="noStrike" kern="1200" cap="none" spc="0" normalizeH="0" baseline="0" noProof="0" dirty="0">
                  <a:ln>
                    <a:noFill/>
                  </a:ln>
                  <a:solidFill>
                    <a:prstClr val="black"/>
                  </a:solidFill>
                  <a:effectLst/>
                  <a:uLnTx/>
                  <a:uFillTx/>
                  <a:latin typeface="Calibri"/>
                  <a:ea typeface="+mn-ea"/>
                  <a:cs typeface="+mn-cs"/>
                </a:rPr>
                <a:t>Improve learning outcomes in Language, Mathematics and Science as measured in Grades 3, 6, 9 and 12</a:t>
              </a:r>
            </a:p>
            <a:p>
              <a:pPr marL="214313" marR="0" lvl="0" indent="-214313" algn="l" defTabSz="914400" rtl="0" eaLnBrk="1" fontAlgn="auto" latinLnBrk="0" hangingPunct="1">
                <a:lnSpc>
                  <a:spcPct val="100000"/>
                </a:lnSpc>
                <a:spcBef>
                  <a:spcPts val="0"/>
                </a:spcBef>
                <a:spcAft>
                  <a:spcPts val="0"/>
                </a:spcAft>
                <a:buClrTx/>
                <a:buSzTx/>
                <a:buFontTx/>
                <a:buChar char="-"/>
                <a:tabLst/>
                <a:defRPr/>
              </a:pPr>
              <a:r>
                <a:rPr kumimoji="0" lang="en-ZA" sz="1350" b="0" i="0" u="none" strike="noStrike" kern="1200" cap="none" spc="0" normalizeH="0" baseline="0" noProof="0" dirty="0">
                  <a:ln>
                    <a:noFill/>
                  </a:ln>
                  <a:solidFill>
                    <a:prstClr val="black"/>
                  </a:solidFill>
                  <a:effectLst/>
                  <a:uLnTx/>
                  <a:uFillTx/>
                  <a:latin typeface="Calibri"/>
                  <a:ea typeface="+mn-ea"/>
                  <a:cs typeface="+mn-cs"/>
                </a:rPr>
                <a:t>Ensure full access to compulsory schooling</a:t>
              </a:r>
            </a:p>
            <a:p>
              <a:pPr marL="214313" marR="0" lvl="0" indent="-214313" algn="l" defTabSz="914400" rtl="0" eaLnBrk="1" fontAlgn="auto" latinLnBrk="0" hangingPunct="1">
                <a:lnSpc>
                  <a:spcPct val="100000"/>
                </a:lnSpc>
                <a:spcBef>
                  <a:spcPts val="0"/>
                </a:spcBef>
                <a:spcAft>
                  <a:spcPts val="0"/>
                </a:spcAft>
                <a:buClrTx/>
                <a:buSzTx/>
                <a:buFontTx/>
                <a:buChar char="-"/>
                <a:tabLst/>
                <a:defRPr/>
              </a:pPr>
              <a:r>
                <a:rPr kumimoji="0" lang="en-ZA" sz="1350" b="0" i="0" u="none" strike="noStrike" kern="1200" cap="none" spc="0" normalizeH="0" baseline="0" noProof="0" dirty="0">
                  <a:ln>
                    <a:noFill/>
                  </a:ln>
                  <a:solidFill>
                    <a:prstClr val="black"/>
                  </a:solidFill>
                  <a:effectLst/>
                  <a:uLnTx/>
                  <a:uFillTx/>
                  <a:latin typeface="Calibri"/>
                  <a:ea typeface="+mn-ea"/>
                  <a:cs typeface="+mn-cs"/>
                </a:rPr>
                <a:t>Decrease grade repetition and retention</a:t>
              </a:r>
            </a:p>
            <a:p>
              <a:pPr marL="214313" marR="0" lvl="0" indent="-214313" algn="l" defTabSz="914400" rtl="0" eaLnBrk="1" fontAlgn="auto" latinLnBrk="0" hangingPunct="1">
                <a:lnSpc>
                  <a:spcPct val="100000"/>
                </a:lnSpc>
                <a:spcBef>
                  <a:spcPts val="0"/>
                </a:spcBef>
                <a:spcAft>
                  <a:spcPts val="0"/>
                </a:spcAft>
                <a:buClrTx/>
                <a:buSzTx/>
                <a:buFontTx/>
                <a:buChar char="-"/>
                <a:tabLst/>
                <a:defRPr/>
              </a:pPr>
              <a:r>
                <a:rPr kumimoji="0" lang="en-ZA" sz="1350" b="0" i="0" u="none" strike="noStrike" kern="1200" cap="none" spc="0" normalizeH="0" baseline="0" noProof="0" dirty="0">
                  <a:ln>
                    <a:noFill/>
                  </a:ln>
                  <a:solidFill>
                    <a:prstClr val="black"/>
                  </a:solidFill>
                  <a:effectLst/>
                  <a:uLnTx/>
                  <a:uFillTx/>
                  <a:latin typeface="Calibri"/>
                  <a:ea typeface="+mn-ea"/>
                  <a:cs typeface="+mn-cs"/>
                </a:rPr>
                <a:t>Improve access to FET colleges</a:t>
              </a:r>
            </a:p>
            <a:p>
              <a:pPr marL="214313" marR="0" lvl="0" indent="-214313" algn="l" defTabSz="914400" rtl="0" eaLnBrk="1" fontAlgn="auto" latinLnBrk="0" hangingPunct="1">
                <a:lnSpc>
                  <a:spcPct val="100000"/>
                </a:lnSpc>
                <a:spcBef>
                  <a:spcPts val="0"/>
                </a:spcBef>
                <a:spcAft>
                  <a:spcPts val="0"/>
                </a:spcAft>
                <a:buClrTx/>
                <a:buSzTx/>
                <a:buFontTx/>
                <a:buChar char="-"/>
                <a:tabLst/>
                <a:defRPr/>
              </a:pPr>
              <a:r>
                <a:rPr kumimoji="0" lang="en-ZA" sz="1350" b="0" i="0" u="none" strike="noStrike" kern="1200" cap="none" spc="0" normalizeH="0" baseline="0" noProof="0" dirty="0">
                  <a:ln>
                    <a:noFill/>
                  </a:ln>
                  <a:solidFill>
                    <a:prstClr val="black"/>
                  </a:solidFill>
                  <a:effectLst/>
                  <a:uLnTx/>
                  <a:uFillTx/>
                  <a:latin typeface="Calibri"/>
                  <a:ea typeface="+mn-ea"/>
                  <a:cs typeface="+mn-cs"/>
                </a:rPr>
                <a:t>Improve </a:t>
              </a:r>
              <a:r>
                <a:rPr kumimoji="0" lang="en-ZA" sz="1350" b="1" i="0" u="none" strike="noStrike" kern="1200" cap="none" spc="0" normalizeH="0" baseline="0" noProof="0" dirty="0">
                  <a:ln>
                    <a:noFill/>
                  </a:ln>
                  <a:solidFill>
                    <a:srgbClr val="0070C0"/>
                  </a:solidFill>
                  <a:effectLst/>
                  <a:uLnTx/>
                  <a:uFillTx/>
                  <a:latin typeface="Calibri"/>
                  <a:ea typeface="+mn-ea"/>
                  <a:cs typeface="+mn-cs"/>
                </a:rPr>
                <a:t>quality of Grade R</a:t>
              </a:r>
            </a:p>
            <a:p>
              <a:pPr marL="214313" marR="0" lvl="0" indent="-214313" algn="l" defTabSz="914400" rtl="0" eaLnBrk="1" fontAlgn="auto" latinLnBrk="0" hangingPunct="1">
                <a:lnSpc>
                  <a:spcPct val="100000"/>
                </a:lnSpc>
                <a:spcBef>
                  <a:spcPts val="0"/>
                </a:spcBef>
                <a:spcAft>
                  <a:spcPts val="0"/>
                </a:spcAft>
                <a:buClrTx/>
                <a:buSzTx/>
                <a:buFontTx/>
                <a:buChar char="-"/>
                <a:tabLst/>
                <a:defRPr/>
              </a:pPr>
              <a:endParaRPr kumimoji="0" lang="en-ZA" sz="1350" b="1"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6" name="Group 15"/>
          <p:cNvGrpSpPr/>
          <p:nvPr/>
        </p:nvGrpSpPr>
        <p:grpSpPr>
          <a:xfrm>
            <a:off x="4035428" y="2030953"/>
            <a:ext cx="4582328" cy="3057830"/>
            <a:chOff x="6001853" y="1564937"/>
            <a:chExt cx="5954240" cy="4929188"/>
          </a:xfrm>
        </p:grpSpPr>
        <p:grpSp>
          <p:nvGrpSpPr>
            <p:cNvPr id="15" name="Group 14"/>
            <p:cNvGrpSpPr/>
            <p:nvPr/>
          </p:nvGrpSpPr>
          <p:grpSpPr>
            <a:xfrm>
              <a:off x="6001853" y="1564937"/>
              <a:ext cx="5954240" cy="4929188"/>
              <a:chOff x="6001054" y="1564937"/>
              <a:chExt cx="5954240" cy="4929188"/>
            </a:xfrm>
          </p:grpSpPr>
          <p:sp>
            <p:nvSpPr>
              <p:cNvPr id="11" name="Rectangle 10">
                <a:extLst>
                  <a:ext uri="{FF2B5EF4-FFF2-40B4-BE49-F238E27FC236}">
                    <a16:creationId xmlns:a16="http://schemas.microsoft.com/office/drawing/2014/main" id="{E042E440-9465-499C-A949-46E880C4CEB5}"/>
                  </a:ext>
                </a:extLst>
              </p:cNvPr>
              <p:cNvSpPr/>
              <p:nvPr/>
            </p:nvSpPr>
            <p:spPr>
              <a:xfrm>
                <a:off x="6001054" y="1564937"/>
                <a:ext cx="5954240" cy="49291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a:ea typeface="+mn-ea"/>
                  <a:cs typeface="+mn-cs"/>
                </a:endParaRPr>
              </a:p>
            </p:txBody>
          </p:sp>
          <p:sp>
            <p:nvSpPr>
              <p:cNvPr id="12" name="Content Placeholder 14">
                <a:extLst>
                  <a:ext uri="{FF2B5EF4-FFF2-40B4-BE49-F238E27FC236}">
                    <a16:creationId xmlns:a16="http://schemas.microsoft.com/office/drawing/2014/main" id="{8E73B986-1BE9-4FEB-A64D-DDB51B5DADAF}"/>
                  </a:ext>
                </a:extLst>
              </p:cNvPr>
              <p:cNvSpPr txBox="1">
                <a:spLocks/>
              </p:cNvSpPr>
              <p:nvPr/>
            </p:nvSpPr>
            <p:spPr bwMode="auto">
              <a:xfrm>
                <a:off x="6176152" y="1622087"/>
                <a:ext cx="5487311" cy="357187"/>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prstClr val="black"/>
                    </a:solidFill>
                    <a:effectLst/>
                    <a:uLnTx/>
                    <a:uFillTx/>
                    <a:latin typeface="Calibri"/>
                    <a:ea typeface="+mn-ea"/>
                    <a:cs typeface="+mn-cs"/>
                  </a:rPr>
                  <a:t>Goals 14 to 27: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prstClr val="black"/>
                    </a:solidFill>
                    <a:effectLst/>
                    <a:uLnTx/>
                    <a:uFillTx/>
                    <a:latin typeface="Calibri"/>
                    <a:ea typeface="+mn-ea"/>
                    <a:cs typeface="+mn-cs"/>
                  </a:rPr>
                  <a:t>Support the improvement of Learning Outcomes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350" b="1" i="0" u="none" strike="noStrike" kern="1200" cap="none" spc="0" normalizeH="0" baseline="0" noProof="0" dirty="0">
                  <a:ln>
                    <a:noFill/>
                  </a:ln>
                  <a:solidFill>
                    <a:prstClr val="black"/>
                  </a:solidFill>
                  <a:effectLst/>
                  <a:uLnTx/>
                  <a:uFillTx/>
                  <a:latin typeface="Calibri"/>
                  <a:ea typeface="+mn-ea"/>
                  <a:cs typeface="+mn-cs"/>
                </a:endParaRPr>
              </a:p>
              <a:p>
                <a:pPr marL="257175" marR="0" lvl="0" indent="-257175" algn="ctr" defTabSz="914400" rtl="0" eaLnBrk="1" fontAlgn="auto" latinLnBrk="0" hangingPunct="1">
                  <a:lnSpc>
                    <a:spcPct val="100000"/>
                  </a:lnSpc>
                  <a:spcBef>
                    <a:spcPct val="20000"/>
                  </a:spcBef>
                  <a:spcAft>
                    <a:spcPts val="0"/>
                  </a:spcAft>
                  <a:buClrTx/>
                  <a:buSzTx/>
                  <a:buFont typeface="Arial" charset="0"/>
                  <a:buChar char="•"/>
                  <a:tabLst/>
                  <a:defRPr/>
                </a:pPr>
                <a:endParaRPr kumimoji="0" lang="en-ZA" sz="135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3" name="Content Placeholder 14">
              <a:extLst>
                <a:ext uri="{FF2B5EF4-FFF2-40B4-BE49-F238E27FC236}">
                  <a16:creationId xmlns:a16="http://schemas.microsoft.com/office/drawing/2014/main" id="{B0B8FB9A-5DE7-48E7-B573-508B30842C09}"/>
                </a:ext>
              </a:extLst>
            </p:cNvPr>
            <p:cNvSpPr txBox="1">
              <a:spLocks/>
            </p:cNvSpPr>
            <p:nvPr/>
          </p:nvSpPr>
          <p:spPr bwMode="auto">
            <a:xfrm>
              <a:off x="6176951" y="2670787"/>
              <a:ext cx="5563534"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14313" marR="0" lvl="0" indent="-214313" algn="l" defTabSz="914400" rtl="0" eaLnBrk="1" fontAlgn="auto" latinLnBrk="0" hangingPunct="1">
                <a:lnSpc>
                  <a:spcPct val="100000"/>
                </a:lnSpc>
                <a:spcBef>
                  <a:spcPct val="0"/>
                </a:spcBef>
                <a:spcAft>
                  <a:spcPts val="0"/>
                </a:spcAft>
                <a:buClrTx/>
                <a:buSzTx/>
                <a:buFontTx/>
                <a:buChar char="-"/>
                <a:tabLst/>
                <a:defRPr/>
              </a:pPr>
              <a:r>
                <a:rPr kumimoji="0" lang="en-ZA" altLang="en-US" sz="1350" b="0" i="0" u="none" strike="noStrike" kern="1200" cap="none" spc="0" normalizeH="0" baseline="0" noProof="0" dirty="0">
                  <a:ln>
                    <a:noFill/>
                  </a:ln>
                  <a:solidFill>
                    <a:prstClr val="black"/>
                  </a:solidFill>
                  <a:effectLst/>
                  <a:uLnTx/>
                  <a:uFillTx/>
                  <a:latin typeface="Calibri" panose="020F0502020204030204"/>
                  <a:ea typeface="+mn-ea"/>
                  <a:cs typeface="+mn-cs"/>
                </a:rPr>
                <a:t>Increase teacher supply and improve teacher utilisation (incl. post provisioning)</a:t>
              </a:r>
            </a:p>
            <a:p>
              <a:pPr marL="214313" marR="0" lvl="0" indent="-214313" algn="l" defTabSz="914400" rtl="0" eaLnBrk="1" fontAlgn="auto" latinLnBrk="0" hangingPunct="1">
                <a:lnSpc>
                  <a:spcPct val="100000"/>
                </a:lnSpc>
                <a:spcBef>
                  <a:spcPct val="0"/>
                </a:spcBef>
                <a:spcAft>
                  <a:spcPts val="0"/>
                </a:spcAft>
                <a:buClrTx/>
                <a:buSzTx/>
                <a:buFontTx/>
                <a:buChar char="-"/>
                <a:tabLst/>
                <a:defRPr/>
              </a:pPr>
              <a:r>
                <a:rPr kumimoji="0" lang="en-ZA" altLang="en-US" sz="1350" b="0" i="0" u="none" strike="noStrike" kern="1200" cap="none" spc="0" normalizeH="0" baseline="0" noProof="0" dirty="0">
                  <a:ln>
                    <a:noFill/>
                  </a:ln>
                  <a:solidFill>
                    <a:prstClr val="black"/>
                  </a:solidFill>
                  <a:effectLst/>
                  <a:uLnTx/>
                  <a:uFillTx/>
                  <a:latin typeface="Calibri" panose="020F0502020204030204"/>
                  <a:ea typeface="+mn-ea"/>
                  <a:cs typeface="+mn-cs"/>
                </a:rPr>
                <a:t>Improve </a:t>
              </a:r>
              <a:r>
                <a:rPr kumimoji="0" lang="en-ZA" altLang="en-US" sz="1350" b="1" i="0" u="none" strike="noStrike" kern="1200" cap="none" spc="0" normalizeH="0" baseline="0" noProof="0" dirty="0">
                  <a:ln>
                    <a:noFill/>
                  </a:ln>
                  <a:solidFill>
                    <a:srgbClr val="0070C0"/>
                  </a:solidFill>
                  <a:effectLst/>
                  <a:uLnTx/>
                  <a:uFillTx/>
                  <a:latin typeface="Calibri" panose="020F0502020204030204"/>
                  <a:ea typeface="+mn-ea"/>
                  <a:cs typeface="+mn-cs"/>
                </a:rPr>
                <a:t>teacher development </a:t>
              </a:r>
              <a:r>
                <a:rPr kumimoji="0" lang="en-ZA" altLang="en-US" sz="1350" b="0" i="0" u="none" strike="noStrike" kern="1200" cap="none" spc="0" normalizeH="0" baseline="0" noProof="0" dirty="0">
                  <a:ln>
                    <a:noFill/>
                  </a:ln>
                  <a:solidFill>
                    <a:prstClr val="black"/>
                  </a:solidFill>
                  <a:effectLst/>
                  <a:uLnTx/>
                  <a:uFillTx/>
                  <a:latin typeface="Calibri" panose="020F0502020204030204"/>
                  <a:ea typeface="+mn-ea"/>
                  <a:cs typeface="+mn-cs"/>
                </a:rPr>
                <a:t>and job satisfaction</a:t>
              </a:r>
            </a:p>
            <a:p>
              <a:pPr marL="214313" marR="0" lvl="0" indent="-214313" algn="l" defTabSz="914400" rtl="0" eaLnBrk="1" fontAlgn="auto" latinLnBrk="0" hangingPunct="1">
                <a:lnSpc>
                  <a:spcPct val="100000"/>
                </a:lnSpc>
                <a:spcBef>
                  <a:spcPct val="0"/>
                </a:spcBef>
                <a:spcAft>
                  <a:spcPts val="0"/>
                </a:spcAft>
                <a:buClrTx/>
                <a:buSzTx/>
                <a:buFontTx/>
                <a:buChar char="-"/>
                <a:tabLst/>
                <a:defRPr/>
              </a:pPr>
              <a:r>
                <a:rPr kumimoji="0" lang="en-ZA" altLang="en-US" sz="1350" b="0" i="0" u="none" strike="noStrike" kern="1200" cap="none" spc="0" normalizeH="0" baseline="0" noProof="0" dirty="0">
                  <a:ln>
                    <a:noFill/>
                  </a:ln>
                  <a:solidFill>
                    <a:prstClr val="black"/>
                  </a:solidFill>
                  <a:effectLst/>
                  <a:uLnTx/>
                  <a:uFillTx/>
                  <a:latin typeface="Calibri" panose="020F0502020204030204"/>
                  <a:ea typeface="+mn-ea"/>
                  <a:cs typeface="+mn-cs"/>
                </a:rPr>
                <a:t>Increase curriculum coverage</a:t>
              </a:r>
            </a:p>
            <a:p>
              <a:pPr marL="214313" marR="0" lvl="0" indent="-214313" algn="l" defTabSz="914400" rtl="0" eaLnBrk="1" fontAlgn="auto" latinLnBrk="0" hangingPunct="1">
                <a:lnSpc>
                  <a:spcPct val="100000"/>
                </a:lnSpc>
                <a:spcBef>
                  <a:spcPct val="0"/>
                </a:spcBef>
                <a:spcAft>
                  <a:spcPts val="0"/>
                </a:spcAft>
                <a:buClrTx/>
                <a:buSzTx/>
                <a:buFontTx/>
                <a:buChar char="-"/>
                <a:tabLst/>
                <a:defRPr/>
              </a:pPr>
              <a:r>
                <a:rPr kumimoji="0" lang="en-ZA" altLang="en-US" sz="1350" b="0" i="0" u="none" strike="noStrike" kern="1200" cap="none" spc="0" normalizeH="0" baseline="0" noProof="0" dirty="0">
                  <a:ln>
                    <a:noFill/>
                  </a:ln>
                  <a:solidFill>
                    <a:prstClr val="black"/>
                  </a:solidFill>
                  <a:effectLst/>
                  <a:uLnTx/>
                  <a:uFillTx/>
                  <a:latin typeface="Calibri" panose="020F0502020204030204"/>
                  <a:ea typeface="+mn-ea"/>
                  <a:cs typeface="+mn-cs"/>
                </a:rPr>
                <a:t>Ensure </a:t>
              </a:r>
              <a:r>
                <a:rPr kumimoji="0" lang="en-ZA" altLang="en-US" sz="1350" b="1" i="0" u="none" strike="noStrike" kern="1200" cap="none" spc="0" normalizeH="0" baseline="0" noProof="0" dirty="0">
                  <a:ln>
                    <a:noFill/>
                  </a:ln>
                  <a:solidFill>
                    <a:srgbClr val="0070C0"/>
                  </a:solidFill>
                  <a:effectLst/>
                  <a:uLnTx/>
                  <a:uFillTx/>
                  <a:latin typeface="Calibri" panose="020F0502020204030204"/>
                  <a:ea typeface="+mn-ea"/>
                  <a:cs typeface="+mn-cs"/>
                </a:rPr>
                <a:t>minimum set of books</a:t>
              </a:r>
              <a:r>
                <a:rPr kumimoji="0" lang="en-ZA" altLang="en-US" sz="1350" b="0" i="0" u="none" strike="noStrike" kern="1200" cap="none" spc="0" normalizeH="0" baseline="0" noProof="0" dirty="0">
                  <a:ln>
                    <a:noFill/>
                  </a:ln>
                  <a:solidFill>
                    <a:prstClr val="black"/>
                  </a:solidFill>
                  <a:effectLst/>
                  <a:uLnTx/>
                  <a:uFillTx/>
                  <a:latin typeface="Calibri" panose="020F0502020204030204"/>
                  <a:ea typeface="+mn-ea"/>
                  <a:cs typeface="+mn-cs"/>
                </a:rPr>
                <a:t>, materials and equipment</a:t>
              </a:r>
            </a:p>
            <a:p>
              <a:pPr marL="214313" marR="0" lvl="0" indent="-214313" algn="l" defTabSz="914400" rtl="0" eaLnBrk="1" fontAlgn="auto" latinLnBrk="0" hangingPunct="1">
                <a:lnSpc>
                  <a:spcPct val="100000"/>
                </a:lnSpc>
                <a:spcBef>
                  <a:spcPct val="0"/>
                </a:spcBef>
                <a:spcAft>
                  <a:spcPts val="0"/>
                </a:spcAft>
                <a:buClrTx/>
                <a:buSzTx/>
                <a:buFontTx/>
                <a:buChar char="-"/>
                <a:tabLst/>
                <a:defRPr/>
              </a:pPr>
              <a:r>
                <a:rPr kumimoji="0" lang="en-ZA" altLang="en-US" sz="1350" b="0" i="0" u="none" strike="noStrike" kern="1200" cap="none" spc="0" normalizeH="0" baseline="0" noProof="0" dirty="0">
                  <a:ln>
                    <a:noFill/>
                  </a:ln>
                  <a:solidFill>
                    <a:prstClr val="black"/>
                  </a:solidFill>
                  <a:effectLst/>
                  <a:uLnTx/>
                  <a:uFillTx/>
                  <a:latin typeface="Calibri" panose="020F0502020204030204"/>
                  <a:ea typeface="+mn-ea"/>
                  <a:cs typeface="+mn-cs"/>
                </a:rPr>
                <a:t>Improve </a:t>
              </a:r>
              <a:r>
                <a:rPr kumimoji="0" lang="en-ZA" altLang="en-US" sz="1350" b="1" i="0" u="none" strike="noStrike" kern="1200" cap="none" spc="0" normalizeH="0" baseline="0" noProof="0" dirty="0">
                  <a:ln>
                    <a:noFill/>
                  </a:ln>
                  <a:solidFill>
                    <a:srgbClr val="0070C0"/>
                  </a:solidFill>
                  <a:effectLst/>
                  <a:uLnTx/>
                  <a:uFillTx/>
                  <a:latin typeface="Calibri" panose="020F0502020204030204"/>
                  <a:ea typeface="+mn-ea"/>
                  <a:cs typeface="+mn-cs"/>
                </a:rPr>
                <a:t>school management</a:t>
              </a:r>
              <a:r>
                <a:rPr kumimoji="0" lang="en-ZA" altLang="en-US" sz="1350" b="0" i="0" u="none" strike="noStrike" kern="1200" cap="none" spc="0" normalizeH="0" baseline="0" noProof="0" dirty="0">
                  <a:ln>
                    <a:noFill/>
                  </a:ln>
                  <a:solidFill>
                    <a:prstClr val="black"/>
                  </a:solidFill>
                  <a:effectLst/>
                  <a:uLnTx/>
                  <a:uFillTx/>
                  <a:latin typeface="Calibri" panose="020F0502020204030204"/>
                  <a:ea typeface="+mn-ea"/>
                  <a:cs typeface="+mn-cs"/>
                </a:rPr>
                <a:t>, funding and governance</a:t>
              </a:r>
              <a:endParaRPr kumimoji="0" lang="en-ZA" altLang="en-US" sz="7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100000"/>
                </a:lnSpc>
                <a:spcBef>
                  <a:spcPct val="0"/>
                </a:spcBef>
                <a:spcAft>
                  <a:spcPts val="0"/>
                </a:spcAft>
                <a:buClrTx/>
                <a:buSzTx/>
                <a:buFontTx/>
                <a:buChar char="-"/>
                <a:tabLst/>
                <a:defRPr/>
              </a:pPr>
              <a:r>
                <a:rPr kumimoji="0" lang="en-ZA" altLang="en-US" sz="1350" b="0" i="0" u="none" strike="noStrike" kern="1200" cap="none" spc="0" normalizeH="0" baseline="0" noProof="0" dirty="0">
                  <a:ln>
                    <a:noFill/>
                  </a:ln>
                  <a:solidFill>
                    <a:prstClr val="black"/>
                  </a:solidFill>
                  <a:effectLst/>
                  <a:uLnTx/>
                  <a:uFillTx/>
                  <a:latin typeface="Calibri" panose="020F0502020204030204"/>
                  <a:ea typeface="+mn-ea"/>
                  <a:cs typeface="+mn-cs"/>
                </a:rPr>
                <a:t>Ensure adequate physical infrastructure</a:t>
              </a:r>
            </a:p>
            <a:p>
              <a:pPr marL="214313" marR="0" lvl="0" indent="-214313" algn="l" defTabSz="914400" rtl="0" eaLnBrk="1" fontAlgn="auto" latinLnBrk="0" hangingPunct="1">
                <a:lnSpc>
                  <a:spcPct val="100000"/>
                </a:lnSpc>
                <a:spcBef>
                  <a:spcPct val="0"/>
                </a:spcBef>
                <a:spcAft>
                  <a:spcPts val="0"/>
                </a:spcAft>
                <a:buClrTx/>
                <a:buSzTx/>
                <a:buFontTx/>
                <a:buChar char="-"/>
                <a:tabLst/>
                <a:defRPr/>
              </a:pPr>
              <a:r>
                <a:rPr kumimoji="0" lang="en-ZA" altLang="en-US" sz="1350" b="0" i="0" u="none" strike="noStrike" kern="1200" cap="none" spc="0" normalizeH="0" baseline="0" noProof="0" dirty="0">
                  <a:ln>
                    <a:noFill/>
                  </a:ln>
                  <a:solidFill>
                    <a:prstClr val="black"/>
                  </a:solidFill>
                  <a:effectLst/>
                  <a:uLnTx/>
                  <a:uFillTx/>
                  <a:latin typeface="Calibri" panose="020F0502020204030204"/>
                  <a:ea typeface="+mn-ea"/>
                  <a:cs typeface="+mn-cs"/>
                </a:rPr>
                <a:t>Ensure learner well-being, inclusive education, community linkages</a:t>
              </a:r>
            </a:p>
            <a:p>
              <a:pPr marL="214313" marR="0" lvl="0" indent="-214313" algn="l" defTabSz="914400" rtl="0" eaLnBrk="1" fontAlgn="auto" latinLnBrk="0" hangingPunct="1">
                <a:lnSpc>
                  <a:spcPct val="100000"/>
                </a:lnSpc>
                <a:spcBef>
                  <a:spcPct val="0"/>
                </a:spcBef>
                <a:spcAft>
                  <a:spcPts val="0"/>
                </a:spcAft>
                <a:buClrTx/>
                <a:buSzTx/>
                <a:buFontTx/>
                <a:buChar char="-"/>
                <a:tabLst/>
                <a:defRPr/>
              </a:pPr>
              <a:r>
                <a:rPr kumimoji="0" lang="en-ZA" altLang="en-US" sz="1350" b="0" i="0" u="none" strike="noStrike" kern="1200" cap="none" spc="0" normalizeH="0" baseline="0" noProof="0" dirty="0">
                  <a:ln>
                    <a:noFill/>
                  </a:ln>
                  <a:solidFill>
                    <a:prstClr val="black"/>
                  </a:solidFill>
                  <a:effectLst/>
                  <a:uLnTx/>
                  <a:uFillTx/>
                  <a:latin typeface="Calibri" panose="020F0502020204030204"/>
                  <a:ea typeface="+mn-ea"/>
                  <a:cs typeface="+mn-cs"/>
                </a:rPr>
                <a:t>Improve </a:t>
              </a:r>
              <a:r>
                <a:rPr kumimoji="0" lang="en-ZA" altLang="en-US" sz="1350" b="1" i="0" u="none" strike="noStrike" kern="1200" cap="none" spc="0" normalizeH="0" baseline="0" noProof="0" dirty="0">
                  <a:ln>
                    <a:noFill/>
                  </a:ln>
                  <a:solidFill>
                    <a:srgbClr val="0070C0"/>
                  </a:solidFill>
                  <a:effectLst/>
                  <a:uLnTx/>
                  <a:uFillTx/>
                  <a:latin typeface="Calibri" panose="020F0502020204030204"/>
                  <a:ea typeface="+mn-ea"/>
                  <a:cs typeface="+mn-cs"/>
                </a:rPr>
                <a:t>district functionality</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7" name="Rounded Rectangle 16">
            <a:extLst>
              <a:ext uri="{FF2B5EF4-FFF2-40B4-BE49-F238E27FC236}">
                <a16:creationId xmlns:a16="http://schemas.microsoft.com/office/drawing/2014/main" id="{345FAE8B-22C0-4918-AD83-D13977F772F0}"/>
              </a:ext>
            </a:extLst>
          </p:cNvPr>
          <p:cNvSpPr/>
          <p:nvPr/>
        </p:nvSpPr>
        <p:spPr>
          <a:xfrm>
            <a:off x="6821522" y="1064543"/>
            <a:ext cx="2142327" cy="668947"/>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0" i="0" u="none" strike="noStrike" kern="1200" cap="none" spc="0" normalizeH="0" baseline="0" noProof="0" dirty="0">
                <a:ln>
                  <a:noFill/>
                </a:ln>
                <a:solidFill>
                  <a:srgbClr val="0070C0"/>
                </a:solidFill>
                <a:effectLst/>
                <a:uLnTx/>
                <a:uFillTx/>
                <a:latin typeface="Calibri"/>
                <a:ea typeface="+mn-ea"/>
                <a:cs typeface="+mn-cs"/>
              </a:rPr>
              <a:t>Five goals with an especially strong “action focus”.</a:t>
            </a:r>
          </a:p>
        </p:txBody>
      </p:sp>
      <p:sp>
        <p:nvSpPr>
          <p:cNvPr id="19" name="Content Placeholder 14">
            <a:extLst>
              <a:ext uri="{FF2B5EF4-FFF2-40B4-BE49-F238E27FC236}">
                <a16:creationId xmlns:a16="http://schemas.microsoft.com/office/drawing/2014/main" id="{6AA64B52-CDAA-4094-BE18-E54D655D62EE}"/>
              </a:ext>
            </a:extLst>
          </p:cNvPr>
          <p:cNvSpPr txBox="1">
            <a:spLocks/>
          </p:cNvSpPr>
          <p:nvPr/>
        </p:nvSpPr>
        <p:spPr bwMode="auto">
          <a:xfrm>
            <a:off x="653700" y="5329679"/>
            <a:ext cx="2115653" cy="267891"/>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C00000"/>
                </a:solidFill>
                <a:effectLst/>
                <a:uLnTx/>
                <a:uFillTx/>
                <a:latin typeface="Calibri"/>
                <a:ea typeface="+mn-ea"/>
                <a:cs typeface="+mn-cs"/>
              </a:rPr>
              <a:t>3 Strategic Areas:</a:t>
            </a: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ZA" sz="1350" b="0" i="0" u="none" strike="noStrike" kern="1200" cap="none" spc="0" normalizeH="0" baseline="0" noProof="0" dirty="0">
              <a:ln>
                <a:noFill/>
              </a:ln>
              <a:solidFill>
                <a:srgbClr val="C00000"/>
              </a:solidFill>
              <a:effectLst/>
              <a:uLnTx/>
              <a:uFillTx/>
              <a:latin typeface="Calibri"/>
              <a:ea typeface="+mn-ea"/>
              <a:cs typeface="+mn-cs"/>
            </a:endParaRPr>
          </a:p>
        </p:txBody>
      </p:sp>
      <p:sp>
        <p:nvSpPr>
          <p:cNvPr id="20" name="Content Placeholder 14"/>
          <p:cNvSpPr txBox="1">
            <a:spLocks/>
          </p:cNvSpPr>
          <p:nvPr/>
        </p:nvSpPr>
        <p:spPr bwMode="auto">
          <a:xfrm>
            <a:off x="2688286" y="5174678"/>
            <a:ext cx="1224953" cy="698973"/>
          </a:xfrm>
          <a:prstGeom prst="rect">
            <a:avLst/>
          </a:prstGeom>
          <a:solidFill>
            <a:schemeClr val="accent2">
              <a:lumMod val="75000"/>
            </a:schemeClr>
          </a:solid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Early Childhood Development</a:t>
            </a:r>
            <a:endParaRPr kumimoji="0" lang="en-ZA" sz="9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257175" marR="0" lvl="0" indent="-257175" algn="ctr" defTabSz="914400" rtl="0" eaLnBrk="1" fontAlgn="auto" latinLnBrk="0" hangingPunct="1">
              <a:lnSpc>
                <a:spcPct val="100000"/>
              </a:lnSpc>
              <a:spcBef>
                <a:spcPct val="20000"/>
              </a:spcBef>
              <a:spcAft>
                <a:spcPts val="0"/>
              </a:spcAft>
              <a:buClrTx/>
              <a:buSzTx/>
              <a:buFont typeface="Arial" charset="0"/>
              <a:buChar char="•"/>
              <a:tabLst/>
              <a:defRPr/>
            </a:pPr>
            <a:endParaRPr kumimoji="0" lang="en-ZA" sz="135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1" name="Content Placeholder 14"/>
          <p:cNvSpPr txBox="1">
            <a:spLocks/>
          </p:cNvSpPr>
          <p:nvPr/>
        </p:nvSpPr>
        <p:spPr bwMode="auto">
          <a:xfrm>
            <a:off x="4035428" y="5171374"/>
            <a:ext cx="1224953" cy="698973"/>
          </a:xfrm>
          <a:prstGeom prst="rect">
            <a:avLst/>
          </a:prstGeom>
          <a:solidFill>
            <a:schemeClr val="accent2">
              <a:lumMod val="75000"/>
            </a:schemeClr>
          </a:solid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ICTs</a:t>
            </a:r>
            <a:endParaRPr kumimoji="0" lang="en-ZA" sz="9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257175" marR="0" lvl="0" indent="-257175" algn="ctr" defTabSz="914400" rtl="0" eaLnBrk="1" fontAlgn="auto" latinLnBrk="0" hangingPunct="1">
              <a:lnSpc>
                <a:spcPct val="100000"/>
              </a:lnSpc>
              <a:spcBef>
                <a:spcPct val="20000"/>
              </a:spcBef>
              <a:spcAft>
                <a:spcPts val="0"/>
              </a:spcAft>
              <a:buClrTx/>
              <a:buSzTx/>
              <a:buFont typeface="Arial" charset="0"/>
              <a:buChar char="•"/>
              <a:tabLst/>
              <a:defRPr/>
            </a:pPr>
            <a:endParaRPr kumimoji="0" lang="en-ZA" sz="135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2" name="Content Placeholder 14"/>
          <p:cNvSpPr txBox="1">
            <a:spLocks/>
          </p:cNvSpPr>
          <p:nvPr/>
        </p:nvSpPr>
        <p:spPr bwMode="auto">
          <a:xfrm>
            <a:off x="5382571" y="5173026"/>
            <a:ext cx="1224953" cy="698973"/>
          </a:xfrm>
          <a:prstGeom prst="rect">
            <a:avLst/>
          </a:prstGeom>
          <a:solidFill>
            <a:schemeClr val="accent2">
              <a:lumMod val="75000"/>
            </a:schemeClr>
          </a:solidFill>
          <a:ln w="9525">
            <a:solidFill>
              <a:schemeClr val="tx1"/>
            </a:solid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Early Learning</a:t>
            </a:r>
            <a:endParaRPr kumimoji="0" lang="en-ZA" sz="9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257175" marR="0" lvl="0" indent="-257175" algn="ctr" defTabSz="914400" rtl="0" eaLnBrk="1" fontAlgn="auto" latinLnBrk="0" hangingPunct="1">
              <a:lnSpc>
                <a:spcPct val="100000"/>
              </a:lnSpc>
              <a:spcBef>
                <a:spcPct val="20000"/>
              </a:spcBef>
              <a:spcAft>
                <a:spcPts val="0"/>
              </a:spcAft>
              <a:buClrTx/>
              <a:buSzTx/>
              <a:buFont typeface="Arial" charset="0"/>
              <a:buChar char="•"/>
              <a:tabLst/>
              <a:defRPr/>
            </a:pPr>
            <a:endParaRPr kumimoji="0" lang="en-ZA" sz="135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3" name="Rounded Rectangle 22"/>
          <p:cNvSpPr/>
          <p:nvPr/>
        </p:nvSpPr>
        <p:spPr>
          <a:xfrm>
            <a:off x="835843" y="5309583"/>
            <a:ext cx="1670302" cy="308083"/>
          </a:xfrm>
          <a:prstGeom prst="roundRect">
            <a:avLst/>
          </a:prstGeom>
          <a:noFill/>
          <a:ln w="158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a:ea typeface="+mn-ea"/>
              <a:cs typeface="+mn-cs"/>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165304"/>
            <a:ext cx="1619671" cy="69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1" y="107921"/>
            <a:ext cx="888219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AA2B1E">
                    <a:lumMod val="75000"/>
                  </a:srgbClr>
                </a:solidFill>
                <a:effectLst/>
                <a:uLnTx/>
                <a:uFillTx/>
                <a:latin typeface="Arial Black" panose="020B0A04020102020204" pitchFamily="34" charset="0"/>
                <a:ea typeface="+mn-ea"/>
                <a:cs typeface="+mn-cs"/>
              </a:rPr>
              <a:t>STRATEGIC THRUST</a:t>
            </a:r>
          </a:p>
        </p:txBody>
      </p:sp>
      <p:sp>
        <p:nvSpPr>
          <p:cNvPr id="26" name="Slide Number Placeholder 5"/>
          <p:cNvSpPr>
            <a:spLocks noGrp="1"/>
          </p:cNvSpPr>
          <p:nvPr>
            <p:ph type="sldNum" sz="quarter" idx="4294967295"/>
          </p:nvPr>
        </p:nvSpPr>
        <p:spPr>
          <a:xfrm>
            <a:off x="6553200" y="6376243"/>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A3B54F-4D6D-439C-9A2C-B6799378E1A1}" type="slidenum">
              <a:rPr kumimoji="0" lang="en-ZA" sz="1200" b="1" i="0" u="none" strike="noStrike" kern="1200" cap="none" spc="0" normalizeH="0" baseline="0" noProof="0" smtClean="0">
                <a:ln>
                  <a:noFill/>
                </a:ln>
                <a:solidFill>
                  <a:sysClr val="windowText" lastClr="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ZA" sz="1200" b="1"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969807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2400" dirty="0">
                <a:solidFill>
                  <a:schemeClr val="accent2">
                    <a:lumMod val="75000"/>
                  </a:schemeClr>
                </a:solidFill>
                <a:latin typeface="Arial Black" panose="020B0A04020102020204" pitchFamily="34" charset="0"/>
              </a:rPr>
              <a:t>COUNCIL OF EDUCATION MINISTERS (CEM) PRIORITIES FOR THE SIXTH ADMINISTRATION</a:t>
            </a:r>
            <a:endParaRPr lang="en-US" sz="2400" b="1" dirty="0">
              <a:solidFill>
                <a:schemeClr val="accent2">
                  <a:lumMod val="75000"/>
                </a:schemeClr>
              </a:solidFill>
              <a:latin typeface="Arial Black" panose="020B0A04020102020204" pitchFamily="34" charset="0"/>
            </a:endParaRPr>
          </a:p>
        </p:txBody>
      </p:sp>
      <p:pic>
        <p:nvPicPr>
          <p:cNvPr id="5" name="Picture 4"/>
          <p:cNvPicPr>
            <a:picLocks noChangeAspect="1"/>
          </p:cNvPicPr>
          <p:nvPr/>
        </p:nvPicPr>
        <p:blipFill>
          <a:blip r:embed="rId2"/>
          <a:stretch>
            <a:fillRect/>
          </a:stretch>
        </p:blipFill>
        <p:spPr>
          <a:xfrm>
            <a:off x="0" y="6237312"/>
            <a:ext cx="1691680" cy="589950"/>
          </a:xfrm>
          <a:prstGeom prst="rect">
            <a:avLst/>
          </a:prstGeom>
        </p:spPr>
      </p:pic>
      <p:graphicFrame>
        <p:nvGraphicFramePr>
          <p:cNvPr id="7" name="Table 6"/>
          <p:cNvGraphicFramePr>
            <a:graphicFrameLocks noGrp="1"/>
          </p:cNvGraphicFramePr>
          <p:nvPr/>
        </p:nvGraphicFramePr>
        <p:xfrm>
          <a:off x="0" y="1020273"/>
          <a:ext cx="9144000" cy="5837726"/>
        </p:xfrm>
        <a:graphic>
          <a:graphicData uri="http://schemas.openxmlformats.org/drawingml/2006/table">
            <a:tbl>
              <a:tblPr firstRow="1" bandRow="1">
                <a:tableStyleId>{21E4AEA4-8DFA-4A89-87EB-49C32662AFE0}</a:tableStyleId>
              </a:tblPr>
              <a:tblGrid>
                <a:gridCol w="4716016">
                  <a:extLst>
                    <a:ext uri="{9D8B030D-6E8A-4147-A177-3AD203B41FA5}">
                      <a16:colId xmlns:a16="http://schemas.microsoft.com/office/drawing/2014/main" val="3014358005"/>
                    </a:ext>
                  </a:extLst>
                </a:gridCol>
                <a:gridCol w="4427984">
                  <a:extLst>
                    <a:ext uri="{9D8B030D-6E8A-4147-A177-3AD203B41FA5}">
                      <a16:colId xmlns:a16="http://schemas.microsoft.com/office/drawing/2014/main" val="27295918"/>
                    </a:ext>
                  </a:extLst>
                </a:gridCol>
              </a:tblGrid>
              <a:tr h="66990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These priorities were approved by the Council of Education Ministers to lay a solid foundation for quality education, in support of improved reading and learning outcomes:</a:t>
                      </a:r>
                      <a:endParaRPr lang="en-ZA" dirty="0"/>
                    </a:p>
                  </a:txBody>
                  <a:tcPr/>
                </a:tc>
                <a:tc hMerge="1">
                  <a:txBody>
                    <a:bodyPr/>
                    <a:lstStyle/>
                    <a:p>
                      <a:endParaRPr lang="en-ZA" dirty="0"/>
                    </a:p>
                  </a:txBody>
                  <a:tcPr/>
                </a:tc>
                <a:extLst>
                  <a:ext uri="{0D108BD9-81ED-4DB2-BD59-A6C34878D82A}">
                    <a16:rowId xmlns:a16="http://schemas.microsoft.com/office/drawing/2014/main" val="3128491128"/>
                  </a:ext>
                </a:extLst>
              </a:tr>
              <a:tr h="153120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dirty="0"/>
                        <a:t>1. Improving </a:t>
                      </a:r>
                      <a:r>
                        <a:rPr lang="en-US" sz="1800" b="1" dirty="0"/>
                        <a:t>foundational skills </a:t>
                      </a:r>
                      <a:r>
                        <a:rPr lang="en-US" sz="1800" dirty="0"/>
                        <a:t>of Numeracy and Literacy, especially reading which should be underpinned by a </a:t>
                      </a:r>
                      <a:r>
                        <a:rPr lang="en-US" sz="1800" b="1" dirty="0"/>
                        <a:t>Reading Revolution</a:t>
                      </a:r>
                      <a:r>
                        <a:rPr lang="en-US" sz="1800" dirty="0"/>
                        <a:t>.</a:t>
                      </a:r>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4. Urgent implementation of </a:t>
                      </a:r>
                      <a:r>
                        <a:rPr lang="en-US" sz="1800" b="1" dirty="0"/>
                        <a:t>two years of ECD before Grade 1</a:t>
                      </a:r>
                      <a:r>
                        <a:rPr lang="en-US" sz="1800" dirty="0"/>
                        <a:t>, and the </a:t>
                      </a:r>
                      <a:r>
                        <a:rPr lang="en-US" sz="1800" b="1" dirty="0"/>
                        <a:t>migration of the 0 - 4 year olds </a:t>
                      </a:r>
                      <a:r>
                        <a:rPr lang="en-US" sz="1800" dirty="0"/>
                        <a:t>from the Department of Social Development to the Department of Basic Education.</a:t>
                      </a:r>
                      <a:endParaRPr lang="en-ZA" dirty="0"/>
                    </a:p>
                  </a:txBody>
                  <a:tcPr/>
                </a:tc>
                <a:extLst>
                  <a:ext uri="{0D108BD9-81ED-4DB2-BD59-A6C34878D82A}">
                    <a16:rowId xmlns:a16="http://schemas.microsoft.com/office/drawing/2014/main" val="483340434"/>
                  </a:ext>
                </a:extLst>
              </a:tr>
              <a:tr h="153120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dirty="0"/>
                        <a:t>2. Immediate </a:t>
                      </a:r>
                      <a:r>
                        <a:rPr lang="en-US" sz="1800" b="1" dirty="0"/>
                        <a:t>implementation of a curriculum </a:t>
                      </a:r>
                      <a:r>
                        <a:rPr lang="en-US" sz="1800" dirty="0"/>
                        <a:t>with skills and competencies for a changing world in all public schools (Three Stream Model, Fourth Industrial Revolution, Entrepreneurship, Focus Schools, etc.).</a:t>
                      </a:r>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5. Complete an integrated </a:t>
                      </a:r>
                      <a:r>
                        <a:rPr lang="en-US" sz="1800" b="1" dirty="0"/>
                        <a:t>Infrastructure Development Plan </a:t>
                      </a:r>
                      <a:r>
                        <a:rPr lang="en-US" sz="1800" dirty="0"/>
                        <a:t>informed by infrastructure delivery and regular maintenance which is resourced.</a:t>
                      </a:r>
                      <a:endParaRPr lang="en-ZA" dirty="0"/>
                    </a:p>
                  </a:txBody>
                  <a:tcPr/>
                </a:tc>
                <a:extLst>
                  <a:ext uri="{0D108BD9-81ED-4DB2-BD59-A6C34878D82A}">
                    <a16:rowId xmlns:a16="http://schemas.microsoft.com/office/drawing/2014/main" val="4057297196"/>
                  </a:ext>
                </a:extLst>
              </a:tr>
              <a:tr h="2105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3. Deal decisively with </a:t>
                      </a:r>
                      <a:r>
                        <a:rPr lang="en-US" sz="1800" b="1" dirty="0"/>
                        <a:t>quality and efficiency </a:t>
                      </a:r>
                      <a:r>
                        <a:rPr lang="en-US" sz="1800" dirty="0"/>
                        <a:t>through the implementation of </a:t>
                      </a:r>
                      <a:r>
                        <a:rPr lang="en-US" sz="1800" b="1" dirty="0" err="1"/>
                        <a:t>standardised</a:t>
                      </a:r>
                      <a:r>
                        <a:rPr lang="en-US" sz="1800" b="1" dirty="0"/>
                        <a:t> assessments </a:t>
                      </a:r>
                      <a:r>
                        <a:rPr lang="en-US" sz="1800" dirty="0"/>
                        <a:t>to reduce failure, repetition, and drop out rates and introduce multiple qualifications such as the General Education Certificate before the Grade 12 exit qualification.</a:t>
                      </a:r>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6. Work with Departments of Sport and Recreation, Arts and Culture, Health, and the South African Police Services to teach and promote </a:t>
                      </a:r>
                      <a:r>
                        <a:rPr lang="en-US" sz="1800" b="1" dirty="0"/>
                        <a:t>Social Cohesion, Health and School Safety</a:t>
                      </a:r>
                      <a:r>
                        <a:rPr lang="en-US" sz="1800" dirty="0"/>
                        <a:t>.</a:t>
                      </a:r>
                      <a:endParaRPr lang="en-ZA" dirty="0"/>
                    </a:p>
                  </a:txBody>
                  <a:tcPr/>
                </a:tc>
                <a:extLst>
                  <a:ext uri="{0D108BD9-81ED-4DB2-BD59-A6C34878D82A}">
                    <a16:rowId xmlns:a16="http://schemas.microsoft.com/office/drawing/2014/main" val="110080076"/>
                  </a:ext>
                </a:extLst>
              </a:tr>
            </a:tbl>
          </a:graphicData>
        </a:graphic>
      </p:graphicFrame>
      <p:sp>
        <p:nvSpPr>
          <p:cNvPr id="3" name="Slide Number Placeholder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A3B54F-4D6D-439C-9A2C-B6799378E1A1}" type="slidenum">
              <a:rPr kumimoji="0" lang="en-ZA" sz="12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ZA" sz="1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4411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412776"/>
            <a:ext cx="8784976" cy="4766097"/>
          </a:xfrm>
        </p:spPr>
        <p:txBody>
          <a:bodyPr>
            <a:normAutofit fontScale="90000"/>
          </a:bodyPr>
          <a:lstStyle/>
          <a:p>
            <a:br>
              <a:rPr lang="en-US" dirty="0"/>
            </a:br>
            <a:br>
              <a:rPr lang="en-US" dirty="0"/>
            </a:br>
            <a:br>
              <a:rPr lang="en-US" dirty="0"/>
            </a:br>
            <a:r>
              <a:rPr lang="en-US" dirty="0"/>
              <a:t>      </a:t>
            </a:r>
            <a:br>
              <a:rPr lang="en-US" dirty="0"/>
            </a:br>
            <a:r>
              <a:rPr lang="en-US" dirty="0"/>
              <a:t>     </a:t>
            </a:r>
            <a:br>
              <a:rPr lang="en-US" dirty="0"/>
            </a:br>
            <a:br>
              <a:rPr lang="en-US" dirty="0">
                <a:solidFill>
                  <a:schemeClr val="accent2">
                    <a:lumMod val="75000"/>
                  </a:schemeClr>
                </a:solidFill>
                <a:latin typeface="Arial Black" panose="020B0A04020102020204" pitchFamily="34" charset="0"/>
              </a:rPr>
            </a:br>
            <a:r>
              <a:rPr lang="en-US" dirty="0"/>
              <a:t> </a:t>
            </a:r>
            <a:br>
              <a:rPr lang="en-US" dirty="0"/>
            </a:br>
            <a:br>
              <a:rPr lang="en-US" dirty="0"/>
            </a:br>
            <a:br>
              <a:rPr lang="en-ZA" dirty="0"/>
            </a:br>
            <a:br>
              <a:rPr lang="en-ZA" dirty="0"/>
            </a:br>
            <a:br>
              <a:rPr lang="en-ZA" dirty="0"/>
            </a:br>
            <a:endParaRPr lang="en-ZA" dirty="0"/>
          </a:p>
        </p:txBody>
      </p:sp>
      <p:pic>
        <p:nvPicPr>
          <p:cNvPr id="3" name="Picture 2"/>
          <p:cNvPicPr>
            <a:picLocks noChangeAspect="1"/>
          </p:cNvPicPr>
          <p:nvPr/>
        </p:nvPicPr>
        <p:blipFill>
          <a:blip r:embed="rId2"/>
          <a:stretch>
            <a:fillRect/>
          </a:stretch>
        </p:blipFill>
        <p:spPr>
          <a:xfrm>
            <a:off x="0" y="6022187"/>
            <a:ext cx="1691680" cy="836712"/>
          </a:xfrm>
          <a:prstGeom prst="rect">
            <a:avLst/>
          </a:prstGeom>
        </p:spPr>
      </p:pic>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Calibri"/>
                <a:ea typeface="+mn-ea"/>
                <a:cs typeface="+mn-cs"/>
              </a:rPr>
              <a:t>2</a:t>
            </a:r>
            <a:endParaRPr kumimoji="0" lang="en-ZA"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Content Placeholder 5"/>
          <p:cNvPicPr>
            <a:picLocks noChangeAspect="1"/>
          </p:cNvPicPr>
          <p:nvPr/>
        </p:nvPicPr>
        <p:blipFill>
          <a:blip r:embed="rId3"/>
          <a:stretch>
            <a:fillRect/>
          </a:stretch>
        </p:blipFill>
        <p:spPr>
          <a:xfrm>
            <a:off x="0" y="719181"/>
            <a:ext cx="9144000" cy="6166203"/>
          </a:xfrm>
          <a:prstGeom prst="rect">
            <a:avLst/>
          </a:prstGeom>
        </p:spPr>
      </p:pic>
      <p:sp>
        <p:nvSpPr>
          <p:cNvPr id="6" name="TextBox 5"/>
          <p:cNvSpPr txBox="1"/>
          <p:nvPr/>
        </p:nvSpPr>
        <p:spPr>
          <a:xfrm>
            <a:off x="0" y="27773"/>
            <a:ext cx="6444208" cy="646331"/>
          </a:xfrm>
          <a:prstGeom prst="rect">
            <a:avLst/>
          </a:prstGeom>
          <a:noFill/>
        </p:spPr>
        <p:txBody>
          <a:bodyPr wrap="square" rtlCol="0">
            <a:spAutoFit/>
          </a:bodyPr>
          <a:lstStyle/>
          <a:p>
            <a:pPr algn="ctr"/>
            <a:r>
              <a:rPr lang="en-US" sz="3600" b="1" dirty="0">
                <a:solidFill>
                  <a:schemeClr val="accent2">
                    <a:lumMod val="75000"/>
                  </a:schemeClr>
                </a:solidFill>
                <a:latin typeface="Arial Black" panose="020B0A04020102020204" pitchFamily="34" charset="0"/>
              </a:rPr>
              <a:t>THOUGHT LEADERSHIP</a:t>
            </a:r>
            <a:endParaRPr lang="en-ZA" sz="3600" b="1" dirty="0">
              <a:solidFill>
                <a:schemeClr val="accent2">
                  <a:lumMod val="75000"/>
                </a:schemeClr>
              </a:solidFill>
              <a:latin typeface="Arial Black" panose="020B0A04020102020204" pitchFamily="34" charset="0"/>
            </a:endParaRPr>
          </a:p>
        </p:txBody>
      </p:sp>
    </p:spTree>
    <p:extLst>
      <p:ext uri="{BB962C8B-B14F-4D97-AF65-F5344CB8AC3E}">
        <p14:creationId xmlns:p14="http://schemas.microsoft.com/office/powerpoint/2010/main" val="2643935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0648"/>
            <a:ext cx="9144000" cy="4766097"/>
          </a:xfrm>
        </p:spPr>
        <p:txBody>
          <a:bodyPr>
            <a:normAutofit fontScale="90000"/>
          </a:bodyPr>
          <a:lstStyle/>
          <a:p>
            <a:br>
              <a:rPr lang="en-US" dirty="0"/>
            </a:br>
            <a:br>
              <a:rPr lang="en-US" dirty="0"/>
            </a:br>
            <a:br>
              <a:rPr lang="en-US" dirty="0"/>
            </a:br>
            <a:r>
              <a:rPr lang="en-US" dirty="0"/>
              <a:t>      </a:t>
            </a:r>
            <a:br>
              <a:rPr lang="en-US" dirty="0"/>
            </a:br>
            <a:r>
              <a:rPr lang="en-US" dirty="0"/>
              <a:t>     </a:t>
            </a:r>
            <a:br>
              <a:rPr lang="en-US" dirty="0"/>
            </a:br>
            <a:br>
              <a:rPr lang="en-US" dirty="0">
                <a:solidFill>
                  <a:schemeClr val="accent2">
                    <a:lumMod val="75000"/>
                  </a:schemeClr>
                </a:solidFill>
                <a:latin typeface="Arial Black" panose="020B0A04020102020204" pitchFamily="34" charset="0"/>
              </a:rPr>
            </a:br>
            <a:r>
              <a:rPr lang="en-ZA" sz="6000" b="1" dirty="0">
                <a:solidFill>
                  <a:schemeClr val="accent2">
                    <a:lumMod val="75000"/>
                  </a:schemeClr>
                </a:solidFill>
                <a:latin typeface="Arial Black" panose="020B0A04020102020204" pitchFamily="34" charset="0"/>
              </a:rPr>
              <a:t>TOP THREE</a:t>
            </a:r>
            <a:br>
              <a:rPr lang="en-ZA" sz="6000" b="1" dirty="0">
                <a:solidFill>
                  <a:schemeClr val="accent2">
                    <a:lumMod val="75000"/>
                  </a:schemeClr>
                </a:solidFill>
                <a:latin typeface="Arial Black" panose="020B0A04020102020204" pitchFamily="34" charset="0"/>
              </a:rPr>
            </a:br>
            <a:r>
              <a:rPr lang="en-ZA" sz="6000" b="1" dirty="0">
                <a:solidFill>
                  <a:schemeClr val="accent2">
                    <a:lumMod val="75000"/>
                  </a:schemeClr>
                </a:solidFill>
                <a:latin typeface="Arial Black" panose="020B0A04020102020204" pitchFamily="34" charset="0"/>
              </a:rPr>
              <a:t>CHALLENGES</a:t>
            </a:r>
            <a:br>
              <a:rPr lang="en-ZA" sz="6000" b="1" dirty="0">
                <a:solidFill>
                  <a:schemeClr val="accent2">
                    <a:lumMod val="75000"/>
                  </a:schemeClr>
                </a:solidFill>
                <a:latin typeface="Arial Black" panose="020B0A04020102020204" pitchFamily="34" charset="0"/>
              </a:rPr>
            </a:br>
            <a:r>
              <a:rPr lang="en-ZA" sz="6000" b="1" dirty="0">
                <a:solidFill>
                  <a:schemeClr val="accent2">
                    <a:lumMod val="75000"/>
                  </a:schemeClr>
                </a:solidFill>
                <a:latin typeface="Arial Black" panose="020B0A04020102020204" pitchFamily="34" charset="0"/>
              </a:rPr>
              <a:t>FACING SCHOOL</a:t>
            </a:r>
            <a:br>
              <a:rPr lang="en-ZA" sz="6000" b="1" dirty="0">
                <a:solidFill>
                  <a:schemeClr val="accent2">
                    <a:lumMod val="75000"/>
                  </a:schemeClr>
                </a:solidFill>
                <a:latin typeface="Arial Black" panose="020B0A04020102020204" pitchFamily="34" charset="0"/>
              </a:rPr>
            </a:br>
            <a:r>
              <a:rPr lang="en-ZA" sz="6000" b="1" dirty="0">
                <a:solidFill>
                  <a:schemeClr val="accent2">
                    <a:lumMod val="75000"/>
                  </a:schemeClr>
                </a:solidFill>
                <a:latin typeface="Arial Black" panose="020B0A04020102020204" pitchFamily="34" charset="0"/>
              </a:rPr>
              <a:t>LEADERS</a:t>
            </a:r>
            <a:br>
              <a:rPr lang="en-ZA" sz="6000" b="1" dirty="0">
                <a:solidFill>
                  <a:schemeClr val="accent2">
                    <a:lumMod val="75000"/>
                  </a:schemeClr>
                </a:solidFill>
                <a:latin typeface="Arial Black" panose="020B0A04020102020204" pitchFamily="34" charset="0"/>
              </a:rPr>
            </a:br>
            <a:r>
              <a:rPr lang="en-ZA" sz="6000" b="1" dirty="0">
                <a:solidFill>
                  <a:schemeClr val="accent2">
                    <a:lumMod val="75000"/>
                  </a:schemeClr>
                </a:solidFill>
                <a:latin typeface="Arial Black" panose="020B0A04020102020204" pitchFamily="34" charset="0"/>
              </a:rPr>
              <a:t>TODAY</a:t>
            </a:r>
            <a:r>
              <a:rPr lang="en-US" sz="6000" dirty="0">
                <a:solidFill>
                  <a:schemeClr val="accent2">
                    <a:lumMod val="75000"/>
                  </a:schemeClr>
                </a:solidFill>
                <a:latin typeface="Arial Black" panose="020B0A04020102020204" pitchFamily="34" charset="0"/>
              </a:rPr>
              <a:t> </a:t>
            </a:r>
            <a:br>
              <a:rPr lang="en-US" sz="6000" dirty="0">
                <a:solidFill>
                  <a:schemeClr val="accent2">
                    <a:lumMod val="75000"/>
                  </a:schemeClr>
                </a:solidFill>
                <a:latin typeface="Arial Black" panose="020B0A04020102020204" pitchFamily="34" charset="0"/>
              </a:rPr>
            </a:br>
            <a:br>
              <a:rPr lang="en-US" dirty="0"/>
            </a:br>
            <a:br>
              <a:rPr lang="en-ZA" dirty="0"/>
            </a:br>
            <a:br>
              <a:rPr lang="en-ZA" dirty="0"/>
            </a:br>
            <a:br>
              <a:rPr lang="en-ZA" dirty="0"/>
            </a:br>
            <a:endParaRPr lang="en-ZA" dirty="0"/>
          </a:p>
        </p:txBody>
      </p:sp>
      <p:pic>
        <p:nvPicPr>
          <p:cNvPr id="3" name="Picture 2"/>
          <p:cNvPicPr>
            <a:picLocks noChangeAspect="1"/>
          </p:cNvPicPr>
          <p:nvPr/>
        </p:nvPicPr>
        <p:blipFill>
          <a:blip r:embed="rId2"/>
          <a:stretch>
            <a:fillRect/>
          </a:stretch>
        </p:blipFill>
        <p:spPr>
          <a:xfrm>
            <a:off x="0" y="6022187"/>
            <a:ext cx="1691680" cy="836712"/>
          </a:xfrm>
          <a:prstGeom prst="rect">
            <a:avLst/>
          </a:prstGeom>
        </p:spPr>
      </p:pic>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Calibri"/>
                <a:ea typeface="+mn-ea"/>
                <a:cs typeface="+mn-cs"/>
              </a:rPr>
              <a:t>2</a:t>
            </a:r>
            <a:endParaRPr kumimoji="0" lang="en-ZA"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852470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067" y="476672"/>
            <a:ext cx="9036496" cy="4680520"/>
          </a:xfrm>
        </p:spPr>
        <p:txBody>
          <a:bodyPr>
            <a:normAutofit fontScale="90000"/>
          </a:bodyPr>
          <a:lstStyle/>
          <a:p>
            <a:br>
              <a:rPr lang="en-US" dirty="0"/>
            </a:br>
            <a:br>
              <a:rPr lang="en-US" dirty="0"/>
            </a:br>
            <a:br>
              <a:rPr lang="en-US" dirty="0"/>
            </a:br>
            <a:br>
              <a:rPr lang="en-US" dirty="0"/>
            </a:br>
            <a:br>
              <a:rPr lang="en-US" dirty="0"/>
            </a:br>
            <a:br>
              <a:rPr lang="en-US" dirty="0"/>
            </a:br>
            <a:br>
              <a:rPr lang="en-US" sz="3600" dirty="0"/>
            </a:br>
            <a:br>
              <a:rPr lang="en-US" sz="3600" dirty="0"/>
            </a:br>
            <a:br>
              <a:rPr lang="en-US" sz="3600" dirty="0"/>
            </a:br>
            <a:r>
              <a:rPr lang="en-GB" b="1" dirty="0">
                <a:solidFill>
                  <a:schemeClr val="accent2">
                    <a:lumMod val="75000"/>
                  </a:schemeClr>
                </a:solidFill>
              </a:rPr>
              <a:t> </a:t>
            </a:r>
            <a:br>
              <a:rPr lang="en-GB" b="1" dirty="0">
                <a:solidFill>
                  <a:schemeClr val="accent2">
                    <a:lumMod val="75000"/>
                  </a:schemeClr>
                </a:solidFill>
              </a:rPr>
            </a:br>
            <a:r>
              <a:rPr lang="en-US" dirty="0"/>
              <a:t> </a:t>
            </a:r>
            <a:br>
              <a:rPr lang="en-US" dirty="0"/>
            </a:br>
            <a:br>
              <a:rPr lang="en-US" dirty="0"/>
            </a:br>
            <a:br>
              <a:rPr lang="en-ZA" dirty="0"/>
            </a:br>
            <a:br>
              <a:rPr lang="en-ZA" dirty="0"/>
            </a:br>
            <a:br>
              <a:rPr lang="en-ZA" dirty="0"/>
            </a:br>
            <a:endParaRPr lang="en-ZA" dirty="0"/>
          </a:p>
        </p:txBody>
      </p:sp>
      <p:pic>
        <p:nvPicPr>
          <p:cNvPr id="3" name="Picture 2"/>
          <p:cNvPicPr>
            <a:picLocks noChangeAspect="1"/>
          </p:cNvPicPr>
          <p:nvPr/>
        </p:nvPicPr>
        <p:blipFill>
          <a:blip r:embed="rId2"/>
          <a:stretch>
            <a:fillRect/>
          </a:stretch>
        </p:blipFill>
        <p:spPr>
          <a:xfrm>
            <a:off x="0" y="6022187"/>
            <a:ext cx="1691680" cy="836712"/>
          </a:xfrm>
          <a:prstGeom prst="rect">
            <a:avLst/>
          </a:prstGeom>
        </p:spPr>
      </p:pic>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Rectangle 5"/>
          <p:cNvSpPr/>
          <p:nvPr/>
        </p:nvSpPr>
        <p:spPr>
          <a:xfrm>
            <a:off x="971600" y="-15026"/>
            <a:ext cx="586756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4800" b="0" i="0" u="none" strike="noStrike" kern="1200" cap="none" spc="0" normalizeH="0" baseline="0" noProof="0" dirty="0">
                <a:ln>
                  <a:noFill/>
                </a:ln>
                <a:solidFill>
                  <a:srgbClr val="AA2B1E">
                    <a:lumMod val="75000"/>
                  </a:srgbClr>
                </a:solidFill>
                <a:effectLst/>
                <a:uLnTx/>
                <a:uFillTx/>
                <a:latin typeface="Arial Black" panose="020B0A04020102020204" pitchFamily="34" charset="0"/>
                <a:ea typeface="+mn-ea"/>
                <a:cs typeface="+mn-cs"/>
              </a:rPr>
              <a:t>INTRODUCTION</a:t>
            </a:r>
            <a:endParaRPr kumimoji="0" lang="en-ZA" sz="4800" b="0" i="1"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3"/>
          <p:cNvSpPr>
            <a:spLocks noGrp="1"/>
          </p:cNvSpPr>
          <p:nvPr>
            <p:ph type="sldNum" sz="quarter" idx="4294967295"/>
          </p:nvPr>
        </p:nvSpPr>
        <p:spPr>
          <a:xfrm>
            <a:off x="6705600" y="6508751"/>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Calibri"/>
                <a:ea typeface="+mn-ea"/>
                <a:cs typeface="+mn-cs"/>
              </a:rPr>
              <a:t>3</a:t>
            </a:r>
            <a:endParaRPr kumimoji="0" lang="en-ZA"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9" name="Rectangle 8"/>
          <p:cNvSpPr/>
          <p:nvPr/>
        </p:nvSpPr>
        <p:spPr>
          <a:xfrm>
            <a:off x="68230" y="692696"/>
            <a:ext cx="9059333" cy="480131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a:ea typeface="+mn-ea"/>
                <a:cs typeface="+mn-cs"/>
              </a:rPr>
              <a:t>“</a:t>
            </a:r>
            <a:r>
              <a:rPr kumimoji="0" lang="en-US" sz="5400" b="1" i="0" u="none" strike="noStrike" kern="1200" cap="none" spc="0" normalizeH="0" baseline="0" noProof="0" dirty="0">
                <a:ln>
                  <a:noFill/>
                </a:ln>
                <a:solidFill>
                  <a:prstClr val="black"/>
                </a:solidFill>
                <a:effectLst/>
                <a:uLnTx/>
                <a:uFillTx/>
                <a:latin typeface="Calibri"/>
                <a:ea typeface="+mn-ea"/>
                <a:cs typeface="+mn-cs"/>
              </a:rPr>
              <a:t>The illiterate of the 21</a:t>
            </a:r>
            <a:r>
              <a:rPr kumimoji="0" lang="en-US" sz="5400" b="1" i="0" u="none" strike="noStrike" kern="1200" cap="none" spc="0" normalizeH="0" baseline="30000" noProof="0" dirty="0">
                <a:ln>
                  <a:noFill/>
                </a:ln>
                <a:solidFill>
                  <a:prstClr val="black"/>
                </a:solidFill>
                <a:effectLst/>
                <a:uLnTx/>
                <a:uFillTx/>
                <a:latin typeface="Calibri"/>
                <a:ea typeface="+mn-ea"/>
                <a:cs typeface="+mn-cs"/>
              </a:rPr>
              <a:t>st</a:t>
            </a:r>
            <a:r>
              <a:rPr kumimoji="0" lang="en-US" sz="5400" b="1" i="0" u="none" strike="noStrike" kern="1200" cap="none" spc="0" normalizeH="0" baseline="0" noProof="0" dirty="0">
                <a:ln>
                  <a:noFill/>
                </a:ln>
                <a:solidFill>
                  <a:prstClr val="black"/>
                </a:solidFill>
                <a:effectLst/>
                <a:uLnTx/>
                <a:uFillTx/>
                <a:latin typeface="Calibri"/>
                <a:ea typeface="+mn-ea"/>
                <a:cs typeface="+mn-cs"/>
              </a:rPr>
              <a:t> century will not be those who cannot read and write,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a:ea typeface="+mn-ea"/>
                <a:cs typeface="+mn-cs"/>
              </a:rPr>
              <a:t> but those who cannot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srgbClr val="FF0000"/>
                </a:solidFill>
                <a:effectLst/>
                <a:uLnTx/>
                <a:uFillTx/>
                <a:latin typeface="Calibri"/>
                <a:ea typeface="+mn-ea"/>
                <a:cs typeface="+mn-cs"/>
              </a:rPr>
              <a:t>learn, unlearn and relearn</a:t>
            </a:r>
            <a:r>
              <a:rPr kumimoji="0" lang="en-US" sz="5400" b="1" i="1" u="none" strike="noStrike" kern="1200" cap="none" spc="0" normalizeH="0" baseline="0" noProof="0" dirty="0">
                <a:ln>
                  <a:noFill/>
                </a:ln>
                <a:solidFill>
                  <a:prstClr val="black"/>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ALVIN TOFFLER</a:t>
            </a:r>
          </a:p>
        </p:txBody>
      </p:sp>
    </p:spTree>
    <p:extLst>
      <p:ext uri="{BB962C8B-B14F-4D97-AF65-F5344CB8AC3E}">
        <p14:creationId xmlns:p14="http://schemas.microsoft.com/office/powerpoint/2010/main" val="751038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Black" panose="020B0A04020102020204" pitchFamily="34" charset="0"/>
              </a:rPr>
              <a:t>CHALLENGE #1. IT’S TIME TO CHANGE!</a:t>
            </a:r>
            <a:br>
              <a:rPr lang="en-US" dirty="0">
                <a:latin typeface="Arial Black" panose="020B0A04020102020204" pitchFamily="34" charset="0"/>
              </a:rPr>
            </a:br>
            <a:endParaRPr lang="en-ZA" dirty="0">
              <a:latin typeface="Arial Black" panose="020B0A04020102020204" pitchFamily="34" charset="0"/>
            </a:endParaRPr>
          </a:p>
        </p:txBody>
      </p:sp>
      <p:sp>
        <p:nvSpPr>
          <p:cNvPr id="3" name="Content Placeholder 2"/>
          <p:cNvSpPr>
            <a:spLocks noGrp="1"/>
          </p:cNvSpPr>
          <p:nvPr>
            <p:ph idx="1"/>
          </p:nvPr>
        </p:nvSpPr>
        <p:spPr>
          <a:xfrm>
            <a:off x="179512" y="692696"/>
            <a:ext cx="8856984" cy="5616624"/>
          </a:xfrm>
        </p:spPr>
        <p:txBody>
          <a:bodyPr>
            <a:normAutofit fontScale="92500"/>
          </a:bodyPr>
          <a:lstStyle/>
          <a:p>
            <a:pPr marL="0" lvl="0" indent="0" algn="just">
              <a:buNone/>
            </a:pPr>
            <a:r>
              <a:rPr lang="en-US" dirty="0"/>
              <a:t>“Across the developed world, a </a:t>
            </a:r>
            <a:r>
              <a:rPr lang="en-US" b="1" dirty="0"/>
              <a:t>consensus</a:t>
            </a:r>
            <a:r>
              <a:rPr lang="en-US" dirty="0"/>
              <a:t> is </a:t>
            </a:r>
            <a:r>
              <a:rPr lang="en-US" b="1" dirty="0"/>
              <a:t>emerging</a:t>
            </a:r>
            <a:r>
              <a:rPr lang="en-US" dirty="0"/>
              <a:t>. Schools may have delivered in the past, but they’re certainly </a:t>
            </a:r>
            <a:r>
              <a:rPr lang="en-US" b="1" dirty="0"/>
              <a:t>not working for today</a:t>
            </a:r>
            <a:r>
              <a:rPr lang="en-US" dirty="0"/>
              <a:t>, they were established in a </a:t>
            </a:r>
            <a:r>
              <a:rPr lang="en-US" b="1" dirty="0"/>
              <a:t>different age </a:t>
            </a:r>
            <a:r>
              <a:rPr lang="en-US" dirty="0"/>
              <a:t>and for a different </a:t>
            </a:r>
            <a:r>
              <a:rPr lang="en-US" b="1" dirty="0"/>
              <a:t>set of purposes</a:t>
            </a:r>
            <a:r>
              <a:rPr lang="en-US" dirty="0"/>
              <a:t>,” says Katherine </a:t>
            </a:r>
            <a:r>
              <a:rPr lang="en-ZA" dirty="0"/>
              <a:t>Prince… </a:t>
            </a:r>
            <a:r>
              <a:rPr lang="en-US" dirty="0"/>
              <a:t>Students nowadays </a:t>
            </a:r>
            <a:r>
              <a:rPr lang="en-US" b="1" dirty="0"/>
              <a:t>think</a:t>
            </a:r>
            <a:r>
              <a:rPr lang="en-US" dirty="0"/>
              <a:t> and </a:t>
            </a:r>
            <a:r>
              <a:rPr lang="en-US" b="1" dirty="0"/>
              <a:t>learn</a:t>
            </a:r>
            <a:r>
              <a:rPr lang="en-US" dirty="0"/>
              <a:t> very differently to </a:t>
            </a:r>
            <a:r>
              <a:rPr lang="en-US" b="1" dirty="0"/>
              <a:t>past generations</a:t>
            </a:r>
            <a:r>
              <a:rPr lang="en-US" dirty="0"/>
              <a:t>, yet we place them in schools based on a system for people of </a:t>
            </a:r>
            <a:r>
              <a:rPr lang="en-US" b="1" dirty="0"/>
              <a:t>foregone eras </a:t>
            </a:r>
            <a:r>
              <a:rPr lang="en-US" dirty="0"/>
              <a:t>that compels teachers to</a:t>
            </a:r>
            <a:r>
              <a:rPr lang="en-US" b="1" dirty="0"/>
              <a:t> teach </a:t>
            </a:r>
            <a:r>
              <a:rPr lang="en-US" dirty="0"/>
              <a:t>many students in the </a:t>
            </a:r>
            <a:r>
              <a:rPr lang="en-US" b="1" dirty="0"/>
              <a:t>same way </a:t>
            </a:r>
            <a:r>
              <a:rPr lang="en-US" dirty="0"/>
              <a:t>and at the same pace. Most of the students either are </a:t>
            </a:r>
            <a:r>
              <a:rPr lang="en-US" b="1" dirty="0"/>
              <a:t>not learning at all </a:t>
            </a:r>
            <a:r>
              <a:rPr lang="en-US" dirty="0"/>
              <a:t>or are learning in a very </a:t>
            </a:r>
            <a:r>
              <a:rPr lang="en-ZA" b="1" dirty="0"/>
              <a:t>inefficient way</a:t>
            </a:r>
            <a:r>
              <a:rPr lang="en-ZA" dirty="0"/>
              <a:t>.”</a:t>
            </a:r>
          </a:p>
          <a:p>
            <a:pPr marL="0" lvl="0" indent="0" algn="r">
              <a:buNone/>
            </a:pPr>
            <a:r>
              <a:rPr lang="en-US" sz="1600" b="1" i="1" dirty="0">
                <a:solidFill>
                  <a:prstClr val="black"/>
                </a:solidFill>
              </a:rPr>
              <a:t>(Think Strategic White Paper 2020)</a:t>
            </a:r>
          </a:p>
          <a:p>
            <a:pPr algn="just"/>
            <a:endParaRPr lang="en-US" dirty="0"/>
          </a:p>
          <a:p>
            <a:pPr algn="just"/>
            <a:endParaRPr lang="en-ZA" dirty="0"/>
          </a:p>
          <a:p>
            <a:pPr algn="just"/>
            <a:endParaRPr lang="en-ZA" dirty="0"/>
          </a:p>
          <a:p>
            <a:endParaRPr lang="en-ZA" dirty="0"/>
          </a:p>
        </p:txBody>
      </p:sp>
      <p:sp>
        <p:nvSpPr>
          <p:cNvPr id="4" name="Slide Number Placeholder 3"/>
          <p:cNvSpPr>
            <a:spLocks noGrp="1"/>
          </p:cNvSpPr>
          <p:nvPr>
            <p:ph type="sldNum" sz="quarter" idx="4"/>
          </p:nvPr>
        </p:nvSpPr>
        <p:spPr/>
        <p:txBody>
          <a:bodyPr/>
          <a:lstStyle/>
          <a:p>
            <a:fld id="{28A3B54F-4D6D-439C-9A2C-B6799378E1A1}" type="slidenum">
              <a:rPr lang="en-ZA" smtClean="0"/>
              <a:pPr/>
              <a:t>20</a:t>
            </a:fld>
            <a:endParaRPr lang="en-ZA" dirty="0"/>
          </a:p>
        </p:txBody>
      </p:sp>
    </p:spTree>
    <p:extLst>
      <p:ext uri="{BB962C8B-B14F-4D97-AF65-F5344CB8AC3E}">
        <p14:creationId xmlns:p14="http://schemas.microsoft.com/office/powerpoint/2010/main" val="101626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8504" cy="1143000"/>
          </a:xfrm>
        </p:spPr>
        <p:txBody>
          <a:bodyPr>
            <a:normAutofit/>
          </a:bodyPr>
          <a:lstStyle/>
          <a:p>
            <a:r>
              <a:rPr lang="en-ZA" dirty="0">
                <a:latin typeface="Arial Black" panose="020B0A04020102020204" pitchFamily="34" charset="0"/>
              </a:rPr>
              <a:t>CHALLENGE #2 PERSONALIZED LEARNING</a:t>
            </a:r>
            <a:br>
              <a:rPr lang="en-ZA" dirty="0">
                <a:latin typeface="Arial Black" panose="020B0A04020102020204" pitchFamily="34" charset="0"/>
              </a:rPr>
            </a:br>
            <a:endParaRPr lang="en-ZA" dirty="0">
              <a:latin typeface="Arial Black" panose="020B0A04020102020204" pitchFamily="34" charset="0"/>
            </a:endParaRPr>
          </a:p>
        </p:txBody>
      </p:sp>
      <p:sp>
        <p:nvSpPr>
          <p:cNvPr id="3" name="Content Placeholder 2"/>
          <p:cNvSpPr>
            <a:spLocks noGrp="1"/>
          </p:cNvSpPr>
          <p:nvPr>
            <p:ph idx="1"/>
          </p:nvPr>
        </p:nvSpPr>
        <p:spPr>
          <a:xfrm>
            <a:off x="125760" y="476672"/>
            <a:ext cx="8856984" cy="5616624"/>
          </a:xfrm>
        </p:spPr>
        <p:txBody>
          <a:bodyPr>
            <a:noAutofit/>
          </a:bodyPr>
          <a:lstStyle/>
          <a:p>
            <a:pPr marL="0" indent="0" algn="just">
              <a:buNone/>
            </a:pPr>
            <a:r>
              <a:rPr lang="en-US" sz="2400" dirty="0"/>
              <a:t>“Advances in </a:t>
            </a:r>
            <a:r>
              <a:rPr lang="en-US" sz="2400" b="1" dirty="0"/>
              <a:t>neuroscience</a:t>
            </a:r>
            <a:r>
              <a:rPr lang="en-US" sz="2400" dirty="0"/>
              <a:t> are predicting </a:t>
            </a:r>
            <a:r>
              <a:rPr lang="en-US" sz="2400" b="1" dirty="0"/>
              <a:t>new notions </a:t>
            </a:r>
            <a:r>
              <a:rPr lang="en-US" sz="2400" dirty="0"/>
              <a:t>of </a:t>
            </a:r>
            <a:r>
              <a:rPr lang="en-US" sz="2400" b="1" dirty="0"/>
              <a:t>performance </a:t>
            </a:r>
            <a:r>
              <a:rPr lang="en-US" sz="2400" dirty="0"/>
              <a:t>and </a:t>
            </a:r>
            <a:r>
              <a:rPr lang="en-ZA" sz="2400" dirty="0"/>
              <a:t>cognition… </a:t>
            </a:r>
            <a:r>
              <a:rPr lang="en-US" sz="2400" dirty="0"/>
              <a:t>Schools have been trying strategies like </a:t>
            </a:r>
            <a:r>
              <a:rPr lang="en-US" sz="2400" b="1" dirty="0"/>
              <a:t>differentiation</a:t>
            </a:r>
            <a:r>
              <a:rPr lang="en-US" sz="2400" dirty="0"/>
              <a:t> and </a:t>
            </a:r>
            <a:r>
              <a:rPr lang="en-US" sz="2400" b="1" dirty="0"/>
              <a:t>inclusion </a:t>
            </a:r>
            <a:r>
              <a:rPr lang="en-US" sz="2400" dirty="0"/>
              <a:t>for almost 30 years now and digital technology has been introduced into schools since the mid 80’s to </a:t>
            </a:r>
            <a:r>
              <a:rPr lang="en-US" sz="2400" b="1" dirty="0"/>
              <a:t>revolutionize classrooms</a:t>
            </a:r>
            <a:r>
              <a:rPr lang="en-US" sz="2400" dirty="0"/>
              <a:t>. Despite genuine efforts there are those who believe that </a:t>
            </a:r>
            <a:r>
              <a:rPr lang="en-US" sz="2400" b="1" dirty="0"/>
              <a:t>Differentiation</a:t>
            </a:r>
            <a:r>
              <a:rPr lang="en-US" sz="2400" dirty="0"/>
              <a:t> has failed and we have not maximized the potential of </a:t>
            </a:r>
            <a:r>
              <a:rPr lang="en-US" sz="2400" b="1" dirty="0"/>
              <a:t>technology integration </a:t>
            </a:r>
            <a:r>
              <a:rPr lang="en-US" sz="2400" dirty="0"/>
              <a:t>to meet the needs of individual students…”</a:t>
            </a:r>
          </a:p>
          <a:p>
            <a:pPr marL="0" indent="0" algn="just">
              <a:buNone/>
            </a:pPr>
            <a:endParaRPr lang="en-US" sz="2400" dirty="0"/>
          </a:p>
          <a:p>
            <a:pPr marL="0" indent="0" algn="just">
              <a:buNone/>
            </a:pPr>
            <a:r>
              <a:rPr lang="en-US" sz="2400" dirty="0"/>
              <a:t>“Christensen argues that the key to revolutionizing the classroom is not just by adding technology, but also to strategically consider the </a:t>
            </a:r>
            <a:r>
              <a:rPr lang="en-US" sz="2400" b="1" dirty="0"/>
              <a:t>ways that technology is </a:t>
            </a:r>
            <a:r>
              <a:rPr lang="en-US" sz="2400" b="1" dirty="0" err="1"/>
              <a:t>utilised</a:t>
            </a:r>
            <a:r>
              <a:rPr lang="en-US" sz="2400" b="1" dirty="0"/>
              <a:t> </a:t>
            </a:r>
            <a:r>
              <a:rPr lang="en-US" sz="2400" dirty="0"/>
              <a:t>to enhance learning. He believes that </a:t>
            </a:r>
            <a:r>
              <a:rPr lang="en-US" sz="2400" b="1" dirty="0"/>
              <a:t>future schools </a:t>
            </a:r>
            <a:r>
              <a:rPr lang="en-US" sz="2400" dirty="0"/>
              <a:t>must be </a:t>
            </a:r>
            <a:r>
              <a:rPr lang="en-US" sz="2400" b="1" dirty="0"/>
              <a:t>student centric </a:t>
            </a:r>
            <a:r>
              <a:rPr lang="en-US" sz="2400" dirty="0"/>
              <a:t>and </a:t>
            </a:r>
            <a:r>
              <a:rPr lang="en-US" sz="2400" b="1" dirty="0"/>
              <a:t>adapt</a:t>
            </a:r>
            <a:r>
              <a:rPr lang="en-US" sz="2400" dirty="0"/>
              <a:t> to the students’ different interests, types of intelligences and </a:t>
            </a:r>
            <a:r>
              <a:rPr lang="en-ZA" sz="2400" dirty="0"/>
              <a:t>ways of learning.”</a:t>
            </a:r>
          </a:p>
          <a:p>
            <a:pPr marL="0" indent="0" algn="r">
              <a:buNone/>
            </a:pPr>
            <a:r>
              <a:rPr lang="en-US" sz="1400" b="1" i="1" dirty="0"/>
              <a:t>(Think Strategic White Paper 2020</a:t>
            </a:r>
            <a:r>
              <a:rPr lang="en-US" sz="1400" b="1" dirty="0"/>
              <a:t>)</a:t>
            </a:r>
          </a:p>
          <a:p>
            <a:pPr marL="0" indent="0" algn="just">
              <a:buNone/>
            </a:pPr>
            <a:endParaRPr lang="en-ZA" sz="1400" dirty="0"/>
          </a:p>
        </p:txBody>
      </p:sp>
      <p:sp>
        <p:nvSpPr>
          <p:cNvPr id="4" name="Slide Number Placeholder 3"/>
          <p:cNvSpPr>
            <a:spLocks noGrp="1"/>
          </p:cNvSpPr>
          <p:nvPr>
            <p:ph type="sldNum" sz="quarter" idx="4"/>
          </p:nvPr>
        </p:nvSpPr>
        <p:spPr/>
        <p:txBody>
          <a:bodyPr/>
          <a:lstStyle/>
          <a:p>
            <a:fld id="{28A3B54F-4D6D-439C-9A2C-B6799378E1A1}" type="slidenum">
              <a:rPr lang="en-ZA" smtClean="0"/>
              <a:pPr/>
              <a:t>21</a:t>
            </a:fld>
            <a:endParaRPr lang="en-ZA" dirty="0"/>
          </a:p>
        </p:txBody>
      </p:sp>
    </p:spTree>
    <p:extLst>
      <p:ext uri="{BB962C8B-B14F-4D97-AF65-F5344CB8AC3E}">
        <p14:creationId xmlns:p14="http://schemas.microsoft.com/office/powerpoint/2010/main" val="2073741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8504" cy="1143000"/>
          </a:xfrm>
        </p:spPr>
        <p:txBody>
          <a:bodyPr>
            <a:normAutofit fontScale="90000"/>
          </a:bodyPr>
          <a:lstStyle/>
          <a:p>
            <a:r>
              <a:rPr lang="en-US" dirty="0">
                <a:latin typeface="Arial Black" panose="020B0A04020102020204" pitchFamily="34" charset="0"/>
              </a:rPr>
              <a:t>CHALLENGE # 3. EDUCATION FOR SUSTAINABILITY.</a:t>
            </a:r>
            <a:br>
              <a:rPr lang="en-US" dirty="0">
                <a:latin typeface="Arial Black" panose="020B0A04020102020204" pitchFamily="34" charset="0"/>
              </a:rPr>
            </a:br>
            <a:endParaRPr lang="en-ZA" dirty="0">
              <a:latin typeface="Arial Black" panose="020B0A04020102020204" pitchFamily="34" charset="0"/>
            </a:endParaRPr>
          </a:p>
        </p:txBody>
      </p:sp>
      <p:sp>
        <p:nvSpPr>
          <p:cNvPr id="3" name="Content Placeholder 2"/>
          <p:cNvSpPr>
            <a:spLocks noGrp="1"/>
          </p:cNvSpPr>
          <p:nvPr>
            <p:ph idx="1"/>
          </p:nvPr>
        </p:nvSpPr>
        <p:spPr>
          <a:xfrm>
            <a:off x="161764" y="603879"/>
            <a:ext cx="8784976" cy="4950296"/>
          </a:xfrm>
        </p:spPr>
        <p:txBody>
          <a:bodyPr>
            <a:noAutofit/>
          </a:bodyPr>
          <a:lstStyle/>
          <a:p>
            <a:pPr marL="0" indent="0" algn="just">
              <a:buNone/>
            </a:pPr>
            <a:r>
              <a:rPr lang="en-US" sz="3100" dirty="0"/>
              <a:t>“The world and its resources are </a:t>
            </a:r>
            <a:r>
              <a:rPr lang="en-US" sz="3100" b="1" dirty="0"/>
              <a:t>finite</a:t>
            </a:r>
            <a:r>
              <a:rPr lang="en-US" sz="3100" dirty="0"/>
              <a:t>. According to Alan </a:t>
            </a:r>
            <a:r>
              <a:rPr lang="en-US" sz="3100" dirty="0" err="1"/>
              <a:t>Atkisson</a:t>
            </a:r>
            <a:r>
              <a:rPr lang="en-US" sz="3100" dirty="0"/>
              <a:t>, author and sustainability expert, we could reach a population of </a:t>
            </a:r>
            <a:r>
              <a:rPr lang="en-US" sz="3100" b="1" dirty="0"/>
              <a:t>9, 10 </a:t>
            </a:r>
            <a:r>
              <a:rPr lang="en-US" sz="3100" dirty="0"/>
              <a:t>or even </a:t>
            </a:r>
            <a:r>
              <a:rPr lang="en-US" sz="3100" b="1" dirty="0"/>
              <a:t>12 billion</a:t>
            </a:r>
            <a:r>
              <a:rPr lang="en-US" sz="3100" dirty="0"/>
              <a:t>. </a:t>
            </a:r>
            <a:r>
              <a:rPr lang="en-US" sz="3100" dirty="0" err="1"/>
              <a:t>AtKisson</a:t>
            </a:r>
            <a:r>
              <a:rPr lang="en-US" sz="3100" dirty="0"/>
              <a:t> and his team work with organizations, governments and schools around the world urging people to </a:t>
            </a:r>
            <a:r>
              <a:rPr lang="en-US" sz="3100" b="1" dirty="0"/>
              <a:t>think long term </a:t>
            </a:r>
            <a:r>
              <a:rPr lang="en-US" sz="3100" dirty="0"/>
              <a:t>about how we will all live within the boundaries of our planet and share prosperity and the right to be healthy and happy with all nations… Our aim must be to prepare our students to thrive in the </a:t>
            </a:r>
            <a:r>
              <a:rPr lang="en-US" sz="3100" b="1" dirty="0"/>
              <a:t>21st Century </a:t>
            </a:r>
            <a:r>
              <a:rPr lang="en-US" sz="3100" dirty="0"/>
              <a:t>as citizens of the world contributing towards a just, </a:t>
            </a:r>
            <a:r>
              <a:rPr lang="en-US" sz="3100" b="1" dirty="0"/>
              <a:t>peaceful </a:t>
            </a:r>
            <a:r>
              <a:rPr lang="en-US" sz="3100" dirty="0"/>
              <a:t>and </a:t>
            </a:r>
            <a:r>
              <a:rPr lang="en-US" sz="3100" b="1" dirty="0"/>
              <a:t>sustainable</a:t>
            </a:r>
            <a:r>
              <a:rPr lang="en-US" sz="3100" dirty="0"/>
              <a:t> future.”</a:t>
            </a:r>
          </a:p>
          <a:p>
            <a:pPr marL="0" indent="0" algn="r">
              <a:buNone/>
            </a:pPr>
            <a:r>
              <a:rPr lang="en-US" sz="1600" b="1" i="1" dirty="0"/>
              <a:t>(Think Strategic White Paper 2020)</a:t>
            </a:r>
          </a:p>
          <a:p>
            <a:pPr marL="0" indent="0" algn="just">
              <a:buNone/>
            </a:pPr>
            <a:endParaRPr lang="en-US" sz="3100" b="1" dirty="0"/>
          </a:p>
        </p:txBody>
      </p:sp>
      <p:sp>
        <p:nvSpPr>
          <p:cNvPr id="4" name="Slide Number Placeholder 3"/>
          <p:cNvSpPr>
            <a:spLocks noGrp="1"/>
          </p:cNvSpPr>
          <p:nvPr>
            <p:ph type="sldNum" sz="quarter" idx="4"/>
          </p:nvPr>
        </p:nvSpPr>
        <p:spPr/>
        <p:txBody>
          <a:bodyPr/>
          <a:lstStyle/>
          <a:p>
            <a:fld id="{28A3B54F-4D6D-439C-9A2C-B6799378E1A1}" type="slidenum">
              <a:rPr lang="en-ZA" smtClean="0"/>
              <a:pPr/>
              <a:t>22</a:t>
            </a:fld>
            <a:endParaRPr lang="en-ZA" dirty="0"/>
          </a:p>
        </p:txBody>
      </p:sp>
    </p:spTree>
    <p:extLst>
      <p:ext uri="{BB962C8B-B14F-4D97-AF65-F5344CB8AC3E}">
        <p14:creationId xmlns:p14="http://schemas.microsoft.com/office/powerpoint/2010/main" val="1976568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0648"/>
            <a:ext cx="9144000" cy="4766097"/>
          </a:xfrm>
        </p:spPr>
        <p:txBody>
          <a:bodyPr>
            <a:normAutofit fontScale="90000"/>
          </a:bodyPr>
          <a:lstStyle/>
          <a:p>
            <a:br>
              <a:rPr lang="en-US" dirty="0"/>
            </a:br>
            <a:br>
              <a:rPr lang="en-US" dirty="0"/>
            </a:br>
            <a:br>
              <a:rPr lang="en-US" dirty="0"/>
            </a:br>
            <a:r>
              <a:rPr lang="en-US" dirty="0"/>
              <a:t>      </a:t>
            </a:r>
            <a:br>
              <a:rPr lang="en-US" dirty="0"/>
            </a:br>
            <a:r>
              <a:rPr lang="en-US" dirty="0"/>
              <a:t>     </a:t>
            </a:r>
            <a:br>
              <a:rPr lang="en-US" dirty="0"/>
            </a:br>
            <a:br>
              <a:rPr lang="en-US" dirty="0">
                <a:solidFill>
                  <a:schemeClr val="accent2">
                    <a:lumMod val="75000"/>
                  </a:schemeClr>
                </a:solidFill>
                <a:latin typeface="Arial Black" panose="020B0A04020102020204" pitchFamily="34" charset="0"/>
              </a:rPr>
            </a:br>
            <a:br>
              <a:rPr lang="en-US" dirty="0">
                <a:solidFill>
                  <a:schemeClr val="accent2">
                    <a:lumMod val="75000"/>
                  </a:schemeClr>
                </a:solidFill>
                <a:latin typeface="Arial Black" panose="020B0A04020102020204" pitchFamily="34" charset="0"/>
              </a:rPr>
            </a:br>
            <a:br>
              <a:rPr lang="en-US" dirty="0">
                <a:solidFill>
                  <a:schemeClr val="accent2">
                    <a:lumMod val="75000"/>
                  </a:schemeClr>
                </a:solidFill>
                <a:latin typeface="Arial Black" panose="020B0A04020102020204" pitchFamily="34" charset="0"/>
              </a:rPr>
            </a:br>
            <a:br>
              <a:rPr lang="en-US" dirty="0">
                <a:solidFill>
                  <a:schemeClr val="accent2">
                    <a:lumMod val="75000"/>
                  </a:schemeClr>
                </a:solidFill>
                <a:latin typeface="Arial Black" panose="020B0A04020102020204" pitchFamily="34" charset="0"/>
              </a:rPr>
            </a:br>
            <a:r>
              <a:rPr lang="en-ZA" sz="8000" b="1" dirty="0">
                <a:solidFill>
                  <a:schemeClr val="accent2">
                    <a:lumMod val="75000"/>
                  </a:schemeClr>
                </a:solidFill>
                <a:latin typeface="Arial Black" panose="020B0A04020102020204" pitchFamily="34" charset="0"/>
              </a:rPr>
              <a:t>WHAT CAN BE DONE?</a:t>
            </a:r>
            <a:br>
              <a:rPr lang="en-ZA" sz="8000" b="1" dirty="0">
                <a:solidFill>
                  <a:schemeClr val="accent2">
                    <a:lumMod val="75000"/>
                  </a:schemeClr>
                </a:solidFill>
                <a:latin typeface="Arial Black" panose="020B0A04020102020204" pitchFamily="34" charset="0"/>
              </a:rPr>
            </a:br>
            <a:br>
              <a:rPr lang="en-US" sz="10700" dirty="0">
                <a:solidFill>
                  <a:schemeClr val="accent2">
                    <a:lumMod val="75000"/>
                  </a:schemeClr>
                </a:solidFill>
                <a:latin typeface="Arial Black" panose="020B0A04020102020204" pitchFamily="34" charset="0"/>
              </a:rPr>
            </a:br>
            <a:br>
              <a:rPr lang="en-US" sz="6000" dirty="0">
                <a:solidFill>
                  <a:schemeClr val="accent2">
                    <a:lumMod val="75000"/>
                  </a:schemeClr>
                </a:solidFill>
                <a:latin typeface="Arial Black" panose="020B0A04020102020204" pitchFamily="34" charset="0"/>
              </a:rPr>
            </a:br>
            <a:br>
              <a:rPr lang="en-ZA" dirty="0"/>
            </a:br>
            <a:br>
              <a:rPr lang="en-ZA" dirty="0"/>
            </a:br>
            <a:br>
              <a:rPr lang="en-ZA" dirty="0"/>
            </a:br>
            <a:endParaRPr lang="en-ZA" dirty="0"/>
          </a:p>
        </p:txBody>
      </p:sp>
      <p:pic>
        <p:nvPicPr>
          <p:cNvPr id="3" name="Picture 2"/>
          <p:cNvPicPr>
            <a:picLocks noChangeAspect="1"/>
          </p:cNvPicPr>
          <p:nvPr/>
        </p:nvPicPr>
        <p:blipFill>
          <a:blip r:embed="rId2"/>
          <a:stretch>
            <a:fillRect/>
          </a:stretch>
        </p:blipFill>
        <p:spPr>
          <a:xfrm>
            <a:off x="0" y="6022187"/>
            <a:ext cx="1691680" cy="836712"/>
          </a:xfrm>
          <a:prstGeom prst="rect">
            <a:avLst/>
          </a:prstGeom>
        </p:spPr>
      </p:pic>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Calibri"/>
                <a:ea typeface="+mn-ea"/>
                <a:cs typeface="+mn-cs"/>
              </a:rPr>
              <a:t>2</a:t>
            </a:r>
            <a:endParaRPr kumimoji="0" lang="en-ZA"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854523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200" dirty="0">
                <a:latin typeface="Arial Black" panose="020B0A04020102020204" pitchFamily="34" charset="0"/>
              </a:rPr>
              <a:t>ACTION #1. BECOME A CHANGE AGENT</a:t>
            </a:r>
            <a:br>
              <a:rPr lang="en-US" dirty="0">
                <a:latin typeface="Arial Black" panose="020B0A04020102020204" pitchFamily="34" charset="0"/>
              </a:rPr>
            </a:br>
            <a:endParaRPr lang="en-ZA" dirty="0">
              <a:latin typeface="Arial Black" panose="020B0A04020102020204" pitchFamily="34" charset="0"/>
            </a:endParaRPr>
          </a:p>
        </p:txBody>
      </p:sp>
      <p:sp>
        <p:nvSpPr>
          <p:cNvPr id="3" name="Content Placeholder 2"/>
          <p:cNvSpPr>
            <a:spLocks noGrp="1"/>
          </p:cNvSpPr>
          <p:nvPr>
            <p:ph idx="1"/>
          </p:nvPr>
        </p:nvSpPr>
        <p:spPr>
          <a:xfrm>
            <a:off x="251520" y="764704"/>
            <a:ext cx="8784976" cy="5328592"/>
          </a:xfrm>
        </p:spPr>
        <p:txBody>
          <a:bodyPr>
            <a:noAutofit/>
          </a:bodyPr>
          <a:lstStyle/>
          <a:p>
            <a:pPr marL="0" indent="0" algn="just">
              <a:buNone/>
            </a:pPr>
            <a:r>
              <a:rPr lang="en-US" sz="3600" dirty="0"/>
              <a:t>“Schools must become </a:t>
            </a:r>
            <a:r>
              <a:rPr lang="en-US" sz="3600" b="1" dirty="0"/>
              <a:t>change agencies </a:t>
            </a:r>
            <a:r>
              <a:rPr lang="en-US" sz="3600" dirty="0"/>
              <a:t>and </a:t>
            </a:r>
            <a:r>
              <a:rPr lang="en-US" sz="3600" b="1" dirty="0"/>
              <a:t>activate teams of innovators</a:t>
            </a:r>
            <a:r>
              <a:rPr lang="en-US" sz="3600" dirty="0"/>
              <a:t>, change agents and transformers to create the future for 21st Century learners. Sir Ken Robinson makes a very good case for changing education by </a:t>
            </a:r>
            <a:r>
              <a:rPr lang="en-US" sz="3600" b="1" dirty="0"/>
              <a:t>changing one school </a:t>
            </a:r>
            <a:r>
              <a:rPr lang="en-US" sz="3600" dirty="0"/>
              <a:t>at a time. It is time for all school leaders to take action. It’s time to build on the </a:t>
            </a:r>
            <a:r>
              <a:rPr lang="en-US" sz="3600" b="1" dirty="0"/>
              <a:t>massive changes </a:t>
            </a:r>
            <a:r>
              <a:rPr lang="en-US" sz="3600" dirty="0"/>
              <a:t>and </a:t>
            </a:r>
            <a:r>
              <a:rPr lang="en-US" sz="3600" b="1" dirty="0"/>
              <a:t>innovation</a:t>
            </a:r>
            <a:r>
              <a:rPr lang="en-US" sz="3600" dirty="0"/>
              <a:t> created by schools…” </a:t>
            </a:r>
          </a:p>
          <a:p>
            <a:pPr marL="0" indent="0" algn="r">
              <a:buNone/>
            </a:pPr>
            <a:r>
              <a:rPr lang="en-US" sz="1600" b="1" i="1" dirty="0"/>
              <a:t>(Think Strategic White Paper 2020)</a:t>
            </a:r>
          </a:p>
          <a:p>
            <a:pPr marL="0" indent="0" algn="just">
              <a:buNone/>
            </a:pPr>
            <a:endParaRPr lang="en-ZA" sz="3600" b="1" dirty="0"/>
          </a:p>
        </p:txBody>
      </p:sp>
      <p:sp>
        <p:nvSpPr>
          <p:cNvPr id="4" name="Slide Number Placeholder 3"/>
          <p:cNvSpPr>
            <a:spLocks noGrp="1"/>
          </p:cNvSpPr>
          <p:nvPr>
            <p:ph type="sldNum" sz="quarter" idx="4"/>
          </p:nvPr>
        </p:nvSpPr>
        <p:spPr/>
        <p:txBody>
          <a:bodyPr/>
          <a:lstStyle/>
          <a:p>
            <a:fld id="{28A3B54F-4D6D-439C-9A2C-B6799378E1A1}" type="slidenum">
              <a:rPr lang="en-ZA" smtClean="0"/>
              <a:pPr/>
              <a:t>24</a:t>
            </a:fld>
            <a:endParaRPr lang="en-ZA" dirty="0"/>
          </a:p>
        </p:txBody>
      </p:sp>
    </p:spTree>
    <p:extLst>
      <p:ext uri="{BB962C8B-B14F-4D97-AF65-F5344CB8AC3E}">
        <p14:creationId xmlns:p14="http://schemas.microsoft.com/office/powerpoint/2010/main" val="2704461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21375"/>
            <a:ext cx="9289032" cy="1143000"/>
          </a:xfrm>
        </p:spPr>
        <p:txBody>
          <a:bodyPr>
            <a:noAutofit/>
          </a:bodyPr>
          <a:lstStyle/>
          <a:p>
            <a:br>
              <a:rPr lang="en-ZA" sz="3600" dirty="0">
                <a:latin typeface="Arial Black" panose="020B0A04020102020204" pitchFamily="34" charset="0"/>
              </a:rPr>
            </a:br>
            <a:r>
              <a:rPr lang="en-ZA" sz="3600" dirty="0">
                <a:latin typeface="Arial Black" panose="020B0A04020102020204" pitchFamily="34" charset="0"/>
              </a:rPr>
              <a:t>ACTION #2 PERSONALIZED LEARNING.</a:t>
            </a:r>
            <a:br>
              <a:rPr lang="en-ZA" sz="3600" dirty="0">
                <a:latin typeface="Arial Black" panose="020B0A04020102020204" pitchFamily="34" charset="0"/>
              </a:rPr>
            </a:br>
            <a:endParaRPr lang="en-ZA" sz="3600" dirty="0">
              <a:latin typeface="Arial Black" panose="020B0A04020102020204" pitchFamily="34" charset="0"/>
            </a:endParaRPr>
          </a:p>
        </p:txBody>
      </p:sp>
      <p:sp>
        <p:nvSpPr>
          <p:cNvPr id="3" name="Content Placeholder 2"/>
          <p:cNvSpPr>
            <a:spLocks noGrp="1"/>
          </p:cNvSpPr>
          <p:nvPr>
            <p:ph idx="1"/>
          </p:nvPr>
        </p:nvSpPr>
        <p:spPr>
          <a:xfrm>
            <a:off x="107504" y="1124744"/>
            <a:ext cx="8840051" cy="4950296"/>
          </a:xfrm>
        </p:spPr>
        <p:txBody>
          <a:bodyPr>
            <a:noAutofit/>
          </a:bodyPr>
          <a:lstStyle/>
          <a:p>
            <a:pPr marL="0" indent="0" algn="just">
              <a:buNone/>
            </a:pPr>
            <a:r>
              <a:rPr lang="en-US" sz="2000" dirty="0"/>
              <a:t>“Katherine Prince, who is also the mother of a Generation Alpha child believes schools should </a:t>
            </a:r>
            <a:r>
              <a:rPr lang="en-US" sz="2000" b="1" dirty="0"/>
              <a:t>radically personalize learning </a:t>
            </a:r>
            <a:r>
              <a:rPr lang="en-US" sz="2000" dirty="0"/>
              <a:t>and </a:t>
            </a:r>
            <a:r>
              <a:rPr lang="en-US" sz="2000" b="1" dirty="0"/>
              <a:t>offer places </a:t>
            </a:r>
            <a:r>
              <a:rPr lang="en-US" sz="2000" dirty="0"/>
              <a:t>where the learning ecosystem </a:t>
            </a:r>
            <a:r>
              <a:rPr lang="en-US" sz="2000" b="1" dirty="0"/>
              <a:t>adapts </a:t>
            </a:r>
            <a:r>
              <a:rPr lang="en-US" sz="2000" dirty="0"/>
              <a:t>to each </a:t>
            </a:r>
            <a:r>
              <a:rPr lang="en-US" sz="2000" b="1" dirty="0"/>
              <a:t>child’s needs</a:t>
            </a:r>
            <a:r>
              <a:rPr lang="en-US" sz="2000" dirty="0"/>
              <a:t>:</a:t>
            </a:r>
          </a:p>
          <a:p>
            <a:pPr marL="0" indent="0" algn="just">
              <a:buNone/>
            </a:pPr>
            <a:endParaRPr lang="en-US" sz="2000" dirty="0"/>
          </a:p>
          <a:p>
            <a:pPr marL="627063" indent="-355600" algn="just"/>
            <a:r>
              <a:rPr lang="en-US" sz="2000" b="1" dirty="0"/>
              <a:t>individuals, </a:t>
            </a:r>
            <a:r>
              <a:rPr lang="en-US" sz="2000" dirty="0"/>
              <a:t>not institutions, drive the </a:t>
            </a:r>
            <a:r>
              <a:rPr lang="en-US" sz="2000" b="1" dirty="0"/>
              <a:t>flow of learning resources</a:t>
            </a:r>
            <a:r>
              <a:rPr lang="en-US" sz="2000" dirty="0"/>
              <a:t>,</a:t>
            </a:r>
          </a:p>
          <a:p>
            <a:pPr marL="627063" indent="-355600" algn="just"/>
            <a:r>
              <a:rPr lang="en-US" sz="2000" dirty="0"/>
              <a:t>the learning ecosystem supports all students in </a:t>
            </a:r>
            <a:r>
              <a:rPr lang="en-US" sz="2000" b="1" dirty="0"/>
              <a:t>accessing</a:t>
            </a:r>
            <a:r>
              <a:rPr lang="en-US" sz="2000" dirty="0"/>
              <a:t> the </a:t>
            </a:r>
            <a:r>
              <a:rPr lang="en-US" sz="2000" b="1" dirty="0"/>
              <a:t>right learning experiences</a:t>
            </a:r>
            <a:r>
              <a:rPr lang="en-US" sz="2000" dirty="0"/>
              <a:t> and </a:t>
            </a:r>
            <a:r>
              <a:rPr lang="en-US" sz="2000" b="1" dirty="0"/>
              <a:t>supports</a:t>
            </a:r>
            <a:r>
              <a:rPr lang="en-US" sz="2000" dirty="0"/>
              <a:t> at the</a:t>
            </a:r>
            <a:r>
              <a:rPr lang="en-US" sz="2000" b="1" dirty="0"/>
              <a:t> right time</a:t>
            </a:r>
            <a:r>
              <a:rPr lang="en-US" sz="2000" dirty="0"/>
              <a:t>,</a:t>
            </a:r>
          </a:p>
          <a:p>
            <a:pPr marL="627063" indent="-355600" algn="just"/>
            <a:r>
              <a:rPr lang="en-US" sz="2000" dirty="0"/>
              <a:t>“school” </a:t>
            </a:r>
            <a:r>
              <a:rPr lang="en-US" sz="2000" b="1" dirty="0"/>
              <a:t>takes many forms</a:t>
            </a:r>
            <a:r>
              <a:rPr lang="en-US" sz="2000" dirty="0"/>
              <a:t>, with some kids attending schools that look a lot like many schools do today, some kids </a:t>
            </a:r>
            <a:r>
              <a:rPr lang="en-US" sz="2000" b="1" dirty="0"/>
              <a:t>assembling custom mosaics of learning </a:t>
            </a:r>
            <a:r>
              <a:rPr lang="en-US" sz="2000" dirty="0"/>
              <a:t>experiences, and </a:t>
            </a:r>
            <a:r>
              <a:rPr lang="en-US" sz="2000" b="1" dirty="0"/>
              <a:t>everything in between, </a:t>
            </a:r>
          </a:p>
          <a:p>
            <a:pPr marL="627063" indent="-355600" algn="just"/>
            <a:r>
              <a:rPr lang="en-US" sz="2000" b="1" dirty="0"/>
              <a:t>physical learning hubs </a:t>
            </a:r>
            <a:r>
              <a:rPr lang="en-US" sz="2000" dirty="0"/>
              <a:t>provide </a:t>
            </a:r>
            <a:r>
              <a:rPr lang="en-US" sz="2000" b="1" dirty="0"/>
              <a:t>safe places </a:t>
            </a:r>
            <a:r>
              <a:rPr lang="en-US" sz="2000" dirty="0"/>
              <a:t>for kids to go while functioning as portals to the broader community and to learning resources beyond </a:t>
            </a:r>
            <a:r>
              <a:rPr lang="en-ZA" sz="2000" dirty="0"/>
              <a:t>the community’s boundaries, and</a:t>
            </a:r>
          </a:p>
          <a:p>
            <a:pPr marL="627063" indent="-355600" algn="just"/>
            <a:r>
              <a:rPr lang="en-US" sz="2000" dirty="0"/>
              <a:t>every child moves at his or her </a:t>
            </a:r>
            <a:r>
              <a:rPr lang="en-US" sz="2000" b="1" dirty="0"/>
              <a:t>own pace </a:t>
            </a:r>
            <a:r>
              <a:rPr lang="en-US" sz="2000" dirty="0"/>
              <a:t>while engaging in </a:t>
            </a:r>
            <a:r>
              <a:rPr lang="en-US" sz="2000" b="1" dirty="0"/>
              <a:t>interest-based </a:t>
            </a:r>
            <a:r>
              <a:rPr lang="en-ZA" sz="2000" b="1" dirty="0"/>
              <a:t>collaborative learning.”</a:t>
            </a:r>
          </a:p>
        </p:txBody>
      </p:sp>
      <p:sp>
        <p:nvSpPr>
          <p:cNvPr id="4" name="Slide Number Placeholder 3"/>
          <p:cNvSpPr>
            <a:spLocks noGrp="1"/>
          </p:cNvSpPr>
          <p:nvPr>
            <p:ph type="sldNum" sz="quarter" idx="4"/>
          </p:nvPr>
        </p:nvSpPr>
        <p:spPr/>
        <p:txBody>
          <a:bodyPr/>
          <a:lstStyle/>
          <a:p>
            <a:fld id="{28A3B54F-4D6D-439C-9A2C-B6799378E1A1}" type="slidenum">
              <a:rPr lang="en-ZA" smtClean="0"/>
              <a:pPr/>
              <a:t>25</a:t>
            </a:fld>
            <a:endParaRPr lang="en-ZA" dirty="0"/>
          </a:p>
        </p:txBody>
      </p:sp>
      <p:sp>
        <p:nvSpPr>
          <p:cNvPr id="5" name="Rectangle 4"/>
          <p:cNvSpPr/>
          <p:nvPr/>
        </p:nvSpPr>
        <p:spPr>
          <a:xfrm>
            <a:off x="5613350" y="5890374"/>
            <a:ext cx="3136371" cy="338554"/>
          </a:xfrm>
          <a:prstGeom prst="rect">
            <a:avLst/>
          </a:prstGeom>
        </p:spPr>
        <p:txBody>
          <a:bodyPr wrap="none">
            <a:spAutoFit/>
          </a:bodyPr>
          <a:lstStyle/>
          <a:p>
            <a:r>
              <a:rPr lang="en-US" sz="1600" b="1" i="1" dirty="0"/>
              <a:t>(Think Strategic White Paper 2020)</a:t>
            </a:r>
          </a:p>
        </p:txBody>
      </p:sp>
    </p:spTree>
    <p:extLst>
      <p:ext uri="{BB962C8B-B14F-4D97-AF65-F5344CB8AC3E}">
        <p14:creationId xmlns:p14="http://schemas.microsoft.com/office/powerpoint/2010/main" val="3756395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br>
              <a:rPr lang="en-ZA" sz="3600" dirty="0">
                <a:latin typeface="Arial Black" panose="020B0A04020102020204" pitchFamily="34" charset="0"/>
              </a:rPr>
            </a:br>
            <a:r>
              <a:rPr lang="en-US" dirty="0">
                <a:latin typeface="Arial Black" panose="020B0A04020102020204" pitchFamily="34" charset="0"/>
              </a:rPr>
              <a:t>ACTION #3 THINK SUSTAINABILITY AND THINK MINDFULNESS</a:t>
            </a:r>
            <a:r>
              <a:rPr lang="en-ZA" sz="3600" dirty="0">
                <a:latin typeface="Arial Black" panose="020B0A04020102020204" pitchFamily="34" charset="0"/>
              </a:rPr>
              <a:t>.</a:t>
            </a:r>
            <a:br>
              <a:rPr lang="en-ZA" sz="3600" dirty="0">
                <a:latin typeface="Arial Black" panose="020B0A04020102020204" pitchFamily="34" charset="0"/>
              </a:rPr>
            </a:br>
            <a:endParaRPr lang="en-ZA" sz="3600" dirty="0">
              <a:latin typeface="Arial Black" panose="020B0A04020102020204" pitchFamily="34" charset="0"/>
            </a:endParaRPr>
          </a:p>
        </p:txBody>
      </p:sp>
      <p:sp>
        <p:nvSpPr>
          <p:cNvPr id="3" name="Content Placeholder 2"/>
          <p:cNvSpPr>
            <a:spLocks noGrp="1"/>
          </p:cNvSpPr>
          <p:nvPr>
            <p:ph idx="1"/>
          </p:nvPr>
        </p:nvSpPr>
        <p:spPr>
          <a:xfrm>
            <a:off x="179512" y="1143000"/>
            <a:ext cx="8856984" cy="4950296"/>
          </a:xfrm>
        </p:spPr>
        <p:txBody>
          <a:bodyPr>
            <a:normAutofit lnSpcReduction="10000"/>
          </a:bodyPr>
          <a:lstStyle/>
          <a:p>
            <a:pPr marL="0" lvl="0" indent="0" algn="just">
              <a:buNone/>
            </a:pPr>
            <a:r>
              <a:rPr lang="en-US" dirty="0"/>
              <a:t>“Education is the </a:t>
            </a:r>
            <a:r>
              <a:rPr lang="en-US" b="1" dirty="0"/>
              <a:t>key transformer </a:t>
            </a:r>
            <a:r>
              <a:rPr lang="en-US" dirty="0"/>
              <a:t>to a more just and </a:t>
            </a:r>
            <a:r>
              <a:rPr lang="en-US" b="1" dirty="0"/>
              <a:t>sustainable world…</a:t>
            </a:r>
            <a:r>
              <a:rPr lang="en-ZA" dirty="0"/>
              <a:t>Sustainability is articulated in </a:t>
            </a:r>
            <a:r>
              <a:rPr lang="en-US" dirty="0"/>
              <a:t>all aspects of the school learning community, through the </a:t>
            </a:r>
            <a:r>
              <a:rPr lang="en-US" b="1" dirty="0"/>
              <a:t>five portals </a:t>
            </a:r>
            <a:r>
              <a:rPr lang="en-US" dirty="0"/>
              <a:t>of </a:t>
            </a:r>
            <a:r>
              <a:rPr lang="en-US" b="1" dirty="0"/>
              <a:t>governance</a:t>
            </a:r>
            <a:r>
              <a:rPr lang="en-US" dirty="0"/>
              <a:t>, </a:t>
            </a:r>
            <a:r>
              <a:rPr lang="en-US" b="1" dirty="0"/>
              <a:t>operations</a:t>
            </a:r>
            <a:r>
              <a:rPr lang="en-US" dirty="0"/>
              <a:t>, </a:t>
            </a:r>
            <a:r>
              <a:rPr lang="en-US" b="1" dirty="0"/>
              <a:t>networks</a:t>
            </a:r>
            <a:r>
              <a:rPr lang="en-US" dirty="0"/>
              <a:t> and </a:t>
            </a:r>
            <a:r>
              <a:rPr lang="en-US" b="1" dirty="0"/>
              <a:t>partnerships</a:t>
            </a:r>
            <a:r>
              <a:rPr lang="en-US" dirty="0"/>
              <a:t>, </a:t>
            </a:r>
            <a:r>
              <a:rPr lang="en-US" b="1" dirty="0"/>
              <a:t>teaching</a:t>
            </a:r>
            <a:r>
              <a:rPr lang="en-US" dirty="0"/>
              <a:t> and </a:t>
            </a:r>
            <a:r>
              <a:rPr lang="en-US" b="1" dirty="0"/>
              <a:t>learning</a:t>
            </a:r>
            <a:r>
              <a:rPr lang="en-US" dirty="0"/>
              <a:t>, and </a:t>
            </a:r>
            <a:r>
              <a:rPr lang="en-ZA" b="1" dirty="0"/>
              <a:t>buildings</a:t>
            </a:r>
            <a:r>
              <a:rPr lang="en-ZA" dirty="0"/>
              <a:t> and </a:t>
            </a:r>
            <a:r>
              <a:rPr lang="en-ZA" b="1" dirty="0"/>
              <a:t>grounds</a:t>
            </a:r>
            <a:r>
              <a:rPr lang="en-ZA" dirty="0"/>
              <a:t>…</a:t>
            </a:r>
            <a:r>
              <a:rPr lang="en-US" dirty="0"/>
              <a:t> By using a </a:t>
            </a:r>
            <a:r>
              <a:rPr lang="en-US" b="1" dirty="0"/>
              <a:t>whole-school approach </a:t>
            </a:r>
            <a:r>
              <a:rPr lang="en-US" dirty="0"/>
              <a:t>schools practice what they teach, and sustainability is reinforced in </a:t>
            </a:r>
            <a:r>
              <a:rPr lang="en-US" b="1" dirty="0"/>
              <a:t>policy</a:t>
            </a:r>
            <a:r>
              <a:rPr lang="en-US" dirty="0"/>
              <a:t> and </a:t>
            </a:r>
            <a:r>
              <a:rPr lang="en-US" b="1" dirty="0"/>
              <a:t>actions</a:t>
            </a:r>
            <a:r>
              <a:rPr lang="en-US" dirty="0"/>
              <a:t>; consequently, sustainability values are ‘</a:t>
            </a:r>
            <a:r>
              <a:rPr lang="en-US" b="1" dirty="0"/>
              <a:t>caught</a:t>
            </a:r>
            <a:r>
              <a:rPr lang="en-US" dirty="0"/>
              <a:t>, rather than </a:t>
            </a:r>
            <a:r>
              <a:rPr lang="en-US" b="1" dirty="0"/>
              <a:t>taught</a:t>
            </a:r>
            <a:r>
              <a:rPr lang="en-US" dirty="0"/>
              <a:t>.”</a:t>
            </a:r>
            <a:r>
              <a:rPr lang="en-US" sz="1600" b="1" dirty="0">
                <a:solidFill>
                  <a:prstClr val="black"/>
                </a:solidFill>
              </a:rPr>
              <a:t> </a:t>
            </a:r>
          </a:p>
          <a:p>
            <a:pPr marL="0" lvl="0" indent="0" algn="r">
              <a:buNone/>
            </a:pPr>
            <a:r>
              <a:rPr lang="en-US" sz="1600" b="1" i="1" dirty="0">
                <a:solidFill>
                  <a:prstClr val="black"/>
                </a:solidFill>
              </a:rPr>
              <a:t>(Think Strategic White Paper 2020)</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ZA" dirty="0"/>
          </a:p>
        </p:txBody>
      </p:sp>
      <p:sp>
        <p:nvSpPr>
          <p:cNvPr id="4" name="Slide Number Placeholder 3"/>
          <p:cNvSpPr>
            <a:spLocks noGrp="1"/>
          </p:cNvSpPr>
          <p:nvPr>
            <p:ph type="sldNum" sz="quarter" idx="4"/>
          </p:nvPr>
        </p:nvSpPr>
        <p:spPr/>
        <p:txBody>
          <a:bodyPr/>
          <a:lstStyle/>
          <a:p>
            <a:fld id="{28A3B54F-4D6D-439C-9A2C-B6799378E1A1}" type="slidenum">
              <a:rPr lang="en-ZA" smtClean="0"/>
              <a:pPr/>
              <a:t>26</a:t>
            </a:fld>
            <a:endParaRPr lang="en-ZA" dirty="0"/>
          </a:p>
        </p:txBody>
      </p:sp>
    </p:spTree>
    <p:extLst>
      <p:ext uri="{BB962C8B-B14F-4D97-AF65-F5344CB8AC3E}">
        <p14:creationId xmlns:p14="http://schemas.microsoft.com/office/powerpoint/2010/main" val="2482338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2204864"/>
            <a:ext cx="7308812" cy="1134126"/>
          </a:xfrm>
        </p:spPr>
        <p:txBody>
          <a:bodyPr>
            <a:normAutofit fontScale="90000"/>
          </a:bodyPr>
          <a:lstStyle/>
          <a:p>
            <a:pPr lvl="0" eaLnBrk="0" fontAlgn="base" hangingPunct="0">
              <a:spcBef>
                <a:spcPct val="20000"/>
              </a:spcBef>
              <a:spcAft>
                <a:spcPct val="0"/>
              </a:spcAft>
            </a:pPr>
            <a:br>
              <a:rPr lang="en-ZA" b="1" dirty="0">
                <a:solidFill>
                  <a:schemeClr val="accent2">
                    <a:lumMod val="75000"/>
                  </a:schemeClr>
                </a:solidFill>
              </a:rPr>
            </a:br>
            <a:endParaRPr lang="en-ZA" sz="4900" b="1" cap="small" dirty="0">
              <a:solidFill>
                <a:schemeClr val="accent2">
                  <a:lumMod val="75000"/>
                </a:schemeClr>
              </a:solidFill>
              <a:latin typeface="Arial Black" panose="020B0A04020102020204" pitchFamily="34" charset="0"/>
            </a:endParaRPr>
          </a:p>
        </p:txBody>
      </p:sp>
      <p:sp>
        <p:nvSpPr>
          <p:cNvPr id="4" name="Slide Number Placeholder 5"/>
          <p:cNvSpPr>
            <a:spLocks noGrp="1"/>
          </p:cNvSpPr>
          <p:nvPr>
            <p:ph type="sldNum" sz="quarter" idx="4294967295"/>
          </p:nvPr>
        </p:nvSpPr>
        <p:spPr>
          <a:xfrm>
            <a:off x="6876256" y="5373216"/>
            <a:ext cx="64807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ysClr val="windowText" lastClr="000000"/>
                </a:solidFill>
                <a:effectLst/>
                <a:uLnTx/>
                <a:uFillTx/>
                <a:latin typeface="Calibri"/>
                <a:ea typeface="+mn-ea"/>
                <a:cs typeface="+mn-cs"/>
              </a:rPr>
              <a:t>27</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21288"/>
            <a:ext cx="1691680" cy="8367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512" y="2132856"/>
            <a:ext cx="8784977" cy="3183512"/>
          </a:xfrm>
          <a:prstGeom prst="rect">
            <a:avLst/>
          </a:prstGeom>
        </p:spPr>
      </p:pic>
    </p:spTree>
    <p:extLst>
      <p:ext uri="{BB962C8B-B14F-4D97-AF65-F5344CB8AC3E}">
        <p14:creationId xmlns:p14="http://schemas.microsoft.com/office/powerpoint/2010/main" val="216526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6752"/>
            <a:ext cx="8244408" cy="1224136"/>
          </a:xfrm>
        </p:spPr>
        <p:txBody>
          <a:bodyPr>
            <a:normAutofit fontScale="90000"/>
          </a:bodyPr>
          <a:lstStyle/>
          <a:p>
            <a:br>
              <a:rPr lang="en-ZA" b="1" dirty="0">
                <a:solidFill>
                  <a:schemeClr val="accent2">
                    <a:lumMod val="50000"/>
                  </a:schemeClr>
                </a:solidFill>
                <a:latin typeface="Century Gothic" panose="020B0502020202020204" pitchFamily="34" charset="0"/>
              </a:rPr>
            </a:br>
            <a:br>
              <a:rPr lang="en-ZA" b="1">
                <a:solidFill>
                  <a:schemeClr val="accent2">
                    <a:lumMod val="50000"/>
                  </a:schemeClr>
                </a:solidFill>
                <a:latin typeface="Century Gothic" panose="020B0502020202020204" pitchFamily="34" charset="0"/>
              </a:rPr>
            </a:br>
            <a:endParaRPr lang="en-ZA" sz="6000" b="1" i="1" dirty="0">
              <a:solidFill>
                <a:srgbClr val="FF0000"/>
              </a:solidFill>
              <a:latin typeface="Century Gothic" panose="020B0502020202020204" pitchFamily="34" charset="0"/>
            </a:endParaRPr>
          </a:p>
        </p:txBody>
      </p:sp>
      <p:sp>
        <p:nvSpPr>
          <p:cNvPr id="3" name="Subtitle 2"/>
          <p:cNvSpPr>
            <a:spLocks noGrp="1"/>
          </p:cNvSpPr>
          <p:nvPr>
            <p:ph type="subTitle" idx="1"/>
          </p:nvPr>
        </p:nvSpPr>
        <p:spPr>
          <a:xfrm>
            <a:off x="359024" y="2132856"/>
            <a:ext cx="8784976" cy="3384376"/>
          </a:xfrm>
        </p:spPr>
        <p:txBody>
          <a:bodyPr>
            <a:noAutofit/>
          </a:bodyPr>
          <a:lstStyle/>
          <a:p>
            <a:pPr lvl="0"/>
            <a:r>
              <a:rPr lang="en-ZA" sz="7200" b="1" cap="small" dirty="0">
                <a:solidFill>
                  <a:schemeClr val="accent2">
                    <a:lumMod val="75000"/>
                  </a:schemeClr>
                </a:solidFill>
                <a:latin typeface="Arial Black" panose="020B0A04020102020204" pitchFamily="34" charset="0"/>
                <a:cs typeface="Arial" panose="020B0604020202020204" pitchFamily="34" charset="0"/>
              </a:rPr>
              <a:t>WHERE TO FROM HERE?</a:t>
            </a:r>
            <a:endParaRPr lang="en-ZA" sz="6600" b="1" cap="small" dirty="0">
              <a:solidFill>
                <a:schemeClr val="accent2">
                  <a:lumMod val="7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239224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274041"/>
          </a:xfrm>
        </p:spPr>
        <p:txBody>
          <a:bodyPr>
            <a:normAutofit fontScale="90000"/>
          </a:bodyPr>
          <a:lstStyle/>
          <a:p>
            <a:r>
              <a:rPr lang="en-ZA" sz="5400" b="1" dirty="0">
                <a:solidFill>
                  <a:schemeClr val="accent2">
                    <a:lumMod val="75000"/>
                  </a:schemeClr>
                </a:solidFill>
                <a:latin typeface="Arial Black" panose="020B0A04020102020204" pitchFamily="34" charset="0"/>
              </a:rPr>
              <a:t>FEEDBACK TO:</a:t>
            </a:r>
          </a:p>
        </p:txBody>
      </p:sp>
      <p:sp>
        <p:nvSpPr>
          <p:cNvPr id="3" name="Content Placeholder 2"/>
          <p:cNvSpPr>
            <a:spLocks noGrp="1"/>
          </p:cNvSpPr>
          <p:nvPr>
            <p:ph idx="1"/>
          </p:nvPr>
        </p:nvSpPr>
        <p:spPr>
          <a:xfrm>
            <a:off x="179512" y="692696"/>
            <a:ext cx="8749480" cy="5832648"/>
          </a:xfrm>
        </p:spPr>
        <p:txBody>
          <a:bodyPr>
            <a:normAutofit fontScale="85000" lnSpcReduction="10000"/>
          </a:bodyPr>
          <a:lstStyle/>
          <a:p>
            <a:pPr algn="just"/>
            <a:r>
              <a:rPr lang="en-US" sz="6000" dirty="0"/>
              <a:t>The School Management Team (SMT)</a:t>
            </a:r>
          </a:p>
          <a:p>
            <a:pPr algn="just"/>
            <a:r>
              <a:rPr lang="en-US" sz="6000" dirty="0"/>
              <a:t>Teachers and Non Teaching Staff</a:t>
            </a:r>
          </a:p>
          <a:p>
            <a:pPr algn="just"/>
            <a:r>
              <a:rPr lang="en-US" sz="6000" dirty="0"/>
              <a:t>School Governing Body (SGBs)</a:t>
            </a:r>
          </a:p>
          <a:p>
            <a:pPr algn="just"/>
            <a:r>
              <a:rPr lang="en-US" sz="6000" dirty="0"/>
              <a:t>Parents</a:t>
            </a:r>
          </a:p>
          <a:p>
            <a:pPr algn="just"/>
            <a:r>
              <a:rPr lang="en-US" sz="6000" dirty="0"/>
              <a:t>Learners</a:t>
            </a:r>
            <a:endParaRPr lang="en-ZA" sz="6000" dirty="0"/>
          </a:p>
          <a:p>
            <a:pPr marL="0" indent="0">
              <a:buNone/>
            </a:pPr>
            <a:endParaRPr lang="en-ZA" dirty="0"/>
          </a:p>
        </p:txBody>
      </p:sp>
    </p:spTree>
    <p:extLst>
      <p:ext uri="{BB962C8B-B14F-4D97-AF65-F5344CB8AC3E}">
        <p14:creationId xmlns:p14="http://schemas.microsoft.com/office/powerpoint/2010/main" val="122128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2204864"/>
            <a:ext cx="7308812" cy="1134126"/>
          </a:xfrm>
        </p:spPr>
        <p:txBody>
          <a:bodyPr>
            <a:normAutofit fontScale="90000"/>
          </a:bodyPr>
          <a:lstStyle/>
          <a:p>
            <a:pPr lvl="0" eaLnBrk="0" fontAlgn="base" hangingPunct="0">
              <a:spcBef>
                <a:spcPct val="20000"/>
              </a:spcBef>
              <a:spcAft>
                <a:spcPct val="0"/>
              </a:spcAft>
            </a:pPr>
            <a:br>
              <a:rPr lang="en-ZA" b="1" dirty="0">
                <a:solidFill>
                  <a:schemeClr val="accent2">
                    <a:lumMod val="75000"/>
                  </a:schemeClr>
                </a:solidFill>
              </a:rPr>
            </a:br>
            <a:endParaRPr lang="en-ZA" sz="4900" b="1" cap="small" dirty="0">
              <a:solidFill>
                <a:schemeClr val="accent2">
                  <a:lumMod val="75000"/>
                </a:schemeClr>
              </a:solidFill>
              <a:latin typeface="Arial Black" panose="020B0A04020102020204" pitchFamily="34" charset="0"/>
            </a:endParaRPr>
          </a:p>
        </p:txBody>
      </p:sp>
      <p:sp>
        <p:nvSpPr>
          <p:cNvPr id="4" name="Slide Number Placeholder 5"/>
          <p:cNvSpPr>
            <a:spLocks noGrp="1"/>
          </p:cNvSpPr>
          <p:nvPr>
            <p:ph type="sldNum" sz="quarter" idx="4294967295"/>
          </p:nvPr>
        </p:nvSpPr>
        <p:spPr>
          <a:xfrm>
            <a:off x="6876256" y="5373216"/>
            <a:ext cx="64807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ysClr val="windowText" lastClr="000000"/>
                </a:solidFill>
                <a:effectLst/>
                <a:uLnTx/>
                <a:uFillTx/>
                <a:latin typeface="Calibri"/>
                <a:ea typeface="+mn-ea"/>
                <a:cs typeface="+mn-cs"/>
              </a:rPr>
              <a:t>3</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21288"/>
            <a:ext cx="1691680" cy="836712"/>
          </a:xfrm>
          <a:prstGeom prst="rect">
            <a:avLst/>
          </a:prstGeom>
        </p:spPr>
      </p:pic>
      <p:sp>
        <p:nvSpPr>
          <p:cNvPr id="3" name="Rectangle 2"/>
          <p:cNvSpPr/>
          <p:nvPr/>
        </p:nvSpPr>
        <p:spPr>
          <a:xfrm>
            <a:off x="107504" y="648268"/>
            <a:ext cx="8856984" cy="4247317"/>
          </a:xfrm>
          <a:prstGeom prst="rect">
            <a:avLst/>
          </a:prstGeom>
        </p:spPr>
        <p:txBody>
          <a:bodyPr wrap="square">
            <a:spAutoFit/>
          </a:bodyPr>
          <a:lstStyle/>
          <a:p>
            <a:pPr algn="just"/>
            <a:r>
              <a:rPr lang="en-US" sz="5400" dirty="0"/>
              <a:t>Strengthen the </a:t>
            </a:r>
            <a:r>
              <a:rPr lang="en-US" sz="5400" b="1" dirty="0"/>
              <a:t>alignment </a:t>
            </a:r>
            <a:r>
              <a:rPr lang="en-US" sz="5400" dirty="0"/>
              <a:t>of Policy </a:t>
            </a:r>
            <a:r>
              <a:rPr lang="en-US" sz="5400" b="1" dirty="0"/>
              <a:t>formulation </a:t>
            </a:r>
            <a:r>
              <a:rPr lang="en-US" sz="5400" dirty="0"/>
              <a:t>and</a:t>
            </a:r>
            <a:r>
              <a:rPr lang="en-US" sz="5400" b="1" dirty="0"/>
              <a:t> implementation from National </a:t>
            </a:r>
            <a:r>
              <a:rPr lang="en-US" sz="5400" dirty="0"/>
              <a:t>to</a:t>
            </a:r>
            <a:r>
              <a:rPr lang="en-US" sz="5400" b="1" dirty="0"/>
              <a:t> Provincial, District, School </a:t>
            </a:r>
            <a:r>
              <a:rPr lang="en-US" sz="5400" dirty="0"/>
              <a:t>up to </a:t>
            </a:r>
            <a:r>
              <a:rPr lang="en-US" sz="5400" b="1" dirty="0"/>
              <a:t>Classroom </a:t>
            </a:r>
            <a:r>
              <a:rPr lang="en-US" sz="5400" dirty="0"/>
              <a:t>level.</a:t>
            </a:r>
          </a:p>
        </p:txBody>
      </p:sp>
    </p:spTree>
    <p:extLst>
      <p:ext uri="{BB962C8B-B14F-4D97-AF65-F5344CB8AC3E}">
        <p14:creationId xmlns:p14="http://schemas.microsoft.com/office/powerpoint/2010/main" val="3483481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188640"/>
            <a:ext cx="8704548" cy="274041"/>
          </a:xfrm>
        </p:spPr>
        <p:txBody>
          <a:bodyPr>
            <a:noAutofit/>
          </a:bodyPr>
          <a:lstStyle/>
          <a:p>
            <a:r>
              <a:rPr lang="en-ZA" sz="3600" b="1" dirty="0">
                <a:solidFill>
                  <a:schemeClr val="accent2">
                    <a:lumMod val="75000"/>
                  </a:schemeClr>
                </a:solidFill>
                <a:latin typeface="Arial Black" panose="020B0A04020102020204" pitchFamily="34" charset="0"/>
              </a:rPr>
              <a:t>ENTRENCH/INSTITUTIONALIZE</a:t>
            </a:r>
          </a:p>
        </p:txBody>
      </p:sp>
      <p:sp>
        <p:nvSpPr>
          <p:cNvPr id="3" name="Content Placeholder 2"/>
          <p:cNvSpPr>
            <a:spLocks noGrp="1"/>
          </p:cNvSpPr>
          <p:nvPr>
            <p:ph idx="1"/>
          </p:nvPr>
        </p:nvSpPr>
        <p:spPr>
          <a:xfrm>
            <a:off x="179512" y="692696"/>
            <a:ext cx="8749480" cy="5832648"/>
          </a:xfrm>
        </p:spPr>
        <p:txBody>
          <a:bodyPr>
            <a:normAutofit fontScale="77500" lnSpcReduction="20000"/>
          </a:bodyPr>
          <a:lstStyle/>
          <a:p>
            <a:pPr algn="just"/>
            <a:r>
              <a:rPr lang="en-US" sz="6000" dirty="0"/>
              <a:t>Data analysis to establish trends</a:t>
            </a:r>
          </a:p>
          <a:p>
            <a:pPr algn="just"/>
            <a:r>
              <a:rPr lang="en-US" sz="6000" dirty="0"/>
              <a:t>Evidence Based approach</a:t>
            </a:r>
          </a:p>
          <a:p>
            <a:pPr algn="just"/>
            <a:r>
              <a:rPr lang="en-US" sz="6000" dirty="0"/>
              <a:t>Prior Proper Planning </a:t>
            </a:r>
          </a:p>
          <a:p>
            <a:pPr algn="just"/>
            <a:r>
              <a:rPr lang="en-US" sz="6000" dirty="0"/>
              <a:t>Accountability</a:t>
            </a:r>
          </a:p>
          <a:p>
            <a:pPr algn="just"/>
            <a:r>
              <a:rPr lang="en-US" sz="6000" dirty="0"/>
              <a:t>Standard setting (Raising the bar)</a:t>
            </a:r>
          </a:p>
          <a:p>
            <a:pPr algn="just"/>
            <a:r>
              <a:rPr lang="en-US" sz="6000" dirty="0"/>
              <a:t>Empirically Based Target Setting</a:t>
            </a:r>
          </a:p>
          <a:p>
            <a:pPr algn="just"/>
            <a:r>
              <a:rPr lang="en-US" sz="6000" dirty="0"/>
              <a:t>Best Practice</a:t>
            </a:r>
          </a:p>
          <a:p>
            <a:pPr algn="just"/>
            <a:r>
              <a:rPr lang="en-US" sz="6000" dirty="0"/>
              <a:t>Benchmarking with the best</a:t>
            </a:r>
            <a:endParaRPr lang="en-ZA" sz="6000" dirty="0"/>
          </a:p>
          <a:p>
            <a:pPr marL="0" indent="0">
              <a:buNone/>
            </a:pPr>
            <a:endParaRPr lang="en-ZA" dirty="0"/>
          </a:p>
        </p:txBody>
      </p:sp>
    </p:spTree>
    <p:extLst>
      <p:ext uri="{BB962C8B-B14F-4D97-AF65-F5344CB8AC3E}">
        <p14:creationId xmlns:p14="http://schemas.microsoft.com/office/powerpoint/2010/main" val="1543471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188640"/>
            <a:ext cx="8704548" cy="274041"/>
          </a:xfrm>
        </p:spPr>
        <p:txBody>
          <a:bodyPr>
            <a:noAutofit/>
          </a:bodyPr>
          <a:lstStyle/>
          <a:p>
            <a:r>
              <a:rPr lang="en-US" sz="3600" b="1" dirty="0">
                <a:solidFill>
                  <a:schemeClr val="accent2">
                    <a:lumMod val="75000"/>
                  </a:schemeClr>
                </a:solidFill>
                <a:latin typeface="Arial Black" panose="020B0A04020102020204" pitchFamily="34" charset="0"/>
              </a:rPr>
              <a:t>CAPACITY BUILDING &amp; TRAINING</a:t>
            </a:r>
            <a:endParaRPr lang="en-ZA" sz="3600" b="1" dirty="0">
              <a:solidFill>
                <a:schemeClr val="accent2">
                  <a:lumMod val="75000"/>
                </a:schemeClr>
              </a:solidFill>
              <a:latin typeface="Arial Black" panose="020B0A04020102020204" pitchFamily="34" charset="0"/>
            </a:endParaRPr>
          </a:p>
        </p:txBody>
      </p:sp>
      <p:sp>
        <p:nvSpPr>
          <p:cNvPr id="3" name="Content Placeholder 2"/>
          <p:cNvSpPr>
            <a:spLocks noGrp="1"/>
          </p:cNvSpPr>
          <p:nvPr>
            <p:ph idx="1"/>
          </p:nvPr>
        </p:nvSpPr>
        <p:spPr>
          <a:xfrm>
            <a:off x="179512" y="692696"/>
            <a:ext cx="8749480" cy="5832648"/>
          </a:xfrm>
        </p:spPr>
        <p:txBody>
          <a:bodyPr>
            <a:normAutofit/>
          </a:bodyPr>
          <a:lstStyle/>
          <a:p>
            <a:pPr algn="just"/>
            <a:r>
              <a:rPr lang="en-US" sz="6000" dirty="0"/>
              <a:t>Subject Advisor &amp; other officials</a:t>
            </a:r>
          </a:p>
          <a:p>
            <a:pPr algn="just"/>
            <a:r>
              <a:rPr lang="en-US" sz="6000" dirty="0"/>
              <a:t>School Management Teams (SMTs)</a:t>
            </a:r>
          </a:p>
          <a:p>
            <a:pPr algn="just"/>
            <a:r>
              <a:rPr lang="en-US" sz="6000" dirty="0"/>
              <a:t>Teachers</a:t>
            </a:r>
            <a:endParaRPr lang="en-ZA" sz="6000" dirty="0"/>
          </a:p>
          <a:p>
            <a:pPr marL="0" indent="0">
              <a:buNone/>
            </a:pPr>
            <a:endParaRPr lang="en-ZA" dirty="0"/>
          </a:p>
        </p:txBody>
      </p:sp>
    </p:spTree>
    <p:extLst>
      <p:ext uri="{BB962C8B-B14F-4D97-AF65-F5344CB8AC3E}">
        <p14:creationId xmlns:p14="http://schemas.microsoft.com/office/powerpoint/2010/main" val="3736593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892754"/>
          </a:xfrm>
        </p:spPr>
        <p:txBody>
          <a:bodyPr>
            <a:noAutofit/>
          </a:bodyPr>
          <a:lstStyle/>
          <a:p>
            <a:r>
              <a:rPr lang="en-US" sz="7200" b="1" dirty="0">
                <a:solidFill>
                  <a:schemeClr val="accent2">
                    <a:lumMod val="75000"/>
                  </a:schemeClr>
                </a:solidFill>
                <a:latin typeface="Arial Black" panose="020B0A04020102020204" pitchFamily="34" charset="0"/>
              </a:rPr>
              <a:t>CONCLUSION</a:t>
            </a:r>
            <a:endParaRPr lang="en-ZA" sz="7200" b="1" dirty="0">
              <a:solidFill>
                <a:schemeClr val="accent2">
                  <a:lumMod val="75000"/>
                </a:schemeClr>
              </a:solidFill>
              <a:latin typeface="Arial Black" panose="020B0A04020102020204" pitchFamily="34" charset="0"/>
            </a:endParaRPr>
          </a:p>
        </p:txBody>
      </p:sp>
      <p:pic>
        <p:nvPicPr>
          <p:cNvPr id="4" name="Content Placeholder 3"/>
          <p:cNvPicPr>
            <a:picLocks noGrp="1" noChangeAspect="1"/>
          </p:cNvPicPr>
          <p:nvPr>
            <p:ph idx="1"/>
          </p:nvPr>
        </p:nvPicPr>
        <p:blipFill>
          <a:blip r:embed="rId2"/>
          <a:stretch>
            <a:fillRect/>
          </a:stretch>
        </p:blipFill>
        <p:spPr>
          <a:xfrm>
            <a:off x="0" y="892754"/>
            <a:ext cx="9180512" cy="5976665"/>
          </a:xfrm>
          <a:prstGeom prst="rect">
            <a:avLst/>
          </a:prstGeom>
        </p:spPr>
      </p:pic>
    </p:spTree>
    <p:extLst>
      <p:ext uri="{BB962C8B-B14F-4D97-AF65-F5344CB8AC3E}">
        <p14:creationId xmlns:p14="http://schemas.microsoft.com/office/powerpoint/2010/main" val="2854012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892754"/>
          </a:xfrm>
        </p:spPr>
        <p:txBody>
          <a:bodyPr>
            <a:noAutofit/>
          </a:bodyPr>
          <a:lstStyle/>
          <a:p>
            <a:r>
              <a:rPr lang="en-US" sz="7200" b="1" dirty="0">
                <a:solidFill>
                  <a:schemeClr val="accent2">
                    <a:lumMod val="75000"/>
                  </a:schemeClr>
                </a:solidFill>
                <a:latin typeface="Arial Black" panose="020B0A04020102020204" pitchFamily="34" charset="0"/>
              </a:rPr>
              <a:t>PARTING SHOT</a:t>
            </a:r>
            <a:endParaRPr lang="en-ZA" sz="7200" b="1" dirty="0">
              <a:solidFill>
                <a:schemeClr val="accent2">
                  <a:lumMod val="75000"/>
                </a:schemeClr>
              </a:solidFill>
              <a:latin typeface="Arial Black" panose="020B0A04020102020204" pitchFamily="34" charset="0"/>
            </a:endParaRPr>
          </a:p>
        </p:txBody>
      </p:sp>
      <p:pic>
        <p:nvPicPr>
          <p:cNvPr id="5" name="Content Placeholder 4"/>
          <p:cNvPicPr>
            <a:picLocks noGrp="1" noChangeAspect="1"/>
          </p:cNvPicPr>
          <p:nvPr>
            <p:ph idx="1"/>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44451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06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2204864"/>
            <a:ext cx="7308812" cy="1134126"/>
          </a:xfrm>
        </p:spPr>
        <p:txBody>
          <a:bodyPr>
            <a:normAutofit fontScale="90000"/>
          </a:bodyPr>
          <a:lstStyle/>
          <a:p>
            <a:pPr lvl="0" eaLnBrk="0" fontAlgn="base" hangingPunct="0">
              <a:spcBef>
                <a:spcPct val="20000"/>
              </a:spcBef>
              <a:spcAft>
                <a:spcPct val="0"/>
              </a:spcAft>
            </a:pPr>
            <a:br>
              <a:rPr lang="en-ZA" b="1" dirty="0">
                <a:solidFill>
                  <a:schemeClr val="accent2">
                    <a:lumMod val="75000"/>
                  </a:schemeClr>
                </a:solidFill>
              </a:rPr>
            </a:br>
            <a:endParaRPr lang="en-ZA" sz="4900" b="1" cap="small" dirty="0">
              <a:solidFill>
                <a:schemeClr val="accent2">
                  <a:lumMod val="75000"/>
                </a:schemeClr>
              </a:solidFill>
              <a:latin typeface="Arial Black" panose="020B0A04020102020204" pitchFamily="34" charset="0"/>
            </a:endParaRPr>
          </a:p>
        </p:txBody>
      </p:sp>
      <p:sp>
        <p:nvSpPr>
          <p:cNvPr id="4" name="Slide Number Placeholder 5"/>
          <p:cNvSpPr>
            <a:spLocks noGrp="1"/>
          </p:cNvSpPr>
          <p:nvPr>
            <p:ph type="sldNum" sz="quarter" idx="4294967295"/>
          </p:nvPr>
        </p:nvSpPr>
        <p:spPr>
          <a:xfrm>
            <a:off x="6876256" y="5373216"/>
            <a:ext cx="64807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ysClr val="windowText" lastClr="000000"/>
                </a:solidFill>
                <a:effectLst/>
                <a:uLnTx/>
                <a:uFillTx/>
                <a:latin typeface="Calibri"/>
                <a:ea typeface="+mn-ea"/>
                <a:cs typeface="+mn-cs"/>
              </a:rPr>
              <a:t>4</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21288"/>
            <a:ext cx="1691680" cy="836712"/>
          </a:xfrm>
          <a:prstGeom prst="rect">
            <a:avLst/>
          </a:prstGeom>
        </p:spPr>
      </p:pic>
      <p:sp>
        <p:nvSpPr>
          <p:cNvPr id="3" name="Rectangle 2"/>
          <p:cNvSpPr/>
          <p:nvPr/>
        </p:nvSpPr>
        <p:spPr>
          <a:xfrm>
            <a:off x="107504" y="882602"/>
            <a:ext cx="8856984" cy="4524315"/>
          </a:xfrm>
          <a:prstGeom prst="rect">
            <a:avLst/>
          </a:prstGeom>
        </p:spPr>
        <p:txBody>
          <a:bodyPr wrap="square">
            <a:spAutoFit/>
          </a:bodyPr>
          <a:lstStyle/>
          <a:p>
            <a:pPr algn="just"/>
            <a:r>
              <a:rPr lang="en-US" sz="7200" dirty="0"/>
              <a:t>Strengthen each other’s </a:t>
            </a:r>
            <a:r>
              <a:rPr lang="en-US" sz="7200" b="1" dirty="0"/>
              <a:t>efforts</a:t>
            </a:r>
            <a:r>
              <a:rPr lang="en-US" sz="7200" dirty="0"/>
              <a:t> in providing </a:t>
            </a:r>
            <a:r>
              <a:rPr lang="en-US" sz="7200" b="1" dirty="0"/>
              <a:t>Quality</a:t>
            </a:r>
            <a:r>
              <a:rPr lang="en-US" sz="7200" dirty="0"/>
              <a:t> Basic Education.</a:t>
            </a:r>
          </a:p>
        </p:txBody>
      </p:sp>
    </p:spTree>
    <p:extLst>
      <p:ext uri="{BB962C8B-B14F-4D97-AF65-F5344CB8AC3E}">
        <p14:creationId xmlns:p14="http://schemas.microsoft.com/office/powerpoint/2010/main" val="1370247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2204864"/>
            <a:ext cx="7308812" cy="1134126"/>
          </a:xfrm>
        </p:spPr>
        <p:txBody>
          <a:bodyPr>
            <a:normAutofit fontScale="90000"/>
          </a:bodyPr>
          <a:lstStyle/>
          <a:p>
            <a:pPr lvl="0" eaLnBrk="0" fontAlgn="base" hangingPunct="0">
              <a:spcBef>
                <a:spcPct val="20000"/>
              </a:spcBef>
              <a:spcAft>
                <a:spcPct val="0"/>
              </a:spcAft>
            </a:pPr>
            <a:br>
              <a:rPr lang="en-ZA" b="1" dirty="0">
                <a:solidFill>
                  <a:schemeClr val="accent2">
                    <a:lumMod val="75000"/>
                  </a:schemeClr>
                </a:solidFill>
              </a:rPr>
            </a:br>
            <a:endParaRPr lang="en-ZA" sz="4900" b="1" cap="small" dirty="0">
              <a:solidFill>
                <a:schemeClr val="accent2">
                  <a:lumMod val="75000"/>
                </a:schemeClr>
              </a:solidFill>
              <a:latin typeface="Arial Black" panose="020B0A04020102020204" pitchFamily="34" charset="0"/>
            </a:endParaRPr>
          </a:p>
        </p:txBody>
      </p:sp>
      <p:sp>
        <p:nvSpPr>
          <p:cNvPr id="4" name="Slide Number Placeholder 5"/>
          <p:cNvSpPr>
            <a:spLocks noGrp="1"/>
          </p:cNvSpPr>
          <p:nvPr>
            <p:ph type="sldNum" sz="quarter" idx="4294967295"/>
          </p:nvPr>
        </p:nvSpPr>
        <p:spPr>
          <a:xfrm>
            <a:off x="6876256" y="5373216"/>
            <a:ext cx="64807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ysClr val="windowText" lastClr="000000"/>
                </a:solidFill>
                <a:effectLst/>
                <a:uLnTx/>
                <a:uFillTx/>
                <a:latin typeface="Calibri"/>
                <a:ea typeface="+mn-ea"/>
                <a:cs typeface="+mn-cs"/>
              </a:rPr>
              <a:t>5</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21288"/>
            <a:ext cx="1691680" cy="836712"/>
          </a:xfrm>
          <a:prstGeom prst="rect">
            <a:avLst/>
          </a:prstGeom>
        </p:spPr>
      </p:pic>
      <p:sp>
        <p:nvSpPr>
          <p:cNvPr id="3" name="Rectangle 2"/>
          <p:cNvSpPr/>
          <p:nvPr/>
        </p:nvSpPr>
        <p:spPr>
          <a:xfrm>
            <a:off x="107504" y="882602"/>
            <a:ext cx="8856984" cy="4247317"/>
          </a:xfrm>
          <a:prstGeom prst="rect">
            <a:avLst/>
          </a:prstGeom>
        </p:spPr>
        <p:txBody>
          <a:bodyPr wrap="square">
            <a:spAutoFit/>
          </a:bodyPr>
          <a:lstStyle/>
          <a:p>
            <a:pPr algn="just"/>
            <a:r>
              <a:rPr lang="en-US" sz="5400" dirty="0"/>
              <a:t>Getting different </a:t>
            </a:r>
            <a:r>
              <a:rPr lang="en-US" sz="5400" b="1" dirty="0"/>
              <a:t>role players </a:t>
            </a:r>
            <a:r>
              <a:rPr lang="en-US" sz="5400" dirty="0"/>
              <a:t>in the </a:t>
            </a:r>
            <a:r>
              <a:rPr lang="en-US" sz="5400" b="1" dirty="0"/>
              <a:t>value chain </a:t>
            </a:r>
            <a:r>
              <a:rPr lang="en-US" sz="5400" dirty="0"/>
              <a:t>of providing </a:t>
            </a:r>
            <a:r>
              <a:rPr lang="en-US" sz="5400" b="1" dirty="0"/>
              <a:t>Quality</a:t>
            </a:r>
            <a:r>
              <a:rPr lang="en-US" sz="5400" dirty="0"/>
              <a:t> Basic Education to </a:t>
            </a:r>
            <a:r>
              <a:rPr lang="en-US" sz="5400" b="1" dirty="0"/>
              <a:t>close ranks </a:t>
            </a:r>
            <a:r>
              <a:rPr lang="en-US" sz="5400" dirty="0"/>
              <a:t>in realizing the </a:t>
            </a:r>
            <a:r>
              <a:rPr lang="en-US" sz="5400" b="1" dirty="0"/>
              <a:t>objectives</a:t>
            </a:r>
            <a:r>
              <a:rPr lang="en-US" sz="5400" dirty="0"/>
              <a:t> and </a:t>
            </a:r>
            <a:r>
              <a:rPr lang="en-US" sz="5400" b="1" dirty="0"/>
              <a:t>goals.</a:t>
            </a:r>
          </a:p>
        </p:txBody>
      </p:sp>
    </p:spTree>
    <p:extLst>
      <p:ext uri="{BB962C8B-B14F-4D97-AF65-F5344CB8AC3E}">
        <p14:creationId xmlns:p14="http://schemas.microsoft.com/office/powerpoint/2010/main" val="24098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980728"/>
            <a:ext cx="9036496" cy="4766097"/>
          </a:xfrm>
        </p:spPr>
        <p:txBody>
          <a:bodyPr>
            <a:normAutofit fontScale="90000"/>
          </a:bodyPr>
          <a:lstStyle/>
          <a:p>
            <a:br>
              <a:rPr lang="en-US" dirty="0"/>
            </a:br>
            <a:br>
              <a:rPr lang="en-US" dirty="0"/>
            </a:br>
            <a:br>
              <a:rPr lang="en-US" dirty="0"/>
            </a:br>
            <a:r>
              <a:rPr lang="en-US" dirty="0"/>
              <a:t>      </a:t>
            </a:r>
            <a:br>
              <a:rPr lang="en-US" dirty="0"/>
            </a:br>
            <a:r>
              <a:rPr lang="en-US" dirty="0"/>
              <a:t>     </a:t>
            </a:r>
            <a:br>
              <a:rPr lang="en-US" dirty="0"/>
            </a:br>
            <a:r>
              <a:rPr lang="en-US" dirty="0"/>
              <a:t>   </a:t>
            </a:r>
            <a:br>
              <a:rPr lang="en-US" dirty="0"/>
            </a:br>
            <a:r>
              <a:rPr lang="en-US" sz="7300" dirty="0">
                <a:solidFill>
                  <a:schemeClr val="accent2">
                    <a:lumMod val="75000"/>
                  </a:schemeClr>
                </a:solidFill>
                <a:latin typeface="Arial Black" panose="020B0A04020102020204" pitchFamily="34" charset="0"/>
              </a:rPr>
              <a:t>THEME</a:t>
            </a:r>
            <a:br>
              <a:rPr lang="en-US" dirty="0"/>
            </a:br>
            <a:br>
              <a:rPr lang="en-US" sz="7300" b="1" dirty="0">
                <a:solidFill>
                  <a:schemeClr val="accent2">
                    <a:lumMod val="75000"/>
                  </a:schemeClr>
                </a:solidFill>
              </a:rPr>
            </a:br>
            <a:r>
              <a:rPr lang="en-US" sz="7300" b="1" dirty="0">
                <a:latin typeface="Arial Black" panose="020B0A04020102020204" pitchFamily="34" charset="0"/>
              </a:rPr>
              <a:t>GETTING OUR NATION TO READ &amp; LEAD</a:t>
            </a:r>
            <a:br>
              <a:rPr lang="en-ZA" dirty="0">
                <a:latin typeface="Arial Black" panose="020B0A04020102020204" pitchFamily="34" charset="0"/>
              </a:rPr>
            </a:br>
            <a:br>
              <a:rPr lang="en-US" dirty="0"/>
            </a:br>
            <a:br>
              <a:rPr lang="en-US" sz="3600" dirty="0"/>
            </a:br>
            <a:br>
              <a:rPr lang="en-US" sz="3600" dirty="0"/>
            </a:br>
            <a:r>
              <a:rPr lang="en-US" dirty="0"/>
              <a:t> </a:t>
            </a:r>
            <a:br>
              <a:rPr lang="en-US" dirty="0"/>
            </a:br>
            <a:br>
              <a:rPr lang="en-US" dirty="0"/>
            </a:br>
            <a:br>
              <a:rPr lang="en-ZA" dirty="0"/>
            </a:br>
            <a:br>
              <a:rPr lang="en-ZA" dirty="0"/>
            </a:br>
            <a:br>
              <a:rPr lang="en-ZA" dirty="0"/>
            </a:br>
            <a:endParaRPr lang="en-ZA" dirty="0"/>
          </a:p>
        </p:txBody>
      </p:sp>
      <p:pic>
        <p:nvPicPr>
          <p:cNvPr id="3" name="Picture 2"/>
          <p:cNvPicPr>
            <a:picLocks noChangeAspect="1"/>
          </p:cNvPicPr>
          <p:nvPr/>
        </p:nvPicPr>
        <p:blipFill>
          <a:blip r:embed="rId2"/>
          <a:stretch>
            <a:fillRect/>
          </a:stretch>
        </p:blipFill>
        <p:spPr>
          <a:xfrm>
            <a:off x="0" y="6022187"/>
            <a:ext cx="1691680" cy="836712"/>
          </a:xfrm>
          <a:prstGeom prst="rect">
            <a:avLst/>
          </a:prstGeom>
        </p:spPr>
      </p:pic>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Calibri"/>
                <a:ea typeface="+mn-ea"/>
                <a:cs typeface="+mn-cs"/>
              </a:rPr>
              <a:t>2</a:t>
            </a:r>
            <a:endParaRPr kumimoji="0" lang="en-ZA"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26030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980728"/>
            <a:ext cx="9036496" cy="4766097"/>
          </a:xfrm>
        </p:spPr>
        <p:txBody>
          <a:bodyPr>
            <a:normAutofit fontScale="90000"/>
          </a:bodyPr>
          <a:lstStyle/>
          <a:p>
            <a:br>
              <a:rPr lang="en-US" dirty="0"/>
            </a:br>
            <a:br>
              <a:rPr lang="en-US" dirty="0"/>
            </a:br>
            <a:br>
              <a:rPr lang="en-US" dirty="0"/>
            </a:br>
            <a:r>
              <a:rPr lang="en-US" dirty="0"/>
              <a:t>      </a:t>
            </a:r>
            <a:br>
              <a:rPr lang="en-US" dirty="0"/>
            </a:br>
            <a:r>
              <a:rPr lang="en-US" dirty="0"/>
              <a:t>     </a:t>
            </a:r>
            <a:br>
              <a:rPr lang="en-US" dirty="0"/>
            </a:br>
            <a:r>
              <a:rPr lang="en-US" dirty="0"/>
              <a:t>   </a:t>
            </a:r>
            <a:br>
              <a:rPr lang="en-US" dirty="0"/>
            </a:br>
            <a:br>
              <a:rPr lang="en-US" sz="7300" b="1" dirty="0">
                <a:solidFill>
                  <a:schemeClr val="accent2">
                    <a:lumMod val="75000"/>
                  </a:schemeClr>
                </a:solidFill>
              </a:rPr>
            </a:br>
            <a:br>
              <a:rPr lang="en-US" dirty="0"/>
            </a:br>
            <a:br>
              <a:rPr lang="en-US" sz="3600" dirty="0"/>
            </a:br>
            <a:br>
              <a:rPr lang="en-US" sz="3600" dirty="0"/>
            </a:br>
            <a:r>
              <a:rPr lang="en-US" dirty="0"/>
              <a:t> </a:t>
            </a:r>
            <a:br>
              <a:rPr lang="en-US" dirty="0"/>
            </a:br>
            <a:br>
              <a:rPr lang="en-US" dirty="0"/>
            </a:br>
            <a:br>
              <a:rPr lang="en-ZA" dirty="0"/>
            </a:br>
            <a:br>
              <a:rPr lang="en-ZA" dirty="0"/>
            </a:br>
            <a:br>
              <a:rPr lang="en-ZA" dirty="0"/>
            </a:br>
            <a:endParaRPr lang="en-ZA" dirty="0"/>
          </a:p>
        </p:txBody>
      </p:sp>
      <p:pic>
        <p:nvPicPr>
          <p:cNvPr id="3" name="Picture 2"/>
          <p:cNvPicPr>
            <a:picLocks noChangeAspect="1"/>
          </p:cNvPicPr>
          <p:nvPr/>
        </p:nvPicPr>
        <p:blipFill>
          <a:blip r:embed="rId2"/>
          <a:stretch>
            <a:fillRect/>
          </a:stretch>
        </p:blipFill>
        <p:spPr>
          <a:xfrm>
            <a:off x="0" y="6022187"/>
            <a:ext cx="1691680" cy="836712"/>
          </a:xfrm>
          <a:prstGeom prst="rect">
            <a:avLst/>
          </a:prstGeom>
        </p:spPr>
      </p:pic>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Calibri"/>
                <a:ea typeface="+mn-ea"/>
                <a:cs typeface="+mn-cs"/>
              </a:rPr>
              <a:t>2</a:t>
            </a:r>
            <a:endParaRPr kumimoji="0" lang="en-ZA"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graphicFrame>
        <p:nvGraphicFramePr>
          <p:cNvPr id="5" name="Table 4"/>
          <p:cNvGraphicFramePr>
            <a:graphicFrameLocks noGrp="1"/>
          </p:cNvGraphicFramePr>
          <p:nvPr/>
        </p:nvGraphicFramePr>
        <p:xfrm>
          <a:off x="-16024" y="556389"/>
          <a:ext cx="9143588" cy="6302510"/>
        </p:xfrm>
        <a:graphic>
          <a:graphicData uri="http://schemas.openxmlformats.org/drawingml/2006/table">
            <a:tbl>
              <a:tblPr firstRow="1" bandRow="1">
                <a:tableStyleId>{21E4AEA4-8DFA-4A89-87EB-49C32662AFE0}</a:tableStyleId>
              </a:tblPr>
              <a:tblGrid>
                <a:gridCol w="4571794">
                  <a:extLst>
                    <a:ext uri="{9D8B030D-6E8A-4147-A177-3AD203B41FA5}">
                      <a16:colId xmlns:a16="http://schemas.microsoft.com/office/drawing/2014/main" val="1094252785"/>
                    </a:ext>
                  </a:extLst>
                </a:gridCol>
                <a:gridCol w="4571794">
                  <a:extLst>
                    <a:ext uri="{9D8B030D-6E8A-4147-A177-3AD203B41FA5}">
                      <a16:colId xmlns:a16="http://schemas.microsoft.com/office/drawing/2014/main" val="3618786763"/>
                    </a:ext>
                  </a:extLst>
                </a:gridCol>
              </a:tblGrid>
              <a:tr h="417758">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800" dirty="0">
                          <a:effectLst/>
                        </a:rPr>
                        <a:t>OBJECTIVES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2000" dirty="0">
                          <a:effectLst/>
                        </a:rPr>
                        <a:t>OUTCOMES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7900491"/>
                  </a:ext>
                </a:extLst>
              </a:tr>
              <a:tr h="668412">
                <a:tc>
                  <a:txBody>
                    <a:bodyPr/>
                    <a:lstStyle/>
                    <a:p>
                      <a:pPr marL="342900" lvl="0" indent="-342900">
                        <a:lnSpc>
                          <a:spcPct val="115000"/>
                        </a:lnSpc>
                        <a:spcAft>
                          <a:spcPts val="0"/>
                        </a:spcAft>
                        <a:buFont typeface="+mj-lt"/>
                        <a:buAutoNum type="arabicPeriod"/>
                      </a:pPr>
                      <a:r>
                        <a:rPr lang="en-ZA" sz="1600" b="1" dirty="0">
                          <a:effectLst/>
                          <a:latin typeface="Arial" panose="020B0604020202020204" pitchFamily="34" charset="0"/>
                          <a:cs typeface="Arial" panose="020B0604020202020204" pitchFamily="34" charset="0"/>
                        </a:rPr>
                        <a:t>Reaffirm</a:t>
                      </a:r>
                      <a:r>
                        <a:rPr lang="en-ZA" sz="1600" dirty="0">
                          <a:effectLst/>
                          <a:latin typeface="Arial" panose="020B0604020202020204" pitchFamily="34" charset="0"/>
                          <a:cs typeface="Arial" panose="020B0604020202020204" pitchFamily="34" charset="0"/>
                        </a:rPr>
                        <a:t> the Sector Sense of </a:t>
                      </a:r>
                      <a:r>
                        <a:rPr lang="en-ZA" sz="1600" b="1" dirty="0">
                          <a:effectLst/>
                          <a:latin typeface="Arial" panose="020B0604020202020204" pitchFamily="34" charset="0"/>
                          <a:cs typeface="Arial" panose="020B0604020202020204" pitchFamily="34" charset="0"/>
                        </a:rPr>
                        <a:t>Strategic Direction</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nSpc>
                          <a:spcPct val="115000"/>
                        </a:lnSpc>
                        <a:spcAft>
                          <a:spcPts val="0"/>
                        </a:spcAft>
                        <a:buFont typeface="+mj-lt"/>
                        <a:buAutoNum type="arabicPeriod"/>
                      </a:pPr>
                      <a:r>
                        <a:rPr lang="en-ZA" sz="1600" dirty="0">
                          <a:effectLst/>
                          <a:latin typeface="Arial" panose="020B0604020202020204" pitchFamily="34" charset="0"/>
                          <a:cs typeface="Arial" panose="020B0604020202020204" pitchFamily="34" charset="0"/>
                        </a:rPr>
                        <a:t>The Sector Sense of </a:t>
                      </a:r>
                      <a:r>
                        <a:rPr lang="en-ZA" sz="1600" b="1" dirty="0">
                          <a:effectLst/>
                          <a:latin typeface="Arial" panose="020B0604020202020204" pitchFamily="34" charset="0"/>
                          <a:cs typeface="Arial" panose="020B0604020202020204" pitchFamily="34" charset="0"/>
                        </a:rPr>
                        <a:t>Strategic Direction </a:t>
                      </a:r>
                      <a:r>
                        <a:rPr lang="en-ZA" sz="1600" dirty="0">
                          <a:effectLst/>
                          <a:latin typeface="Arial" panose="020B0604020202020204" pitchFamily="34" charset="0"/>
                          <a:cs typeface="Arial" panose="020B0604020202020204" pitchFamily="34" charset="0"/>
                        </a:rPr>
                        <a:t>has been reaffirmed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51325172"/>
                  </a:ext>
                </a:extLst>
              </a:tr>
              <a:tr h="847564">
                <a:tc>
                  <a:txBody>
                    <a:bodyPr/>
                    <a:lstStyle/>
                    <a:p>
                      <a:pPr marL="342900" lvl="0" indent="-342900">
                        <a:lnSpc>
                          <a:spcPct val="115000"/>
                        </a:lnSpc>
                        <a:spcAft>
                          <a:spcPts val="0"/>
                        </a:spcAft>
                        <a:buFont typeface="+mj-lt"/>
                        <a:buAutoNum type="arabicPeriod" startAt="2"/>
                      </a:pPr>
                      <a:r>
                        <a:rPr lang="en-ZA" sz="1600" b="1" dirty="0">
                          <a:effectLst/>
                          <a:latin typeface="Arial" panose="020B0604020202020204" pitchFamily="34" charset="0"/>
                          <a:cs typeface="Arial" panose="020B0604020202020204" pitchFamily="34" charset="0"/>
                        </a:rPr>
                        <a:t>Rekindle</a:t>
                      </a:r>
                      <a:r>
                        <a:rPr lang="en-ZA" sz="1600" dirty="0">
                          <a:effectLst/>
                          <a:latin typeface="Arial" panose="020B0604020202020204" pitchFamily="34" charset="0"/>
                          <a:cs typeface="Arial" panose="020B0604020202020204" pitchFamily="34" charset="0"/>
                        </a:rPr>
                        <a:t> and </a:t>
                      </a:r>
                      <a:r>
                        <a:rPr lang="en-ZA" sz="1600" b="1" dirty="0">
                          <a:effectLst/>
                          <a:latin typeface="Arial" panose="020B0604020202020204" pitchFamily="34" charset="0"/>
                          <a:cs typeface="Arial" panose="020B0604020202020204" pitchFamily="34" charset="0"/>
                        </a:rPr>
                        <a:t>restore </a:t>
                      </a:r>
                      <a:r>
                        <a:rPr lang="en-ZA" sz="1600" dirty="0">
                          <a:effectLst/>
                          <a:latin typeface="Arial" panose="020B0604020202020204" pitchFamily="34" charset="0"/>
                          <a:cs typeface="Arial" panose="020B0604020202020204" pitchFamily="34" charset="0"/>
                        </a:rPr>
                        <a:t>the efforts of the Sector in </a:t>
                      </a:r>
                      <a:r>
                        <a:rPr lang="en-ZA" sz="1600" b="1" dirty="0">
                          <a:effectLst/>
                          <a:latin typeface="Arial" panose="020B0604020202020204" pitchFamily="34" charset="0"/>
                          <a:cs typeface="Arial" panose="020B0604020202020204" pitchFamily="34" charset="0"/>
                        </a:rPr>
                        <a:t>getting the nation to read </a:t>
                      </a:r>
                      <a:r>
                        <a:rPr lang="en-ZA" sz="1600" dirty="0">
                          <a:effectLst/>
                          <a:latin typeface="Arial" panose="020B0604020202020204" pitchFamily="34" charset="0"/>
                          <a:cs typeface="Arial" panose="020B0604020202020204" pitchFamily="34" charset="0"/>
                        </a:rPr>
                        <a:t>and lead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nSpc>
                          <a:spcPct val="115000"/>
                        </a:lnSpc>
                        <a:spcAft>
                          <a:spcPts val="0"/>
                        </a:spcAft>
                        <a:buFont typeface="+mj-lt"/>
                        <a:buAutoNum type="arabicPeriod" startAt="2"/>
                      </a:pPr>
                      <a:r>
                        <a:rPr lang="en-ZA" sz="1600" dirty="0">
                          <a:effectLst/>
                          <a:latin typeface="Arial" panose="020B0604020202020204" pitchFamily="34" charset="0"/>
                          <a:cs typeface="Arial" panose="020B0604020202020204" pitchFamily="34" charset="0"/>
                        </a:rPr>
                        <a:t>The Sector’s efforts of </a:t>
                      </a:r>
                      <a:r>
                        <a:rPr lang="en-ZA" sz="1600" b="1" dirty="0">
                          <a:effectLst/>
                          <a:latin typeface="Arial" panose="020B0604020202020204" pitchFamily="34" charset="0"/>
                          <a:cs typeface="Arial" panose="020B0604020202020204" pitchFamily="34" charset="0"/>
                        </a:rPr>
                        <a:t>getting the nation </a:t>
                      </a:r>
                      <a:r>
                        <a:rPr lang="en-ZA" sz="1600" dirty="0">
                          <a:effectLst/>
                          <a:latin typeface="Arial" panose="020B0604020202020204" pitchFamily="34" charset="0"/>
                          <a:cs typeface="Arial" panose="020B0604020202020204" pitchFamily="34" charset="0"/>
                        </a:rPr>
                        <a:t>to read and lead have been rekindled and restored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25227547"/>
                  </a:ext>
                </a:extLst>
              </a:tr>
              <a:tr h="668412">
                <a:tc>
                  <a:txBody>
                    <a:bodyPr/>
                    <a:lstStyle/>
                    <a:p>
                      <a:pPr marL="342900" lvl="0" indent="-342900">
                        <a:lnSpc>
                          <a:spcPct val="115000"/>
                        </a:lnSpc>
                        <a:spcAft>
                          <a:spcPts val="0"/>
                        </a:spcAft>
                        <a:buFont typeface="+mj-lt"/>
                        <a:buAutoNum type="arabicPeriod" startAt="3"/>
                      </a:pPr>
                      <a:r>
                        <a:rPr lang="en-ZA" sz="1600" dirty="0">
                          <a:effectLst/>
                          <a:latin typeface="Arial" panose="020B0604020202020204" pitchFamily="34" charset="0"/>
                          <a:cs typeface="Arial" panose="020B0604020202020204" pitchFamily="34" charset="0"/>
                        </a:rPr>
                        <a:t>Reminding School Principals of their </a:t>
                      </a:r>
                      <a:r>
                        <a:rPr lang="en-ZA" sz="1600" b="1" dirty="0">
                          <a:effectLst/>
                          <a:latin typeface="Arial" panose="020B0604020202020204" pitchFamily="34" charset="0"/>
                          <a:cs typeface="Arial" panose="020B0604020202020204" pitchFamily="34" charset="0"/>
                        </a:rPr>
                        <a:t>critical</a:t>
                      </a:r>
                      <a:r>
                        <a:rPr lang="en-ZA" sz="1600" dirty="0">
                          <a:effectLst/>
                          <a:latin typeface="Arial" panose="020B0604020202020204" pitchFamily="34" charset="0"/>
                          <a:cs typeface="Arial" panose="020B0604020202020204" pitchFamily="34" charset="0"/>
                        </a:rPr>
                        <a:t> </a:t>
                      </a:r>
                      <a:r>
                        <a:rPr lang="en-ZA" sz="1600" b="1" dirty="0">
                          <a:effectLst/>
                          <a:latin typeface="Arial" panose="020B0604020202020204" pitchFamily="34" charset="0"/>
                          <a:cs typeface="Arial" panose="020B0604020202020204" pitchFamily="34" charset="0"/>
                        </a:rPr>
                        <a:t>role </a:t>
                      </a:r>
                      <a:r>
                        <a:rPr lang="en-ZA" sz="1600" dirty="0">
                          <a:effectLst/>
                          <a:latin typeface="Arial" panose="020B0604020202020204" pitchFamily="34" charset="0"/>
                          <a:cs typeface="Arial" panose="020B0604020202020204" pitchFamily="34" charset="0"/>
                        </a:rPr>
                        <a:t>of people management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nSpc>
                          <a:spcPct val="115000"/>
                        </a:lnSpc>
                        <a:spcAft>
                          <a:spcPts val="0"/>
                        </a:spcAft>
                        <a:buFont typeface="+mj-lt"/>
                        <a:buAutoNum type="arabicPeriod" startAt="3"/>
                      </a:pPr>
                      <a:r>
                        <a:rPr lang="en-ZA" sz="1600" dirty="0">
                          <a:effectLst/>
                          <a:latin typeface="Arial" panose="020B0604020202020204" pitchFamily="34" charset="0"/>
                          <a:cs typeface="Arial" panose="020B0604020202020204" pitchFamily="34" charset="0"/>
                        </a:rPr>
                        <a:t>School Principals have been reminded of their </a:t>
                      </a:r>
                      <a:r>
                        <a:rPr lang="en-ZA" sz="1600" b="1" dirty="0">
                          <a:effectLst/>
                          <a:latin typeface="Arial" panose="020B0604020202020204" pitchFamily="34" charset="0"/>
                          <a:cs typeface="Arial" panose="020B0604020202020204" pitchFamily="34" charset="0"/>
                        </a:rPr>
                        <a:t>critical role </a:t>
                      </a:r>
                      <a:r>
                        <a:rPr lang="en-ZA" sz="1600" dirty="0">
                          <a:effectLst/>
                          <a:latin typeface="Arial" panose="020B0604020202020204" pitchFamily="34" charset="0"/>
                          <a:cs typeface="Arial" panose="020B0604020202020204" pitchFamily="34" charset="0"/>
                        </a:rPr>
                        <a:t>of people management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53964198"/>
                  </a:ext>
                </a:extLst>
              </a:tr>
              <a:tr h="847564">
                <a:tc>
                  <a:txBody>
                    <a:bodyPr/>
                    <a:lstStyle/>
                    <a:p>
                      <a:pPr marL="342900" lvl="0" indent="-342900">
                        <a:lnSpc>
                          <a:spcPct val="115000"/>
                        </a:lnSpc>
                        <a:spcAft>
                          <a:spcPts val="0"/>
                        </a:spcAft>
                        <a:buFont typeface="+mj-lt"/>
                        <a:buAutoNum type="arabicPeriod" startAt="4"/>
                      </a:pPr>
                      <a:r>
                        <a:rPr lang="en-ZA" sz="1600" dirty="0">
                          <a:effectLst/>
                          <a:latin typeface="Arial" panose="020B0604020202020204" pitchFamily="34" charset="0"/>
                          <a:cs typeface="Arial" panose="020B0604020202020204" pitchFamily="34" charset="0"/>
                        </a:rPr>
                        <a:t>Making </a:t>
                      </a:r>
                      <a:r>
                        <a:rPr lang="en-ZA" sz="1600" b="1" dirty="0">
                          <a:effectLst/>
                          <a:latin typeface="Arial" panose="020B0604020202020204" pitchFamily="34" charset="0"/>
                          <a:cs typeface="Arial" panose="020B0604020202020204" pitchFamily="34" charset="0"/>
                        </a:rPr>
                        <a:t>Building the Capacity </a:t>
                      </a:r>
                      <a:r>
                        <a:rPr lang="en-ZA" sz="1600" dirty="0">
                          <a:effectLst/>
                          <a:latin typeface="Arial" panose="020B0604020202020204" pitchFamily="34" charset="0"/>
                          <a:cs typeface="Arial" panose="020B0604020202020204" pitchFamily="34" charset="0"/>
                        </a:rPr>
                        <a:t>of a Capable and </a:t>
                      </a:r>
                      <a:r>
                        <a:rPr lang="en-ZA" sz="1600" b="1" dirty="0">
                          <a:effectLst/>
                          <a:latin typeface="Arial" panose="020B0604020202020204" pitchFamily="34" charset="0"/>
                          <a:cs typeface="Arial" panose="020B0604020202020204" pitchFamily="34" charset="0"/>
                        </a:rPr>
                        <a:t>Ethical Sector </a:t>
                      </a:r>
                      <a:r>
                        <a:rPr lang="en-ZA" sz="1600" dirty="0">
                          <a:effectLst/>
                          <a:latin typeface="Arial" panose="020B0604020202020204" pitchFamily="34" charset="0"/>
                          <a:cs typeface="Arial" panose="020B0604020202020204" pitchFamily="34" charset="0"/>
                        </a:rPr>
                        <a:t>to be business of every School Principal’s business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nSpc>
                          <a:spcPct val="115000"/>
                        </a:lnSpc>
                        <a:spcAft>
                          <a:spcPts val="0"/>
                        </a:spcAft>
                        <a:buFont typeface="+mj-lt"/>
                        <a:buAutoNum type="arabicPeriod" startAt="4"/>
                      </a:pPr>
                      <a:r>
                        <a:rPr lang="en-ZA" sz="1600" dirty="0">
                          <a:effectLst/>
                          <a:latin typeface="Arial" panose="020B0604020202020204" pitchFamily="34" charset="0"/>
                          <a:cs typeface="Arial" panose="020B0604020202020204" pitchFamily="34" charset="0"/>
                        </a:rPr>
                        <a:t>Building the </a:t>
                      </a:r>
                      <a:r>
                        <a:rPr lang="en-ZA" sz="1600" b="1" dirty="0">
                          <a:effectLst/>
                          <a:latin typeface="Arial" panose="020B0604020202020204" pitchFamily="34" charset="0"/>
                          <a:cs typeface="Arial" panose="020B0604020202020204" pitchFamily="34" charset="0"/>
                        </a:rPr>
                        <a:t>capacity</a:t>
                      </a:r>
                      <a:r>
                        <a:rPr lang="en-ZA" sz="1600" dirty="0">
                          <a:effectLst/>
                          <a:latin typeface="Arial" panose="020B0604020202020204" pitchFamily="34" charset="0"/>
                          <a:cs typeface="Arial" panose="020B0604020202020204" pitchFamily="34" charset="0"/>
                        </a:rPr>
                        <a:t> of a capable and </a:t>
                      </a:r>
                      <a:r>
                        <a:rPr lang="en-ZA" sz="1600" b="1" dirty="0">
                          <a:effectLst/>
                          <a:latin typeface="Arial" panose="020B0604020202020204" pitchFamily="34" charset="0"/>
                          <a:cs typeface="Arial" panose="020B0604020202020204" pitchFamily="34" charset="0"/>
                        </a:rPr>
                        <a:t>ethical sector </a:t>
                      </a:r>
                      <a:r>
                        <a:rPr lang="en-ZA" sz="1600" dirty="0">
                          <a:effectLst/>
                          <a:latin typeface="Arial" panose="020B0604020202020204" pitchFamily="34" charset="0"/>
                          <a:cs typeface="Arial" panose="020B0604020202020204" pitchFamily="34" charset="0"/>
                        </a:rPr>
                        <a:t>has been made the business of every school principal</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46918386"/>
                  </a:ext>
                </a:extLst>
              </a:tr>
              <a:tr h="1002618">
                <a:tc>
                  <a:txBody>
                    <a:bodyPr/>
                    <a:lstStyle/>
                    <a:p>
                      <a:pPr marL="342900" lvl="0" indent="-342900">
                        <a:lnSpc>
                          <a:spcPct val="115000"/>
                        </a:lnSpc>
                        <a:spcAft>
                          <a:spcPts val="0"/>
                        </a:spcAft>
                        <a:buFont typeface="+mj-lt"/>
                        <a:buAutoNum type="arabicPeriod" startAt="5"/>
                      </a:pPr>
                      <a:r>
                        <a:rPr lang="en-ZA" sz="1600" dirty="0">
                          <a:effectLst/>
                          <a:latin typeface="Arial" panose="020B0604020202020204" pitchFamily="34" charset="0"/>
                          <a:cs typeface="Arial" panose="020B0604020202020204" pitchFamily="34" charset="0"/>
                        </a:rPr>
                        <a:t>Placing the </a:t>
                      </a:r>
                      <a:r>
                        <a:rPr lang="en-ZA" sz="1600" b="1" dirty="0">
                          <a:effectLst/>
                          <a:latin typeface="Arial" panose="020B0604020202020204" pitchFamily="34" charset="0"/>
                          <a:cs typeface="Arial" panose="020B0604020202020204" pitchFamily="34" charset="0"/>
                        </a:rPr>
                        <a:t>Upkeep </a:t>
                      </a:r>
                      <a:r>
                        <a:rPr lang="en-ZA" sz="1600" dirty="0">
                          <a:effectLst/>
                          <a:latin typeface="Arial" panose="020B0604020202020204" pitchFamily="34" charset="0"/>
                          <a:cs typeface="Arial" panose="020B0604020202020204" pitchFamily="34" charset="0"/>
                        </a:rPr>
                        <a:t>and </a:t>
                      </a:r>
                      <a:r>
                        <a:rPr lang="en-ZA" sz="1600" b="1" dirty="0">
                          <a:effectLst/>
                          <a:latin typeface="Arial" panose="020B0604020202020204" pitchFamily="34" charset="0"/>
                          <a:cs typeface="Arial" panose="020B0604020202020204" pitchFamily="34" charset="0"/>
                        </a:rPr>
                        <a:t>Maintenance </a:t>
                      </a:r>
                      <a:r>
                        <a:rPr lang="en-ZA" sz="1600" dirty="0">
                          <a:effectLst/>
                          <a:latin typeface="Arial" panose="020B0604020202020204" pitchFamily="34" charset="0"/>
                          <a:cs typeface="Arial" panose="020B0604020202020204" pitchFamily="34" charset="0"/>
                        </a:rPr>
                        <a:t>of School Facilities on the radar of the day to day running of every school</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nSpc>
                          <a:spcPct val="115000"/>
                        </a:lnSpc>
                        <a:spcAft>
                          <a:spcPts val="0"/>
                        </a:spcAft>
                        <a:buFont typeface="+mj-lt"/>
                        <a:buAutoNum type="arabicPeriod" startAt="5"/>
                      </a:pPr>
                      <a:r>
                        <a:rPr lang="en-ZA" sz="1600" b="1" dirty="0">
                          <a:effectLst/>
                          <a:latin typeface="Arial" panose="020B0604020202020204" pitchFamily="34" charset="0"/>
                          <a:cs typeface="Arial" panose="020B0604020202020204" pitchFamily="34" charset="0"/>
                        </a:rPr>
                        <a:t>Upkeep</a:t>
                      </a:r>
                      <a:r>
                        <a:rPr lang="en-ZA" sz="1600" dirty="0">
                          <a:effectLst/>
                          <a:latin typeface="Arial" panose="020B0604020202020204" pitchFamily="34" charset="0"/>
                          <a:cs typeface="Arial" panose="020B0604020202020204" pitchFamily="34" charset="0"/>
                        </a:rPr>
                        <a:t> and</a:t>
                      </a:r>
                      <a:r>
                        <a:rPr lang="en-ZA" sz="1600" b="1" dirty="0">
                          <a:effectLst/>
                          <a:latin typeface="Arial" panose="020B0604020202020204" pitchFamily="34" charset="0"/>
                          <a:cs typeface="Arial" panose="020B0604020202020204" pitchFamily="34" charset="0"/>
                        </a:rPr>
                        <a:t> Maintenance </a:t>
                      </a:r>
                      <a:r>
                        <a:rPr lang="en-ZA" sz="1600" dirty="0">
                          <a:effectLst/>
                          <a:latin typeface="Arial" panose="020B0604020202020204" pitchFamily="34" charset="0"/>
                          <a:cs typeface="Arial" panose="020B0604020202020204" pitchFamily="34" charset="0"/>
                        </a:rPr>
                        <a:t>of School facilities have been placed on the radar of the day to day running of every school</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88602075"/>
                  </a:ext>
                </a:extLst>
              </a:tr>
              <a:tr h="847564">
                <a:tc>
                  <a:txBody>
                    <a:bodyPr/>
                    <a:lstStyle/>
                    <a:p>
                      <a:pPr marL="342900" lvl="0" indent="-342900">
                        <a:lnSpc>
                          <a:spcPct val="115000"/>
                        </a:lnSpc>
                        <a:spcAft>
                          <a:spcPts val="0"/>
                        </a:spcAft>
                        <a:buFont typeface="+mj-lt"/>
                        <a:buAutoNum type="arabicPeriod" startAt="6"/>
                      </a:pPr>
                      <a:r>
                        <a:rPr lang="en-ZA" sz="1600" b="1" dirty="0">
                          <a:effectLst/>
                          <a:latin typeface="Arial" panose="020B0604020202020204" pitchFamily="34" charset="0"/>
                          <a:cs typeface="Arial" panose="020B0604020202020204" pitchFamily="34" charset="0"/>
                        </a:rPr>
                        <a:t>Sharing lessons </a:t>
                      </a:r>
                      <a:r>
                        <a:rPr lang="en-ZA" sz="1600" dirty="0">
                          <a:effectLst/>
                          <a:latin typeface="Arial" panose="020B0604020202020204" pitchFamily="34" charset="0"/>
                          <a:cs typeface="Arial" panose="020B0604020202020204" pitchFamily="34" charset="0"/>
                        </a:rPr>
                        <a:t>on leading </a:t>
                      </a:r>
                      <a:r>
                        <a:rPr lang="en-ZA" sz="1600" b="1" dirty="0">
                          <a:effectLst/>
                          <a:latin typeface="Arial" panose="020B0604020202020204" pitchFamily="34" charset="0"/>
                          <a:cs typeface="Arial" panose="020B0604020202020204" pitchFamily="34" charset="0"/>
                        </a:rPr>
                        <a:t>Basic School Functionality</a:t>
                      </a:r>
                      <a:r>
                        <a:rPr lang="en-ZA" sz="1600" dirty="0">
                          <a:effectLst/>
                          <a:latin typeface="Arial" panose="020B0604020202020204" pitchFamily="34" charset="0"/>
                          <a:cs typeface="Arial" panose="020B0604020202020204" pitchFamily="34" charset="0"/>
                        </a:rPr>
                        <a:t> to par Excellence from the Front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nSpc>
                          <a:spcPct val="115000"/>
                        </a:lnSpc>
                        <a:spcAft>
                          <a:spcPts val="0"/>
                        </a:spcAft>
                        <a:buFont typeface="+mj-lt"/>
                        <a:buAutoNum type="arabicPeriod" startAt="6"/>
                      </a:pPr>
                      <a:r>
                        <a:rPr lang="en-ZA" sz="1600" dirty="0">
                          <a:effectLst/>
                          <a:latin typeface="Arial" panose="020B0604020202020204" pitchFamily="34" charset="0"/>
                          <a:cs typeface="Arial" panose="020B0604020202020204" pitchFamily="34" charset="0"/>
                        </a:rPr>
                        <a:t>Lessons have been shared on </a:t>
                      </a:r>
                      <a:r>
                        <a:rPr lang="en-ZA" sz="1600" b="1" dirty="0">
                          <a:effectLst/>
                          <a:latin typeface="Arial" panose="020B0604020202020204" pitchFamily="34" charset="0"/>
                          <a:cs typeface="Arial" panose="020B0604020202020204" pitchFamily="34" charset="0"/>
                        </a:rPr>
                        <a:t>Leading Basic Functionality</a:t>
                      </a:r>
                      <a:r>
                        <a:rPr lang="en-ZA" sz="1600" dirty="0">
                          <a:effectLst/>
                          <a:latin typeface="Arial" panose="020B0604020202020204" pitchFamily="34" charset="0"/>
                          <a:cs typeface="Arial" panose="020B0604020202020204" pitchFamily="34" charset="0"/>
                        </a:rPr>
                        <a:t> to par Excellence from the Front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88957394"/>
                  </a:ext>
                </a:extLst>
              </a:tr>
              <a:tr h="1002618">
                <a:tc>
                  <a:txBody>
                    <a:bodyPr/>
                    <a:lstStyle/>
                    <a:p>
                      <a:pPr marL="342900" lvl="0" indent="-342900">
                        <a:lnSpc>
                          <a:spcPct val="115000"/>
                        </a:lnSpc>
                        <a:spcAft>
                          <a:spcPts val="0"/>
                        </a:spcAft>
                        <a:buFont typeface="+mj-lt"/>
                        <a:buAutoNum type="arabicPeriod" startAt="7"/>
                      </a:pPr>
                      <a:r>
                        <a:rPr lang="en-US" sz="1600" b="1" dirty="0">
                          <a:effectLst/>
                          <a:latin typeface="Arial" panose="020B0604020202020204" pitchFamily="34" charset="0"/>
                          <a:ea typeface="Calibri" panose="020F0502020204030204" pitchFamily="34" charset="0"/>
                          <a:cs typeface="Arial" panose="020B0604020202020204" pitchFamily="34" charset="0"/>
                        </a:rPr>
                        <a:t>Heighten</a:t>
                      </a:r>
                      <a:r>
                        <a:rPr lang="en-US" sz="1600" dirty="0">
                          <a:effectLst/>
                          <a:latin typeface="Arial" panose="020B0604020202020204" pitchFamily="34" charset="0"/>
                          <a:ea typeface="Calibri" panose="020F0502020204030204" pitchFamily="34" charset="0"/>
                          <a:cs typeface="Arial" panose="020B0604020202020204" pitchFamily="34" charset="0"/>
                        </a:rPr>
                        <a:t> the focus for</a:t>
                      </a:r>
                      <a:r>
                        <a:rPr lang="en-US" sz="1600" baseline="0" dirty="0">
                          <a:effectLst/>
                          <a:latin typeface="Arial" panose="020B0604020202020204" pitchFamily="34" charset="0"/>
                          <a:ea typeface="Calibri" panose="020F0502020204030204" pitchFamily="34" charset="0"/>
                          <a:cs typeface="Arial" panose="020B0604020202020204" pitchFamily="34" charset="0"/>
                        </a:rPr>
                        <a:t> </a:t>
                      </a:r>
                      <a:r>
                        <a:rPr lang="en-US" sz="1600" b="1" baseline="0" dirty="0">
                          <a:effectLst/>
                          <a:latin typeface="Arial" panose="020B0604020202020204" pitchFamily="34" charset="0"/>
                          <a:ea typeface="Calibri" panose="020F0502020204030204" pitchFamily="34" charset="0"/>
                          <a:cs typeface="Arial" panose="020B0604020202020204" pitchFamily="34" charset="0"/>
                        </a:rPr>
                        <a:t>increased support </a:t>
                      </a:r>
                      <a:r>
                        <a:rPr lang="en-US" sz="1600" baseline="0" dirty="0">
                          <a:effectLst/>
                          <a:latin typeface="Arial" panose="020B0604020202020204" pitchFamily="34" charset="0"/>
                          <a:ea typeface="Calibri" panose="020F0502020204030204" pitchFamily="34" charset="0"/>
                          <a:cs typeface="Arial" panose="020B0604020202020204" pitchFamily="34" charset="0"/>
                        </a:rPr>
                        <a:t>on the Class of 2023 to perform better than the previous three classes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nSpc>
                          <a:spcPct val="115000"/>
                        </a:lnSpc>
                        <a:spcAft>
                          <a:spcPts val="0"/>
                        </a:spcAft>
                        <a:buFont typeface="+mj-lt"/>
                        <a:buAutoNum type="arabicPeriod" startAt="7"/>
                      </a:pPr>
                      <a:r>
                        <a:rPr lang="en-US" sz="1600" dirty="0">
                          <a:effectLst/>
                          <a:latin typeface="Arial" panose="020B0604020202020204" pitchFamily="34" charset="0"/>
                          <a:ea typeface="Calibri" panose="020F0502020204030204" pitchFamily="34" charset="0"/>
                          <a:cs typeface="Arial" panose="020B0604020202020204" pitchFamily="34" charset="0"/>
                        </a:rPr>
                        <a:t>The focus for </a:t>
                      </a:r>
                      <a:r>
                        <a:rPr lang="en-US" sz="1600" b="1" dirty="0">
                          <a:effectLst/>
                          <a:latin typeface="Arial" panose="020B0604020202020204" pitchFamily="34" charset="0"/>
                          <a:ea typeface="Calibri" panose="020F0502020204030204" pitchFamily="34" charset="0"/>
                          <a:cs typeface="Arial" panose="020B0604020202020204" pitchFamily="34" charset="0"/>
                        </a:rPr>
                        <a:t>increasing support </a:t>
                      </a:r>
                      <a:r>
                        <a:rPr lang="en-US" sz="1600" dirty="0">
                          <a:effectLst/>
                          <a:latin typeface="Arial" panose="020B0604020202020204" pitchFamily="34" charset="0"/>
                          <a:ea typeface="Calibri" panose="020F0502020204030204" pitchFamily="34" charset="0"/>
                          <a:cs typeface="Arial" panose="020B0604020202020204" pitchFamily="34" charset="0"/>
                        </a:rPr>
                        <a:t>on the class of 2023 to perform better than the previous three</a:t>
                      </a:r>
                      <a:r>
                        <a:rPr lang="en-US" sz="1600" baseline="0" dirty="0">
                          <a:effectLst/>
                          <a:latin typeface="Arial" panose="020B0604020202020204" pitchFamily="34" charset="0"/>
                          <a:ea typeface="Calibri" panose="020F0502020204030204" pitchFamily="34" charset="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rPr>
                        <a:t>classes has been </a:t>
                      </a:r>
                      <a:r>
                        <a:rPr lang="en-US" sz="1600" b="1" dirty="0">
                          <a:effectLst/>
                          <a:latin typeface="Arial" panose="020B0604020202020204" pitchFamily="34" charset="0"/>
                          <a:ea typeface="Calibri" panose="020F0502020204030204" pitchFamily="34" charset="0"/>
                          <a:cs typeface="Arial" panose="020B0604020202020204" pitchFamily="34" charset="0"/>
                        </a:rPr>
                        <a:t>heightened</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97342863"/>
                  </a:ext>
                </a:extLst>
              </a:tr>
            </a:tbl>
          </a:graphicData>
        </a:graphic>
      </p:graphicFrame>
      <p:sp>
        <p:nvSpPr>
          <p:cNvPr id="7" name="TextBox 6"/>
          <p:cNvSpPr txBox="1"/>
          <p:nvPr/>
        </p:nvSpPr>
        <p:spPr>
          <a:xfrm>
            <a:off x="-180528" y="-8283"/>
            <a:ext cx="86409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AA2B1E">
                    <a:lumMod val="75000"/>
                  </a:srgbClr>
                </a:solidFill>
                <a:effectLst/>
                <a:uLnTx/>
                <a:uFillTx/>
                <a:latin typeface="Arial Black" panose="020B0A04020102020204" pitchFamily="34" charset="0"/>
                <a:ea typeface="+mn-ea"/>
                <a:cs typeface="+mn-cs"/>
              </a:rPr>
              <a:t>OBJECTIVES &amp; OUTCOMES</a:t>
            </a:r>
            <a:endParaRPr kumimoji="0" lang="en-ZA" sz="4000" b="0" i="0" u="none" strike="noStrike" kern="1200" cap="none" spc="0" normalizeH="0" baseline="0" noProof="0" dirty="0">
              <a:ln>
                <a:noFill/>
              </a:ln>
              <a:solidFill>
                <a:srgbClr val="AA2B1E">
                  <a:lumMod val="75000"/>
                </a:srgbClr>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4035729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2204864"/>
            <a:ext cx="7308812" cy="1134126"/>
          </a:xfrm>
        </p:spPr>
        <p:txBody>
          <a:bodyPr>
            <a:normAutofit fontScale="90000"/>
          </a:bodyPr>
          <a:lstStyle/>
          <a:p>
            <a:pPr lvl="0" eaLnBrk="0" fontAlgn="base" hangingPunct="0">
              <a:spcBef>
                <a:spcPct val="20000"/>
              </a:spcBef>
              <a:spcAft>
                <a:spcPct val="0"/>
              </a:spcAft>
            </a:pPr>
            <a:br>
              <a:rPr lang="en-ZA" b="1" dirty="0">
                <a:solidFill>
                  <a:schemeClr val="accent2">
                    <a:lumMod val="75000"/>
                  </a:schemeClr>
                </a:solidFill>
              </a:rPr>
            </a:br>
            <a:endParaRPr lang="en-ZA" sz="4900" b="1" cap="small" dirty="0">
              <a:solidFill>
                <a:schemeClr val="accent2">
                  <a:lumMod val="75000"/>
                </a:schemeClr>
              </a:solidFill>
              <a:latin typeface="Arial Black" panose="020B0A04020102020204" pitchFamily="34" charset="0"/>
            </a:endParaRPr>
          </a:p>
        </p:txBody>
      </p:sp>
      <p:sp>
        <p:nvSpPr>
          <p:cNvPr id="4" name="Slide Number Placeholder 5"/>
          <p:cNvSpPr>
            <a:spLocks noGrp="1"/>
          </p:cNvSpPr>
          <p:nvPr>
            <p:ph type="sldNum" sz="quarter" idx="4294967295"/>
          </p:nvPr>
        </p:nvSpPr>
        <p:spPr>
          <a:xfrm>
            <a:off x="6876256" y="5373216"/>
            <a:ext cx="64807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ysClr val="windowText" lastClr="000000"/>
                </a:solidFill>
                <a:effectLst/>
                <a:uLnTx/>
                <a:uFillTx/>
                <a:latin typeface="Calibri"/>
                <a:ea typeface="+mn-ea"/>
                <a:cs typeface="+mn-cs"/>
              </a:rPr>
              <a:t>8</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21288"/>
            <a:ext cx="1691680" cy="8367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512" y="2132856"/>
            <a:ext cx="8784977" cy="3183512"/>
          </a:xfrm>
          <a:prstGeom prst="rect">
            <a:avLst/>
          </a:prstGeom>
        </p:spPr>
      </p:pic>
    </p:spTree>
    <p:extLst>
      <p:ext uri="{BB962C8B-B14F-4D97-AF65-F5344CB8AC3E}">
        <p14:creationId xmlns:p14="http://schemas.microsoft.com/office/powerpoint/2010/main" val="2798424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412776"/>
            <a:ext cx="8784976" cy="4766097"/>
          </a:xfrm>
        </p:spPr>
        <p:txBody>
          <a:bodyPr>
            <a:normAutofit fontScale="90000"/>
          </a:bodyPr>
          <a:lstStyle/>
          <a:p>
            <a:br>
              <a:rPr lang="en-US" dirty="0"/>
            </a:br>
            <a:br>
              <a:rPr lang="en-US" dirty="0"/>
            </a:br>
            <a:br>
              <a:rPr lang="en-US" dirty="0"/>
            </a:br>
            <a:r>
              <a:rPr lang="en-US" dirty="0"/>
              <a:t>      </a:t>
            </a:r>
            <a:br>
              <a:rPr lang="en-US" dirty="0"/>
            </a:br>
            <a:r>
              <a:rPr lang="en-US" dirty="0">
                <a:latin typeface="Arial Black" panose="020B0A04020102020204" pitchFamily="34" charset="0"/>
              </a:rPr>
              <a:t>DG’S ENGAGEMENTS ON READING LITERACY     </a:t>
            </a:r>
            <a:br>
              <a:rPr lang="en-US" dirty="0">
                <a:latin typeface="Arial Black" panose="020B0A04020102020204" pitchFamily="34" charset="0"/>
              </a:rPr>
            </a:br>
            <a:br>
              <a:rPr lang="en-US" dirty="0">
                <a:solidFill>
                  <a:schemeClr val="accent2">
                    <a:lumMod val="75000"/>
                  </a:schemeClr>
                </a:solidFill>
                <a:latin typeface="Arial Black" panose="020B0A04020102020204" pitchFamily="34" charset="0"/>
              </a:rPr>
            </a:br>
            <a:r>
              <a:rPr lang="en-US" sz="6700" b="1" dirty="0">
                <a:solidFill>
                  <a:schemeClr val="accent2">
                    <a:lumMod val="75000"/>
                  </a:schemeClr>
                </a:solidFill>
                <a:latin typeface="Arial Black" panose="020B0A04020102020204" pitchFamily="34" charset="0"/>
                <a:cs typeface="Arial" panose="020B0604020202020204" pitchFamily="34" charset="0"/>
              </a:rPr>
              <a:t>SECTOR SENSE OF DIRECTION</a:t>
            </a:r>
            <a:br>
              <a:rPr lang="en-US" sz="6700" b="1" dirty="0">
                <a:solidFill>
                  <a:schemeClr val="accent2">
                    <a:lumMod val="75000"/>
                  </a:schemeClr>
                </a:solidFill>
                <a:latin typeface="Arial Black" panose="020B0A04020102020204" pitchFamily="34" charset="0"/>
                <a:cs typeface="Arial" panose="020B0604020202020204" pitchFamily="34" charset="0"/>
              </a:rPr>
            </a:br>
            <a:br>
              <a:rPr lang="en-US" sz="6700" b="1" dirty="0">
                <a:solidFill>
                  <a:schemeClr val="accent2">
                    <a:lumMod val="75000"/>
                  </a:schemeClr>
                </a:solidFill>
                <a:latin typeface="Arial Black" panose="020B0A04020102020204" pitchFamily="34" charset="0"/>
                <a:cs typeface="Arial" panose="020B0604020202020204" pitchFamily="34" charset="0"/>
              </a:rPr>
            </a:br>
            <a:r>
              <a:rPr lang="en-US" sz="4000" b="1" dirty="0">
                <a:solidFill>
                  <a:schemeClr val="accent1">
                    <a:lumMod val="75000"/>
                  </a:schemeClr>
                </a:solidFill>
                <a:latin typeface="Arial Black" panose="020B0A04020102020204" pitchFamily="34" charset="0"/>
                <a:cs typeface="Arial" panose="020B0604020202020204" pitchFamily="34" charset="0"/>
              </a:rPr>
              <a:t>MR HM MWELI</a:t>
            </a:r>
            <a:br>
              <a:rPr lang="en-US" sz="2200" dirty="0">
                <a:solidFill>
                  <a:schemeClr val="accent1">
                    <a:lumMod val="75000"/>
                  </a:schemeClr>
                </a:solidFill>
              </a:rPr>
            </a:br>
            <a:br>
              <a:rPr lang="en-US" sz="3600" dirty="0"/>
            </a:br>
            <a:br>
              <a:rPr lang="en-US" sz="3600" dirty="0"/>
            </a:br>
            <a:r>
              <a:rPr lang="en-US" dirty="0"/>
              <a:t> </a:t>
            </a:r>
            <a:br>
              <a:rPr lang="en-US" dirty="0"/>
            </a:br>
            <a:br>
              <a:rPr lang="en-US" dirty="0"/>
            </a:br>
            <a:br>
              <a:rPr lang="en-ZA" dirty="0"/>
            </a:br>
            <a:br>
              <a:rPr lang="en-ZA" dirty="0"/>
            </a:br>
            <a:br>
              <a:rPr lang="en-ZA" dirty="0"/>
            </a:br>
            <a:endParaRPr lang="en-ZA" dirty="0"/>
          </a:p>
        </p:txBody>
      </p:sp>
      <p:pic>
        <p:nvPicPr>
          <p:cNvPr id="3" name="Picture 2"/>
          <p:cNvPicPr>
            <a:picLocks noChangeAspect="1"/>
          </p:cNvPicPr>
          <p:nvPr/>
        </p:nvPicPr>
        <p:blipFill>
          <a:blip r:embed="rId2"/>
          <a:stretch>
            <a:fillRect/>
          </a:stretch>
        </p:blipFill>
        <p:spPr>
          <a:xfrm>
            <a:off x="0" y="6022187"/>
            <a:ext cx="1691680" cy="836712"/>
          </a:xfrm>
          <a:prstGeom prst="rect">
            <a:avLst/>
          </a:prstGeom>
        </p:spPr>
      </p:pic>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Calibri"/>
                <a:ea typeface="+mn-ea"/>
                <a:cs typeface="+mn-cs"/>
              </a:rPr>
              <a:t>2</a:t>
            </a:r>
            <a:endParaRPr kumimoji="0" lang="en-ZA"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038376308"/>
      </p:ext>
    </p:extLst>
  </p:cSld>
  <p:clrMapOvr>
    <a:masterClrMapping/>
  </p:clrMapOvr>
</p:sld>
</file>

<file path=ppt/theme/theme1.xml><?xml version="1.0" encoding="utf-8"?>
<a:theme xmlns:a="http://schemas.openxmlformats.org/drawingml/2006/main" name="Theme1">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36501</TotalTime>
  <Words>2220</Words>
  <Application>Microsoft Office PowerPoint</Application>
  <PresentationFormat>On-screen Show (4:3)</PresentationFormat>
  <Paragraphs>225</Paragraphs>
  <Slides>34</Slides>
  <Notes>1</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Theme1</vt:lpstr>
      <vt:lpstr>1_New DBE Presentation template</vt:lpstr>
      <vt:lpstr>New DBE Presentation template</vt:lpstr>
      <vt:lpstr>2_New DBE Presentation template</vt:lpstr>
      <vt:lpstr>          DG’S ENGAGEMENTS ON READING LITERACY       PURPOSE OF THE MEETING  MR HM MWELI         </vt:lpstr>
      <vt:lpstr>                 </vt:lpstr>
      <vt:lpstr> </vt:lpstr>
      <vt:lpstr> </vt:lpstr>
      <vt:lpstr> </vt:lpstr>
      <vt:lpstr>                    THEME  GETTING OUR NATION TO READ &amp; LEAD          </vt:lpstr>
      <vt:lpstr>                              </vt:lpstr>
      <vt:lpstr> </vt:lpstr>
      <vt:lpstr>          DG’S ENGAGEMENTS ON READING LITERACY       SECTOR SENSE OF DIRECTION  MR HM MWELI         </vt:lpstr>
      <vt:lpstr>                 </vt:lpstr>
      <vt:lpstr>                 STRATEGIC DIRECTION          </vt:lpstr>
      <vt:lpstr> </vt:lpstr>
      <vt:lpstr>2019-24 MTSF PRIORITIES </vt:lpstr>
      <vt:lpstr>PowerPoint Presentation</vt:lpstr>
      <vt:lpstr>PowerPoint Presentation</vt:lpstr>
      <vt:lpstr>PowerPoint Presentation</vt:lpstr>
      <vt:lpstr>COUNCIL OF EDUCATION MINISTERS (CEM) PRIORITIES FOR THE SIXTH ADMINISTRATION</vt:lpstr>
      <vt:lpstr>                       </vt:lpstr>
      <vt:lpstr>                 TOP THREE CHALLENGES FACING SCHOOL LEADERS TODAY      </vt:lpstr>
      <vt:lpstr>CHALLENGE #1. IT’S TIME TO CHANGE! </vt:lpstr>
      <vt:lpstr>CHALLENGE #2 PERSONALIZED LEARNING </vt:lpstr>
      <vt:lpstr>CHALLENGE # 3. EDUCATION FOR SUSTAINABILITY. </vt:lpstr>
      <vt:lpstr>                    WHAT CAN BE DONE?      </vt:lpstr>
      <vt:lpstr>ACTION #1. BECOME A CHANGE AGENT </vt:lpstr>
      <vt:lpstr> ACTION #2 PERSONALIZED LEARNING. </vt:lpstr>
      <vt:lpstr> ACTION #3 THINK SUSTAINABILITY AND THINK MINDFULNESS. </vt:lpstr>
      <vt:lpstr> </vt:lpstr>
      <vt:lpstr>  </vt:lpstr>
      <vt:lpstr>FEEDBACK TO:</vt:lpstr>
      <vt:lpstr>ENTRENCH/INSTITUTIONALIZE</vt:lpstr>
      <vt:lpstr>CAPACITY BUILDING &amp; TRAINING</vt:lpstr>
      <vt:lpstr>CONCLUSION</vt:lpstr>
      <vt:lpstr>PARTING SHOT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DNC edit</dc:creator>
  <cp:lastModifiedBy>jacqueline oosthuizen</cp:lastModifiedBy>
  <cp:revision>1125</cp:revision>
  <cp:lastPrinted>2022-03-09T08:56:43Z</cp:lastPrinted>
  <dcterms:created xsi:type="dcterms:W3CDTF">2018-01-17T14:12:08Z</dcterms:created>
  <dcterms:modified xsi:type="dcterms:W3CDTF">2023-09-01T12:35:19Z</dcterms:modified>
</cp:coreProperties>
</file>