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1" r:id="rId2"/>
    <p:sldId id="287" r:id="rId3"/>
    <p:sldId id="257" r:id="rId4"/>
    <p:sldId id="277" r:id="rId5"/>
    <p:sldId id="283" r:id="rId6"/>
    <p:sldId id="264" r:id="rId7"/>
    <p:sldId id="284" r:id="rId8"/>
    <p:sldId id="291" r:id="rId9"/>
    <p:sldId id="296" r:id="rId10"/>
    <p:sldId id="297" r:id="rId11"/>
    <p:sldId id="260" r:id="rId12"/>
    <p:sldId id="289" r:id="rId13"/>
    <p:sldId id="298" r:id="rId14"/>
    <p:sldId id="300" r:id="rId15"/>
    <p:sldId id="303" r:id="rId16"/>
    <p:sldId id="304" r:id="rId17"/>
    <p:sldId id="305" r:id="rId18"/>
    <p:sldId id="306" r:id="rId19"/>
    <p:sldId id="302" r:id="rId20"/>
    <p:sldId id="301" r:id="rId21"/>
    <p:sldId id="307" r:id="rId22"/>
    <p:sldId id="290" r:id="rId23"/>
    <p:sldId id="288" r:id="rId24"/>
    <p:sldId id="309" r:id="rId25"/>
    <p:sldId id="308" r:id="rId26"/>
    <p:sldId id="310" r:id="rId27"/>
    <p:sldId id="311" r:id="rId28"/>
    <p:sldId id="285" r:id="rId29"/>
    <p:sldId id="312" r:id="rId30"/>
    <p:sldId id="2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047"/>
    <a:srgbClr val="0B2B41"/>
    <a:srgbClr val="114263"/>
    <a:srgbClr val="401918"/>
    <a:srgbClr val="731F1C"/>
    <a:srgbClr val="AB678E"/>
    <a:srgbClr val="B2606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9" autoAdjust="0"/>
  </p:normalViewPr>
  <p:slideViewPr>
    <p:cSldViewPr snapToGrid="0">
      <p:cViewPr varScale="1">
        <p:scale>
          <a:sx n="37" d="100"/>
          <a:sy n="37" d="100"/>
        </p:scale>
        <p:origin x="936" y="40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4/20/2023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4/20/2023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hyperlink" Target="https://mokhuducreations.net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svg"/><Relationship Id="rId11" Type="http://schemas.openxmlformats.org/officeDocument/2006/relationships/image" Target="../media/image56.sv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svg"/><Relationship Id="rId9" Type="http://schemas.openxmlformats.org/officeDocument/2006/relationships/hyperlink" Target="mailto:info@mokhuducreations.ne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Mokhudu\OneDrive\Documents\POLICY%20DOCUMENTS\ndp-complete-grid.png" TargetMode="External"/><Relationship Id="rId3" Type="http://schemas.openxmlformats.org/officeDocument/2006/relationships/image" Target="../media/image18.jpeg"/><Relationship Id="rId7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hyperlink" Target="file:///C:\Users\Mokhudu\OneDrive\Documents\POLICY%20DOCUMENTS\english_SDG_17goals_poster_all_languages_with_UN_emblem_1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academia.edu/16138959/Marula_Project_plan" TargetMode="Externa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0087" y="79661"/>
            <a:ext cx="5156791" cy="3354655"/>
          </a:xfrm>
        </p:spPr>
        <p:txBody>
          <a:bodyPr/>
          <a:lstStyle/>
          <a:p>
            <a:r>
              <a:rPr lang="en-GB" sz="4400" dirty="0">
                <a:latin typeface="Algerian" panose="04020705040A02060702" pitchFamily="82" charset="0"/>
              </a:rPr>
              <a:t>The Teaching Profession in our hands “Our voices and plight matter”</a:t>
            </a:r>
            <a:endParaRPr lang="en-US" dirty="0"/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6568" y="5392400"/>
            <a:ext cx="5380310" cy="1114725"/>
          </a:xfrm>
        </p:spPr>
        <p:txBody>
          <a:bodyPr/>
          <a:lstStyle/>
          <a:p>
            <a:r>
              <a:rPr lang="en-GB" sz="3200" b="1" dirty="0">
                <a:latin typeface="Amasis MT Pro Black" panose="02040A04050005020304" pitchFamily="18" charset="0"/>
              </a:rPr>
              <a:t>Teacher Agency, Leadership and Autonomy</a:t>
            </a:r>
            <a:endParaRPr lang="en-ZA" sz="3200" b="1" dirty="0">
              <a:latin typeface="Amasis MT Pro Black" panose="02040A04050005020304" pitchFamily="18" charset="0"/>
            </a:endParaRP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Placeholder 6" descr="Logo&#10;&#10;Description automatically generated">
            <a:extLst>
              <a:ext uri="{FF2B5EF4-FFF2-40B4-BE49-F238E27FC236}">
                <a16:creationId xmlns:a16="http://schemas.microsoft.com/office/drawing/2014/main" id="{E8898F05-CC45-6D7B-795B-1A515FADEB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553" r="12553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F83DDD-B87A-5A5A-ACF8-448814F68558}"/>
              </a:ext>
            </a:extLst>
          </p:cNvPr>
          <p:cNvSpPr txBox="1"/>
          <p:nvPr/>
        </p:nvSpPr>
        <p:spPr>
          <a:xfrm>
            <a:off x="135122" y="478465"/>
            <a:ext cx="6541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Baguet Script" panose="020B0604020202020204" pitchFamily="2" charset="0"/>
              </a:rPr>
              <a:t>Inaugural Teachers Conference 2023</a:t>
            </a:r>
            <a:endParaRPr lang="en-ZA" sz="4000" b="1" dirty="0">
              <a:latin typeface="Baguet Script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4AB55-1B3F-AECF-588C-89A4B30297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380A67-0E25-111B-C520-A24B0527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472379"/>
            <a:ext cx="10815864" cy="830997"/>
          </a:xfrm>
        </p:spPr>
        <p:txBody>
          <a:bodyPr/>
          <a:lstStyle/>
          <a:p>
            <a:r>
              <a:rPr lang="en-GB">
                <a:latin typeface="Congenial Black" panose="02000503040000020004" pitchFamily="2" charset="0"/>
              </a:rPr>
              <a:t>High valued projects that I am looking forward to establish an economic empowerment for the community</a:t>
            </a:r>
            <a:endParaRPr lang="en-ZA" dirty="0">
              <a:latin typeface="Congenial Black" panose="02000503040000020004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5AC644-34BF-B408-6280-354FB3D5BC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E0F77C-72A3-26A2-D57A-AD18FA91A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23" b="5736"/>
          <a:stretch/>
        </p:blipFill>
        <p:spPr>
          <a:xfrm>
            <a:off x="0" y="1286540"/>
            <a:ext cx="12192000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9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-2" y="0"/>
            <a:ext cx="12192000" cy="6858000"/>
          </a:xfr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4" name="Title 33" descr="titl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" y="2664306"/>
            <a:ext cx="10855841" cy="2852737"/>
          </a:xfrm>
        </p:spPr>
        <p:txBody>
          <a:bodyPr/>
          <a:lstStyle/>
          <a:p>
            <a:r>
              <a:rPr lang="en-US" sz="8800" dirty="0">
                <a:latin typeface="Congenial Black" panose="02000503040000020004" pitchFamily="2" charset="0"/>
              </a:rPr>
              <a:t>School Improvements and  Development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16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0" y="733232"/>
            <a:ext cx="8087304" cy="5391536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4081468"/>
            <a:ext cx="6804838" cy="8229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CPSI SPECIAL MINISTERIAL AWARD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753" y="4710223"/>
            <a:ext cx="6283546" cy="134272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The school was awarded the Special Ministerial Award in 2016 and the money was used to install the projector , the first Interactive whiteboard and the laptop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0" y="733232"/>
            <a:ext cx="8087304" cy="5391536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4081468"/>
            <a:ext cx="6804838" cy="8229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Pilot school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753" y="4710223"/>
            <a:ext cx="6283546" cy="134272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The Limpopo Department of Education offered 52 laptops towards the coding and robotics program and the school was declared a pilot school.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27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1666665" y="0"/>
            <a:ext cx="10525333" cy="6858000"/>
          </a:xfr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4" name="Title 33" descr="titl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6" y="2643042"/>
            <a:ext cx="10855841" cy="2852737"/>
          </a:xfrm>
        </p:spPr>
        <p:txBody>
          <a:bodyPr/>
          <a:lstStyle/>
          <a:p>
            <a:r>
              <a:rPr lang="en-US" sz="8800" dirty="0">
                <a:latin typeface="Congenial Black" panose="02000503040000020004" pitchFamily="2" charset="0"/>
              </a:rPr>
              <a:t>Peer Coaching </a:t>
            </a:r>
            <a:br>
              <a:rPr lang="en-US" sz="8800" dirty="0">
                <a:latin typeface="Congenial Black" panose="02000503040000020004" pitchFamily="2" charset="0"/>
              </a:rPr>
            </a:br>
            <a:r>
              <a:rPr lang="en-US" sz="8800" dirty="0">
                <a:latin typeface="Congenial Black" panose="02000503040000020004" pitchFamily="2" charset="0"/>
              </a:rPr>
              <a:t>and </a:t>
            </a:r>
            <a:br>
              <a:rPr lang="en-US" sz="8800" dirty="0">
                <a:latin typeface="Congenial Black" panose="02000503040000020004" pitchFamily="2" charset="0"/>
              </a:rPr>
            </a:br>
            <a:r>
              <a:rPr lang="en-US" sz="8800" dirty="0">
                <a:latin typeface="Congenial Black" panose="02000503040000020004" pitchFamily="2" charset="0"/>
              </a:rPr>
              <a:t>Training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559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40117" y="-438725"/>
            <a:ext cx="8200115" cy="6201852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4081468"/>
            <a:ext cx="6804838" cy="8229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School based training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753" y="4710223"/>
            <a:ext cx="6283546" cy="134272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I have trained over 100 schools on ICT Integration into curriculum in collaboration with Microsoft, SchoolNetSA, Bellamatrix ICT Foundation etc.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57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0" y="0"/>
            <a:ext cx="8208335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4081468"/>
            <a:ext cx="6804838" cy="8229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Circuit Based Training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753" y="4710223"/>
            <a:ext cx="6283546" cy="134272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I have initiated trainings in my circuit to train my peers and seniors on ICT Integration </a:t>
            </a:r>
            <a:r>
              <a:rPr lang="en-US" sz="2000" dirty="0" err="1">
                <a:solidFill>
                  <a:schemeClr val="bg1"/>
                </a:solidFill>
                <a:latin typeface="Clarendon BT" panose="02040704040505020204" pitchFamily="18" charset="0"/>
              </a:rPr>
              <a:t>intom</a:t>
            </a: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 curriculum.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58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0" y="163439"/>
            <a:ext cx="8165805" cy="5582653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4081468"/>
            <a:ext cx="6804838" cy="8229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District Engagement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753" y="4710223"/>
            <a:ext cx="6283546" cy="134272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I have engaged in district NTA advocacy, coaching and mentoring since 2018.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I have assisted in compilation of district presentation for the National districts awards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27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-1" y="0"/>
            <a:ext cx="9742443" cy="6857999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4081468"/>
            <a:ext cx="6804838" cy="8229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Provincial </a:t>
            </a:r>
            <a:r>
              <a:rPr lang="en-US" dirty="0" err="1">
                <a:solidFill>
                  <a:schemeClr val="bg1"/>
                </a:solidFill>
                <a:latin typeface="Cooper Black" panose="0208090404030B020404" pitchFamily="18" charset="0"/>
              </a:rPr>
              <a:t>Engagenments</a:t>
            </a:r>
            <a:endParaRPr lang="en-US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753" y="4710223"/>
            <a:ext cx="6283546" cy="134272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I served in the district ICT committee for digitizing IQMS from being paperless to electronic.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I have coached and mentored NTA candidates for national adjudication,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Clarendon BT" panose="02040704040505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15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-2" y="0"/>
            <a:ext cx="12192000" cy="6858000"/>
          </a:xfr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C94A8D-A234-408C-8281-33CCC01BE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4" name="Title 33" descr="title">
            <a:extLst>
              <a:ext uri="{FF2B5EF4-FFF2-40B4-BE49-F238E27FC236}">
                <a16:creationId xmlns:a16="http://schemas.microsoft.com/office/drawing/2014/main" id="{3749FE94-FC7C-4359-A56E-6C7A87BDE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6" y="1569153"/>
            <a:ext cx="10855841" cy="2852737"/>
          </a:xfrm>
        </p:spPr>
        <p:txBody>
          <a:bodyPr/>
          <a:lstStyle/>
          <a:p>
            <a:r>
              <a:rPr lang="en-US" sz="8800" dirty="0" err="1">
                <a:latin typeface="Congenial Black" panose="02000503040000020004" pitchFamily="2" charset="0"/>
              </a:rPr>
              <a:t>Commuinity</a:t>
            </a:r>
            <a:r>
              <a:rPr lang="en-US" sz="8800" dirty="0">
                <a:latin typeface="Congenial Black" panose="02000503040000020004" pitchFamily="2" charset="0"/>
              </a:rPr>
              <a:t> Development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92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7367" y="744280"/>
            <a:ext cx="4806753" cy="3083442"/>
          </a:xfrm>
        </p:spPr>
        <p:txBody>
          <a:bodyPr/>
          <a:lstStyle/>
          <a:p>
            <a:r>
              <a:rPr lang="en-US" sz="3600" dirty="0"/>
              <a:t>Mokhudu Machaba</a:t>
            </a:r>
            <a:br>
              <a:rPr lang="en-US" sz="3600" dirty="0"/>
            </a:br>
            <a:r>
              <a:rPr lang="en-US" sz="3600" dirty="0"/>
              <a:t>Ngwanamago Primary school</a:t>
            </a:r>
            <a:br>
              <a:rPr lang="en-US" sz="3600" dirty="0"/>
            </a:br>
            <a:r>
              <a:rPr lang="en-US" sz="3600" dirty="0"/>
              <a:t>Mogodumo circuit</a:t>
            </a:r>
            <a:br>
              <a:rPr lang="en-US" sz="3600" dirty="0"/>
            </a:br>
            <a:r>
              <a:rPr lang="en-US" sz="3600" dirty="0"/>
              <a:t>Capricorn South District</a:t>
            </a:r>
            <a:br>
              <a:rPr lang="en-US" sz="3600" dirty="0"/>
            </a:br>
            <a:r>
              <a:rPr lang="en-US" sz="3600" dirty="0"/>
              <a:t>Limpopo</a:t>
            </a:r>
          </a:p>
        </p:txBody>
      </p:sp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b="1" dirty="0"/>
              <a:t>Presenter</a:t>
            </a:r>
          </a:p>
        </p:txBody>
      </p:sp>
      <p:pic>
        <p:nvPicPr>
          <p:cNvPr id="7" name="Picture Placeholder 6" descr="Text&#10;&#10;Description automatically generated with medium confidence">
            <a:extLst>
              <a:ext uri="{FF2B5EF4-FFF2-40B4-BE49-F238E27FC236}">
                <a16:creationId xmlns:a16="http://schemas.microsoft.com/office/drawing/2014/main" id="{9C1EDE38-DBA5-F002-0DB9-295CAA0086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319" r="1319"/>
          <a:stretch>
            <a:fillRect/>
          </a:stretch>
        </p:blipFill>
        <p:spPr>
          <a:xfrm>
            <a:off x="99363" y="0"/>
            <a:ext cx="6677025" cy="6858001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AAE-5AE9-41D7-8346-002B9F445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1" y="0"/>
            <a:ext cx="9912044" cy="6783571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966622"/>
            <a:ext cx="7833207" cy="89456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Computer literacy program for Women and Youth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753" y="4710223"/>
            <a:ext cx="6283546" cy="134272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I have trained community members on computer literacy and managed to certify them through higher institutions of learning through collaborative programs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30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1" y="0"/>
            <a:ext cx="991204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966622"/>
            <a:ext cx="7833207" cy="89456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oper Black" panose="0208090404030B020404" pitchFamily="18" charset="0"/>
              </a:rPr>
              <a:t>Extended programs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753" y="4710223"/>
            <a:ext cx="6283546" cy="1342724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Clarendon BT" panose="02040704040505020204" pitchFamily="18" charset="0"/>
              </a:rPr>
              <a:t>Training teachers outside of work either face to face or through online platforms by hosting mini conferences.</a:t>
            </a:r>
          </a:p>
          <a:p>
            <a:endParaRPr lang="en-US" sz="2000" dirty="0">
              <a:solidFill>
                <a:schemeClr val="bg1"/>
              </a:solidFill>
              <a:latin typeface="Clarendon BT" panose="02040704040505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86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0316739-C7FA-4487-B86B-6CE17B09B0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3573" r="23573"/>
          <a:stretch/>
        </p:blipFill>
        <p:spPr>
          <a:xfrm>
            <a:off x="0" y="-1775960"/>
            <a:ext cx="8087304" cy="685800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41CBC39-54B4-4424-84FB-FDAABDFFA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8241" r="8241"/>
          <a:stretch/>
        </p:blipFill>
        <p:spPr>
          <a:xfrm>
            <a:off x="6464300" y="0"/>
            <a:ext cx="5727700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Cooper Black" panose="0208090404030B020404" pitchFamily="18" charset="0"/>
              </a:rPr>
              <a:t>Recognition from private sector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ADD-3A1D-258D-08DD-36891DC0B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5927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0" y="0"/>
            <a:ext cx="8087304" cy="685800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464300" y="0"/>
            <a:ext cx="5727700" cy="6783571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ongenial Black" panose="02000503040000020004" pitchFamily="2" charset="0"/>
              </a:rPr>
              <a:t>ISPA SUPER TEACHER SINCE 2009</a:t>
            </a:r>
          </a:p>
        </p:txBody>
      </p:sp>
      <p:sp>
        <p:nvSpPr>
          <p:cNvPr id="34" name="Text Placeholder 33" descr="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609" y="4688958"/>
            <a:ext cx="5461591" cy="136398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ooper Black" panose="0208090404030B020404" pitchFamily="18" charset="0"/>
                <a:cs typeface="Aharoni" panose="02010803020104030203" pitchFamily="2" charset="-79"/>
              </a:rPr>
              <a:t>From 2009 I have been showcasing my learners work.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I have been awarded three times as a champion</a:t>
            </a:r>
            <a:r>
              <a:rPr lang="en-US" dirty="0"/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9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1471902" y="0"/>
            <a:ext cx="5143500" cy="685800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300623" y="118526"/>
            <a:ext cx="5727700" cy="57277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ongenial Black" panose="02000503040000020004" pitchFamily="2" charset="0"/>
              </a:rPr>
              <a:t>MIEE EXPERT</a:t>
            </a:r>
          </a:p>
        </p:txBody>
      </p:sp>
      <p:sp>
        <p:nvSpPr>
          <p:cNvPr id="34" name="Text Placeholder 33" descr="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609" y="4688958"/>
            <a:ext cx="5461591" cy="136398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ooper Black" panose="0208090404030B020404" pitchFamily="18" charset="0"/>
                <a:cs typeface="Aharoni" panose="02010803020104030203" pitchFamily="2" charset="-79"/>
              </a:rPr>
              <a:t>2015 I Represented South Africa at the Microsoft Campus in Redmond USA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Cooper Black" panose="0208090404030B020404" pitchFamily="18" charset="0"/>
                <a:cs typeface="Aharoni" panose="02010803020104030203" pitchFamily="2" charset="-79"/>
              </a:rPr>
              <a:t>M</a:t>
            </a:r>
            <a:r>
              <a:rPr lang="en-US" b="1" dirty="0">
                <a:latin typeface="Cooper Black" panose="0208090404030B020404" pitchFamily="18" charset="0"/>
                <a:cs typeface="Aharoni" panose="02010803020104030203" pitchFamily="2" charset="-79"/>
              </a:rPr>
              <a:t>y team got position overall 2 on overall </a:t>
            </a:r>
            <a:r>
              <a:rPr lang="en-US" b="1" dirty="0" err="1">
                <a:latin typeface="Cooper Black" panose="0208090404030B020404" pitchFamily="18" charset="0"/>
                <a:cs typeface="Aharoni" panose="02010803020104030203" pitchFamily="2" charset="-79"/>
              </a:rPr>
              <a:t>permance</a:t>
            </a:r>
            <a:r>
              <a:rPr lang="en-US" b="1" dirty="0">
                <a:latin typeface="Cooper Black" panose="0208090404030B020404" pitchFamily="18" charset="0"/>
                <a:cs typeface="Aharoni" panose="02010803020104030203" pitchFamily="2" charset="-79"/>
              </a:rPr>
              <a:t> out of 43 teams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96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0316739-C7FA-4487-B86B-6CE17B09B0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7954" b="17954"/>
          <a:stretch/>
        </p:blipFill>
        <p:spPr>
          <a:xfrm>
            <a:off x="0" y="0"/>
            <a:ext cx="8087304" cy="685800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41CBC39-54B4-4424-84FB-FDAABDFFA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11" r="22211"/>
          <a:stretch/>
        </p:blipFill>
        <p:spPr>
          <a:xfrm>
            <a:off x="6464300" y="0"/>
            <a:ext cx="5727700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Cooper Black" panose="0208090404030B020404" pitchFamily="18" charset="0"/>
              </a:rPr>
              <a:t>Recognitions and Awards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99" y="5258480"/>
            <a:ext cx="5005614" cy="100584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Nationally and Globally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245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0" y="396261"/>
            <a:ext cx="8087304" cy="6065478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464300" y="170547"/>
            <a:ext cx="5727700" cy="6687453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ongenial Black" panose="02000503040000020004" pitchFamily="2" charset="0"/>
              </a:rPr>
              <a:t>National Teacher Awards</a:t>
            </a:r>
          </a:p>
        </p:txBody>
      </p:sp>
      <p:sp>
        <p:nvSpPr>
          <p:cNvPr id="34" name="Text Placeholder 33" descr="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609" y="4688958"/>
            <a:ext cx="5461591" cy="136398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ooper Black" panose="0208090404030B020404" pitchFamily="18" charset="0"/>
                <a:cs typeface="Aharoni" panose="02010803020104030203" pitchFamily="2" charset="-79"/>
              </a:rPr>
              <a:t>Excellence in Primary school teaching 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55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0" y="0"/>
            <a:ext cx="8087304" cy="626432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464300" y="0"/>
            <a:ext cx="5727700" cy="6687453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ongenial Black" panose="02000503040000020004" pitchFamily="2" charset="0"/>
              </a:rPr>
              <a:t>Global Teacher Price</a:t>
            </a:r>
          </a:p>
        </p:txBody>
      </p:sp>
      <p:sp>
        <p:nvSpPr>
          <p:cNvPr id="34" name="Text Placeholder 33" descr="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609" y="4688958"/>
            <a:ext cx="5461591" cy="136398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ooper Black" panose="0208090404030B020404" pitchFamily="18" charset="0"/>
                <a:cs typeface="Aharoni" panose="02010803020104030203" pitchFamily="2" charset="-79"/>
              </a:rPr>
              <a:t>Top 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89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938" r="16938"/>
          <a:stretch/>
        </p:blipFill>
        <p:spPr/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F86AF11-C479-703B-88B2-020CA13661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On the teachers matter platform I am regarded as one of changemakers Globally</a:t>
            </a:r>
            <a:endParaRPr lang="en-Z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7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320B46C-2A38-6430-F122-B6963890C4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622" b="11826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07266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7097117" y="0"/>
            <a:ext cx="5094883" cy="6762307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larendon BT" panose="02040704040505020204" pitchFamily="18" charset="0"/>
              </a:rPr>
              <a:t>Leadership in teaching</a:t>
            </a:r>
          </a:p>
        </p:txBody>
      </p:sp>
      <p:pic>
        <p:nvPicPr>
          <p:cNvPr id="35" name="Content Placeholder 34" descr="Open Book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sp>
        <p:nvSpPr>
          <p:cNvPr id="23" name="Text Placeholder 22" descr="content block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800" dirty="0"/>
              <a:t>I personally believe that my leadership role emanates from roles and responsibility outlined in PAM.</a:t>
            </a:r>
            <a:endParaRPr lang="en-US" sz="2800" dirty="0"/>
          </a:p>
        </p:txBody>
      </p:sp>
      <p:pic>
        <p:nvPicPr>
          <p:cNvPr id="36" name="Content Placeholder 35" descr="Medal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sp>
        <p:nvSpPr>
          <p:cNvPr id="24" name="Text Placeholder 23" descr="content block 2">
            <a:extLst>
              <a:ext uri="{FF2B5EF4-FFF2-40B4-BE49-F238E27FC236}">
                <a16:creationId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3138192" cy="3368675"/>
          </a:xfrm>
        </p:spPr>
        <p:txBody>
          <a:bodyPr/>
          <a:lstStyle/>
          <a:p>
            <a:pPr indent="-228600"/>
            <a:r>
              <a:rPr lang="en-GB" sz="2400" b="1" dirty="0"/>
              <a:t>Being a leader means:</a:t>
            </a:r>
          </a:p>
          <a:p>
            <a:pPr indent="-228600"/>
            <a:endParaRPr lang="en-GB" sz="2400" b="1" dirty="0"/>
          </a:p>
          <a:p>
            <a:pPr lvl="1"/>
            <a:r>
              <a:rPr lang="en-GB" dirty="0"/>
              <a:t>Making decisions</a:t>
            </a:r>
          </a:p>
          <a:p>
            <a:pPr lvl="1"/>
            <a:r>
              <a:rPr lang="en-GB" dirty="0"/>
              <a:t>Solving problems</a:t>
            </a:r>
          </a:p>
          <a:p>
            <a:pPr lvl="1"/>
            <a:r>
              <a:rPr lang="en-GB" dirty="0"/>
              <a:t>Leading projects</a:t>
            </a:r>
          </a:p>
          <a:p>
            <a:pPr lvl="1"/>
            <a:r>
              <a:rPr lang="en-GB" dirty="0"/>
              <a:t>Being Innovative</a:t>
            </a:r>
          </a:p>
          <a:p>
            <a:pPr lvl="1"/>
            <a:r>
              <a:rPr lang="en-GB" dirty="0"/>
              <a:t>Collaborating with stakeholders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lide Number Placeholder 5" descr="Slide number">
            <a:extLst>
              <a:ext uri="{FF2B5EF4-FFF2-40B4-BE49-F238E27FC236}">
                <a16:creationId xmlns:a16="http://schemas.microsoft.com/office/drawing/2014/main" id="{11457662-C1A5-4B93-8E30-88025E27C4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a wooden table&#10;">
            <a:extLst>
              <a:ext uri="{FF2B5EF4-FFF2-40B4-BE49-F238E27FC236}">
                <a16:creationId xmlns:a16="http://schemas.microsoft.com/office/drawing/2014/main" id="{D48306FF-9A46-43AC-BC11-DE5D9F2D1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1664CF3-C0D1-4769-8E59-8694AF07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7030A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2" name="Title 41" descr="title">
            <a:extLst>
              <a:ext uri="{FF2B5EF4-FFF2-40B4-BE49-F238E27FC236}">
                <a16:creationId xmlns:a16="http://schemas.microsoft.com/office/drawing/2014/main" id="{72FCEAE4-FA74-4446-B2F5-9AFA2DA1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80" y="2142271"/>
            <a:ext cx="5578995" cy="879928"/>
          </a:xfrm>
        </p:spPr>
        <p:txBody>
          <a:bodyPr/>
          <a:lstStyle/>
          <a:p>
            <a:r>
              <a:rPr lang="en-US" b="0" dirty="0"/>
              <a:t>THANK YOU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F17C705-3351-4B11-BD28-D0CACC12D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4" name="Content Placeholder 93" descr="User">
            <a:extLst>
              <a:ext uri="{FF2B5EF4-FFF2-40B4-BE49-F238E27FC236}">
                <a16:creationId xmlns:a16="http://schemas.microsoft.com/office/drawing/2014/main" id="{5AC6F288-703B-45A1-9B56-079BD755B2C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sp>
        <p:nvSpPr>
          <p:cNvPr id="80" name="Text Placeholder 79" descr="name of user">
            <a:extLst>
              <a:ext uri="{FF2B5EF4-FFF2-40B4-BE49-F238E27FC236}">
                <a16:creationId xmlns:a16="http://schemas.microsoft.com/office/drawing/2014/main" id="{40F0AA8D-0756-4350-8005-9BCD0DDB3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200" dirty="0"/>
              <a:t>Mokhudu Machaba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8695A66A-1D9E-4D4E-9067-DC97380D3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1430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Content Placeholder 95" descr="Receiver">
            <a:extLst>
              <a:ext uri="{FF2B5EF4-FFF2-40B4-BE49-F238E27FC236}">
                <a16:creationId xmlns:a16="http://schemas.microsoft.com/office/drawing/2014/main" id="{106CDB5A-A67F-441C-894F-3EDD7AD64C9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sp>
        <p:nvSpPr>
          <p:cNvPr id="86" name="Text Placeholder 85" descr="user phone">
            <a:extLst>
              <a:ext uri="{FF2B5EF4-FFF2-40B4-BE49-F238E27FC236}">
                <a16:creationId xmlns:a16="http://schemas.microsoft.com/office/drawing/2014/main" id="{60CCF183-9FEB-4677-9379-BC01A7251D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 dirty="0"/>
              <a:t>+27 769645416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529648F7-20E3-4312-823A-D8265A94A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8669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Content Placeholder 97" descr="Envelope">
            <a:extLst>
              <a:ext uri="{FF2B5EF4-FFF2-40B4-BE49-F238E27FC236}">
                <a16:creationId xmlns:a16="http://schemas.microsoft.com/office/drawing/2014/main" id="{0B9C03E0-6367-44D9-A740-AA6436F075E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/>
      </p:pic>
      <p:sp>
        <p:nvSpPr>
          <p:cNvPr id="87" name="Text Placeholder 86" descr="user email">
            <a:extLst>
              <a:ext uri="{FF2B5EF4-FFF2-40B4-BE49-F238E27FC236}">
                <a16:creationId xmlns:a16="http://schemas.microsoft.com/office/drawing/2014/main" id="{DF3FE72B-F9BD-472F-A413-71BEEF95F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400" b="1" dirty="0">
                <a:hlinkClick r:id="rId9"/>
              </a:rPr>
              <a:t>info@mokhuducreations.net</a:t>
            </a:r>
            <a:r>
              <a:rPr lang="en-US" sz="2400" b="1" dirty="0"/>
              <a:t> </a:t>
            </a: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F841485-6093-48AB-9892-0FB58675C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56162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Content Placeholder 99" descr="Link">
            <a:extLst>
              <a:ext uri="{FF2B5EF4-FFF2-40B4-BE49-F238E27FC236}">
                <a16:creationId xmlns:a16="http://schemas.microsoft.com/office/drawing/2014/main" id="{420E824D-10A7-42CB-A7E8-5298E3E84F0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/>
      </p:pic>
      <p:sp>
        <p:nvSpPr>
          <p:cNvPr id="88" name="Text Placeholder 87" descr="user website">
            <a:extLst>
              <a:ext uri="{FF2B5EF4-FFF2-40B4-BE49-F238E27FC236}">
                <a16:creationId xmlns:a16="http://schemas.microsoft.com/office/drawing/2014/main" id="{3717E33B-5954-4CDC-B30A-BD21BED6DD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34989" y="5526677"/>
            <a:ext cx="7046300" cy="883339"/>
          </a:xfrm>
        </p:spPr>
        <p:txBody>
          <a:bodyPr/>
          <a:lstStyle/>
          <a:p>
            <a:r>
              <a:rPr lang="en-US" sz="4000" b="1" dirty="0">
                <a:latin typeface="Bodoni MT" panose="02070603080606020203" pitchFamily="18" charset="0"/>
                <a:hlinkClick r:id="rId12"/>
              </a:rPr>
              <a:t>https://mokhuducreations.net</a:t>
            </a:r>
            <a:r>
              <a:rPr lang="en-US" sz="4000" b="1" dirty="0">
                <a:latin typeface="Bodoni MT" panose="020706030806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420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9861" r="9861"/>
          <a:stretch/>
        </p:blipFill>
        <p:spPr/>
      </p:pic>
      <p:sp>
        <p:nvSpPr>
          <p:cNvPr id="12" name="Subtitle 11" descr="subtitle">
            <a:extLst>
              <a:ext uri="{FF2B5EF4-FFF2-40B4-BE49-F238E27FC236}">
                <a16:creationId xmlns:a16="http://schemas.microsoft.com/office/drawing/2014/main" id="{A6AB5563-AD44-4883-8D3E-93E27EEDA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1405" y="639647"/>
            <a:ext cx="4178808" cy="521208"/>
          </a:xfrm>
        </p:spPr>
        <p:txBody>
          <a:bodyPr/>
          <a:lstStyle/>
          <a:p>
            <a:r>
              <a:rPr lang="en-US" sz="4400" b="1" dirty="0"/>
              <a:t>Teacher Agency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3F10CE5F-5DF9-8BE3-F283-4D2FE96A2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1405" y="1677950"/>
            <a:ext cx="4402433" cy="4223120"/>
          </a:xfrm>
        </p:spPr>
        <p:txBody>
          <a:bodyPr>
            <a:noAutofit/>
          </a:bodyPr>
          <a:lstStyle/>
          <a:p>
            <a:r>
              <a:rPr lang="en-GB" sz="2400" b="1" dirty="0"/>
              <a:t>Teacher agency can be attributed to 7 elements that can contribute to effective learning and teaching</a:t>
            </a:r>
            <a:r>
              <a:rPr lang="en-GB" sz="2400" dirty="0"/>
              <a:t>.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/>
              <a:t> Voice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/>
              <a:t>Choice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/>
              <a:t>Engagement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/>
              <a:t>Motivation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ZA" sz="2400" dirty="0"/>
              <a:t>Ownership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ZA" sz="2400" dirty="0"/>
              <a:t>Purpose and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ZA" sz="2400" dirty="0"/>
              <a:t>Self driven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6836125" y="0"/>
            <a:ext cx="5355875" cy="68580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dirty="0">
                <a:latin typeface="Clarendon BT" panose="02040704040505020204" pitchFamily="18" charset="0"/>
              </a:rPr>
              <a:t>Autonomy</a:t>
            </a:r>
            <a:endParaRPr lang="en-US" sz="4800" dirty="0">
              <a:latin typeface="Clarendon BT" panose="02040704040505020204" pitchFamily="18" charset="0"/>
            </a:endParaRPr>
          </a:p>
        </p:txBody>
      </p:sp>
      <p:pic>
        <p:nvPicPr>
          <p:cNvPr id="35" name="Content Placeholder 34" descr="Open Book">
            <a:extLst>
              <a:ext uri="{FF2B5EF4-FFF2-40B4-BE49-F238E27FC236}">
                <a16:creationId xmlns:a16="http://schemas.microsoft.com/office/drawing/2014/main" id="{56174A3F-A7B3-40BE-88BD-1796890E4B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sp>
        <p:nvSpPr>
          <p:cNvPr id="23" name="Text Placeholder 22" descr="content block 1">
            <a:extLst>
              <a:ext uri="{FF2B5EF4-FFF2-40B4-BE49-F238E27FC236}">
                <a16:creationId xmlns:a16="http://schemas.microsoft.com/office/drawing/2014/main" id="{B88939B0-5B9A-4423-AFD1-CF6B22268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8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sociology and philosophy </a:t>
            </a:r>
            <a:r>
              <a:rPr lang="en-ZA" sz="1800" b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agency refers to autonomy</a:t>
            </a:r>
            <a:r>
              <a:rPr lang="en-ZA" sz="18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or the extent to which an entity is free to exert its own will, independent of other entities.</a:t>
            </a:r>
          </a:p>
          <a:p>
            <a:pPr lvl="1"/>
            <a:r>
              <a:rPr lang="en-ZA" sz="2000" dirty="0">
                <a:solidFill>
                  <a:srgbClr val="202124"/>
                </a:solidFill>
                <a:latin typeface="Arial" panose="020B0604020202020204" pitchFamily="34" charset="0"/>
              </a:rPr>
              <a:t>The statement above allows for key words in the topic to work interchangeably </a:t>
            </a:r>
          </a:p>
        </p:txBody>
      </p:sp>
      <p:pic>
        <p:nvPicPr>
          <p:cNvPr id="36" name="Content Placeholder 35" descr="Medal">
            <a:extLst>
              <a:ext uri="{FF2B5EF4-FFF2-40B4-BE49-F238E27FC236}">
                <a16:creationId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sp>
        <p:nvSpPr>
          <p:cNvPr id="24" name="Text Placeholder 23" descr="content block 2">
            <a:extLst>
              <a:ext uri="{FF2B5EF4-FFF2-40B4-BE49-F238E27FC236}">
                <a16:creationId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32776" y="2696255"/>
            <a:ext cx="4423145" cy="336867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A" sz="18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a healthy amount of teacher autonomy, </a:t>
            </a:r>
            <a:r>
              <a:rPr lang="en-ZA" sz="1800" b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are more likely to feel like their teachers are there to teach, not implement or comply</a:t>
            </a:r>
            <a:r>
              <a:rPr lang="en-ZA" sz="18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Therefore, they're more likely to consider ideas, not rehearse answers</a:t>
            </a:r>
            <a:r>
              <a:rPr lang="en-ZA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Z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ZA" sz="18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Autonomous teachers have the freedom to plan and practise teaching activities. Also, they have an important role in decision making about critical issues in their duties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2937FB-CDE3-46B3-8481-AB5DB8C4B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 descr="Slide number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2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Open book">
            <a:extLst>
              <a:ext uri="{FF2B5EF4-FFF2-40B4-BE49-F238E27FC236}">
                <a16:creationId xmlns:a16="http://schemas.microsoft.com/office/drawing/2014/main" id="{A799F565-1DAB-4AD3-BCE4-5DAC8012F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C2DDD60-EB1C-44D8-84E1-D86EB3558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3" y="557439"/>
            <a:ext cx="11695814" cy="830997"/>
          </a:xfrm>
        </p:spPr>
        <p:txBody>
          <a:bodyPr/>
          <a:lstStyle/>
          <a:p>
            <a:pPr algn="ctr"/>
            <a:r>
              <a:rPr lang="en-US" sz="4000" b="1" dirty="0"/>
              <a:t>How I took my role as a teacher to be my voice and plight  </a:t>
            </a:r>
          </a:p>
        </p:txBody>
      </p:sp>
      <p:pic>
        <p:nvPicPr>
          <p:cNvPr id="83" name="Content Placeholder 82" descr="Bell">
            <a:extLst>
              <a:ext uri="{FF2B5EF4-FFF2-40B4-BE49-F238E27FC236}">
                <a16:creationId xmlns:a16="http://schemas.microsoft.com/office/drawing/2014/main" id="{604095CF-E62F-46A4-A86C-5F465AE6E2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2213" y="1554851"/>
            <a:ext cx="548640" cy="548640"/>
          </a:xfrm>
        </p:spPr>
      </p:pic>
      <p:sp>
        <p:nvSpPr>
          <p:cNvPr id="87" name="Text Placeholder 86" descr="content block 1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4370" y="2379273"/>
            <a:ext cx="3200400" cy="3368675"/>
          </a:xfrm>
        </p:spPr>
        <p:txBody>
          <a:bodyPr/>
          <a:lstStyle/>
          <a:p>
            <a:r>
              <a:rPr lang="en-US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I became resourceful in an under-resourced classroom 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By contextualizing my lessons to relate to my learners environment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By improvising resources and becoming innovative.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By implementing ideas from my learners</a:t>
            </a:r>
          </a:p>
        </p:txBody>
      </p:sp>
      <p:pic>
        <p:nvPicPr>
          <p:cNvPr id="95" name="Content Placeholder 94" descr="Microscope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3775" y="1761630"/>
            <a:ext cx="547688" cy="547688"/>
          </a:xfrm>
        </p:spPr>
      </p:pic>
      <p:sp>
        <p:nvSpPr>
          <p:cNvPr id="88" name="Text Placeholder 87" descr="content block 2">
            <a:extLst>
              <a:ext uri="{FF2B5EF4-FFF2-40B4-BE49-F238E27FC236}">
                <a16:creationId xmlns:a16="http://schemas.microsoft.com/office/drawing/2014/main" id="{D01EBAE5-B81D-4150-B62C-F56241C555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95384" y="2441108"/>
            <a:ext cx="3908914" cy="3610746"/>
          </a:xfrm>
        </p:spPr>
        <p:txBody>
          <a:bodyPr/>
          <a:lstStyle/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Empowering Communities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cs typeface="Aharoni" panose="02010803020104030203" pitchFamily="2" charset="-79"/>
              </a:rPr>
              <a:t>I initiated programs to train community members on ICT and collaborated with institutions of higher learning to certify them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cs typeface="Aharoni" panose="02010803020104030203" pitchFamily="2" charset="-79"/>
              </a:rPr>
              <a:t>I trained my peers from school to national level either through my personal initiative or collaborating with other stakeholders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cs typeface="Aharoni" panose="02010803020104030203" pitchFamily="2" charset="-79"/>
            </a:endParaRPr>
          </a:p>
        </p:txBody>
      </p:sp>
      <p:pic>
        <p:nvPicPr>
          <p:cNvPr id="97" name="Content Placeholder 96" descr="Pencil">
            <a:extLst>
              <a:ext uri="{FF2B5EF4-FFF2-40B4-BE49-F238E27FC236}">
                <a16:creationId xmlns:a16="http://schemas.microsoft.com/office/drawing/2014/main" id="{40D9C27B-A51D-4036-B3F9-56081BD60AB9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37808" y="1590379"/>
            <a:ext cx="548640" cy="548640"/>
          </a:xfrm>
        </p:spPr>
      </p:pic>
      <p:sp>
        <p:nvSpPr>
          <p:cNvPr id="90" name="Text Placeholder 89" descr="content block 3">
            <a:extLst>
              <a:ext uri="{FF2B5EF4-FFF2-40B4-BE49-F238E27FC236}">
                <a16:creationId xmlns:a16="http://schemas.microsoft.com/office/drawing/2014/main" id="{AC38A326-FA47-4BD6-B27D-DEB6A4485A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18966" y="2379272"/>
            <a:ext cx="3798663" cy="4308181"/>
          </a:xfrm>
        </p:spPr>
        <p:txBody>
          <a:bodyPr/>
          <a:lstStyle/>
          <a:p>
            <a:r>
              <a:rPr lang="en-US" sz="2400" b="1" dirty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Professional Development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F0"/>
                </a:solidFill>
                <a:cs typeface="Aharoni" panose="02010803020104030203" pitchFamily="2" charset="-79"/>
              </a:rPr>
              <a:t>I took an initiative to develop myself guided by the ISPFTEPD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F0"/>
                </a:solidFill>
                <a:cs typeface="Aharoni" panose="02010803020104030203" pitchFamily="2" charset="-79"/>
              </a:rPr>
              <a:t>Through that I took courses that enabled me to improve my skills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F0"/>
                </a:solidFill>
                <a:cs typeface="Aharoni" panose="02010803020104030203" pitchFamily="2" charset="-79"/>
              </a:rPr>
              <a:t>I entered competitions to showcase the work I am doing with my learners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Slide Number Placeholder 5" descr="Slide Number">
            <a:extLst>
              <a:ext uri="{FF2B5EF4-FFF2-40B4-BE49-F238E27FC236}">
                <a16:creationId xmlns:a16="http://schemas.microsoft.com/office/drawing/2014/main" id="{DB02A950-05E3-4691-9BC9-47B314EEA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1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group of students throwing their graduation caps in the air at sunset">
            <a:extLst>
              <a:ext uri="{FF2B5EF4-FFF2-40B4-BE49-F238E27FC236}">
                <a16:creationId xmlns:a16="http://schemas.microsoft.com/office/drawing/2014/main" id="{039BFAD7-131E-407E-8A28-E4CF6B89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40A7491-C312-4D36-BA63-6F859CD81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252"/>
            <a:ext cx="12191999" cy="6852374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325EDA-7343-463C-83EC-5D799E8B8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slide title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34" y="155378"/>
            <a:ext cx="10206264" cy="830997"/>
          </a:xfrm>
        </p:spPr>
        <p:txBody>
          <a:bodyPr/>
          <a:lstStyle/>
          <a:p>
            <a:r>
              <a:rPr lang="en-US" sz="3200" b="1" dirty="0">
                <a:latin typeface="Congenial Black" panose="020B0604020202020204" pitchFamily="2" charset="0"/>
              </a:rPr>
              <a:t>What are the guiding tools of trade?</a:t>
            </a:r>
          </a:p>
        </p:txBody>
      </p:sp>
      <p:pic>
        <p:nvPicPr>
          <p:cNvPr id="80" name="Content Placeholder 79" descr="Open Book">
            <a:extLst>
              <a:ext uri="{FF2B5EF4-FFF2-40B4-BE49-F238E27FC236}">
                <a16:creationId xmlns:a16="http://schemas.microsoft.com/office/drawing/2014/main" id="{1198805C-69FE-4129-96D0-B3F35CB641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493" y="1399688"/>
            <a:ext cx="547688" cy="547688"/>
          </a:xfrm>
        </p:spPr>
      </p:pic>
      <p:sp>
        <p:nvSpPr>
          <p:cNvPr id="87" name="Text Placeholder 86" descr="content block 1">
            <a:extLst>
              <a:ext uri="{FF2B5EF4-FFF2-40B4-BE49-F238E27FC236}">
                <a16:creationId xmlns:a16="http://schemas.microsoft.com/office/drawing/2014/main" id="{1F4C9CA2-B224-40CD-8DB2-CAE478D23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9017" y="1226628"/>
            <a:ext cx="7315200" cy="1461613"/>
          </a:xfrm>
        </p:spPr>
        <p:txBody>
          <a:bodyPr/>
          <a:lstStyle/>
          <a:p>
            <a:r>
              <a:rPr lang="en-US" sz="2000" b="1" dirty="0"/>
              <a:t>Department of Basic Education policy documents :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CAPS Subjects policies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NPR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NPPPPR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White paper 6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White paper 7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Just to mention few</a:t>
            </a:r>
          </a:p>
          <a:p>
            <a:pPr lvl="1"/>
            <a:endParaRPr lang="en-US" sz="2000" dirty="0">
              <a:solidFill>
                <a:srgbClr val="FFFF00"/>
              </a:solidFill>
            </a:endParaRPr>
          </a:p>
        </p:txBody>
      </p:sp>
      <p:cxnSp>
        <p:nvCxnSpPr>
          <p:cNvPr id="65" name="Straight Connector 64" descr="decorative element">
            <a:extLst>
              <a:ext uri="{FF2B5EF4-FFF2-40B4-BE49-F238E27FC236}">
                <a16:creationId xmlns:a16="http://schemas.microsoft.com/office/drawing/2014/main" id="{A4132B5C-BDF2-4C9A-B21E-BDD2CD03A542}"/>
              </a:ext>
            </a:extLst>
          </p:cNvPr>
          <p:cNvCxnSpPr/>
          <p:nvPr/>
        </p:nvCxnSpPr>
        <p:spPr>
          <a:xfrm>
            <a:off x="2080210" y="3553688"/>
            <a:ext cx="749808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Content Placeholder 94" descr="Microscope">
            <a:extLst>
              <a:ext uri="{FF2B5EF4-FFF2-40B4-BE49-F238E27FC236}">
                <a16:creationId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418" y="3422491"/>
            <a:ext cx="547688" cy="547688"/>
          </a:xfrm>
        </p:spPr>
      </p:pic>
      <p:sp>
        <p:nvSpPr>
          <p:cNvPr id="88" name="Text Placeholder 87" descr="content block 2">
            <a:extLst>
              <a:ext uri="{FF2B5EF4-FFF2-40B4-BE49-F238E27FC236}">
                <a16:creationId xmlns:a16="http://schemas.microsoft.com/office/drawing/2014/main" id="{D01EBAE5-B81D-4150-B62C-F56241C55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5834" y="3701356"/>
            <a:ext cx="7811418" cy="1461613"/>
          </a:xfrm>
        </p:spPr>
        <p:txBody>
          <a:bodyPr/>
          <a:lstStyle/>
          <a:p>
            <a:r>
              <a:rPr lang="en-US" sz="20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More guidelines on a wider perspective</a:t>
            </a:r>
          </a:p>
          <a:p>
            <a:pPr lvl="1"/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NDP 2030</a:t>
            </a:r>
          </a:p>
          <a:p>
            <a:pPr lvl="2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Emphasizing on  (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hlinkClick r:id="rId8" action="ppaction://hlinkfile"/>
              </a:rPr>
              <a:t>5. Inclusive  Rural Economy,  7. Quality Education,  9. Social protection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pPr lvl="1"/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SDG’s </a:t>
            </a:r>
          </a:p>
          <a:p>
            <a:pPr lvl="2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Emphasizing on  (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  <a:hlinkClick r:id="rId9" action="ppaction://hlinkfile"/>
              </a:rPr>
              <a:t>4 Goals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) </a:t>
            </a:r>
          </a:p>
          <a:p>
            <a:pPr lvl="1"/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A141F7B-AE96-45F9-BC57-F7C861749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Slide Number Placeholder 5" descr="Slide number">
            <a:extLst>
              <a:ext uri="{FF2B5EF4-FFF2-40B4-BE49-F238E27FC236}">
                <a16:creationId xmlns:a16="http://schemas.microsoft.com/office/drawing/2014/main" id="{118AA3A9-97EA-409C-AD65-3CD3B0A58871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19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16" y="100239"/>
            <a:ext cx="10815864" cy="830997"/>
          </a:xfrm>
        </p:spPr>
        <p:txBody>
          <a:bodyPr/>
          <a:lstStyle/>
          <a:p>
            <a:r>
              <a:rPr lang="en-US" sz="4000" dirty="0">
                <a:latin typeface="Congenial Black" panose="02000503040000020004" pitchFamily="2" charset="0"/>
              </a:rPr>
              <a:t>Initiated projects as an agent of change</a:t>
            </a:r>
            <a:endParaRPr lang="en-GB" sz="4000" dirty="0">
              <a:latin typeface="Congenial Black" panose="02000503040000020004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18DA92-5FF3-4104-A4AD-2CBC58FC3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579865"/>
              </p:ext>
            </p:extLst>
          </p:nvPr>
        </p:nvGraphicFramePr>
        <p:xfrm>
          <a:off x="218516" y="1087114"/>
          <a:ext cx="11349705" cy="540519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69941">
                  <a:extLst>
                    <a:ext uri="{9D8B030D-6E8A-4147-A177-3AD203B41FA5}">
                      <a16:colId xmlns:a16="http://schemas.microsoft.com/office/drawing/2014/main" val="2752061506"/>
                    </a:ext>
                  </a:extLst>
                </a:gridCol>
                <a:gridCol w="2269941">
                  <a:extLst>
                    <a:ext uri="{9D8B030D-6E8A-4147-A177-3AD203B41FA5}">
                      <a16:colId xmlns:a16="http://schemas.microsoft.com/office/drawing/2014/main" val="3057165699"/>
                    </a:ext>
                  </a:extLst>
                </a:gridCol>
                <a:gridCol w="2269941">
                  <a:extLst>
                    <a:ext uri="{9D8B030D-6E8A-4147-A177-3AD203B41FA5}">
                      <a16:colId xmlns:a16="http://schemas.microsoft.com/office/drawing/2014/main" val="932898841"/>
                    </a:ext>
                  </a:extLst>
                </a:gridCol>
                <a:gridCol w="2168824">
                  <a:extLst>
                    <a:ext uri="{9D8B030D-6E8A-4147-A177-3AD203B41FA5}">
                      <a16:colId xmlns:a16="http://schemas.microsoft.com/office/drawing/2014/main" val="1832443924"/>
                    </a:ext>
                  </a:extLst>
                </a:gridCol>
                <a:gridCol w="2371058">
                  <a:extLst>
                    <a:ext uri="{9D8B030D-6E8A-4147-A177-3AD203B41FA5}">
                      <a16:colId xmlns:a16="http://schemas.microsoft.com/office/drawing/2014/main" val="1078784030"/>
                    </a:ext>
                  </a:extLst>
                </a:gridCol>
              </a:tblGrid>
              <a:tr h="74846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2011</a:t>
                      </a:r>
                      <a:endParaRPr lang="en-GB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2012</a:t>
                      </a:r>
                      <a:endParaRPr lang="en-GB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2013</a:t>
                      </a:r>
                      <a:endParaRPr lang="en-GB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2014</a:t>
                      </a:r>
                      <a:endParaRPr lang="en-GB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2015</a:t>
                      </a:r>
                      <a:endParaRPr lang="en-GB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78168"/>
                  </a:ext>
                </a:extLst>
              </a:tr>
              <a:tr h="748465"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Congenial Black" panose="02000503040000020004" pitchFamily="2" charset="0"/>
                        </a:rPr>
                        <a:t>Marula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ngenial Black" panose="02000503040000020004" pitchFamily="2" charset="0"/>
                        </a:rPr>
                        <a:t>Paper doll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ngenial Black" panose="02000503040000020004" pitchFamily="2" charset="0"/>
                        </a:rPr>
                        <a:t>Song miming Singing and Dancing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ngenial Black" panose="02000503040000020004" pitchFamily="2" charset="0"/>
                        </a:rPr>
                        <a:t>Minecraft Offline version from Code.org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39862"/>
                  </a:ext>
                </a:extLst>
              </a:tr>
              <a:tr h="3742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>
                          <a:hlinkClick r:id="rId2"/>
                        </a:rPr>
                        <a:t>(DOC) Marula Project plan | Mokhudu Machaba - Academia.edu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This is one of the project that tested our ICT integration into curriculum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dirty="0"/>
                        <a:t>Lifekills Project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dirty="0"/>
                        <a:t>Visual  Art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dirty="0"/>
                        <a:t>This is the first project where I used my single cell phone for research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This project was a Lifeskills Performing art project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dirty="0"/>
                        <a:t>Learners used </a:t>
                      </a:r>
                      <a:r>
                        <a:rPr lang="en-GB" sz="1800" dirty="0" err="1"/>
                        <a:t>SongSmith</a:t>
                      </a:r>
                      <a:r>
                        <a:rPr lang="en-GB" sz="1800" dirty="0"/>
                        <a:t> to create their own recording and beats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I introduced my learners to the code.org platform where they created their own projects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3597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6BA710E-FCC2-7707-296E-CBAD45B29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08" b="15852"/>
          <a:stretch/>
        </p:blipFill>
        <p:spPr>
          <a:xfrm>
            <a:off x="218516" y="2488019"/>
            <a:ext cx="2163177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16" y="100239"/>
            <a:ext cx="10815864" cy="830997"/>
          </a:xfrm>
        </p:spPr>
        <p:txBody>
          <a:bodyPr/>
          <a:lstStyle/>
          <a:p>
            <a:r>
              <a:rPr lang="en-US" sz="4000" dirty="0">
                <a:latin typeface="Congenial Black" panose="02000503040000020004" pitchFamily="2" charset="0"/>
              </a:rPr>
              <a:t>Initiated projects as an agent of change</a:t>
            </a:r>
            <a:endParaRPr lang="en-GB" sz="4000" dirty="0">
              <a:latin typeface="Congenial Black" panose="02000503040000020004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18DA92-5FF3-4104-A4AD-2CBC58FC3B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515784"/>
              </p:ext>
            </p:extLst>
          </p:nvPr>
        </p:nvGraphicFramePr>
        <p:xfrm>
          <a:off x="223284" y="1087114"/>
          <a:ext cx="11344937" cy="491551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65173">
                  <a:extLst>
                    <a:ext uri="{9D8B030D-6E8A-4147-A177-3AD203B41FA5}">
                      <a16:colId xmlns:a16="http://schemas.microsoft.com/office/drawing/2014/main" val="2752061506"/>
                    </a:ext>
                  </a:extLst>
                </a:gridCol>
                <a:gridCol w="2232399">
                  <a:extLst>
                    <a:ext uri="{9D8B030D-6E8A-4147-A177-3AD203B41FA5}">
                      <a16:colId xmlns:a16="http://schemas.microsoft.com/office/drawing/2014/main" val="3057165699"/>
                    </a:ext>
                  </a:extLst>
                </a:gridCol>
                <a:gridCol w="2307483">
                  <a:extLst>
                    <a:ext uri="{9D8B030D-6E8A-4147-A177-3AD203B41FA5}">
                      <a16:colId xmlns:a16="http://schemas.microsoft.com/office/drawing/2014/main" val="932898841"/>
                    </a:ext>
                  </a:extLst>
                </a:gridCol>
                <a:gridCol w="2269941">
                  <a:extLst>
                    <a:ext uri="{9D8B030D-6E8A-4147-A177-3AD203B41FA5}">
                      <a16:colId xmlns:a16="http://schemas.microsoft.com/office/drawing/2014/main" val="1832443924"/>
                    </a:ext>
                  </a:extLst>
                </a:gridCol>
                <a:gridCol w="2269941">
                  <a:extLst>
                    <a:ext uri="{9D8B030D-6E8A-4147-A177-3AD203B41FA5}">
                      <a16:colId xmlns:a16="http://schemas.microsoft.com/office/drawing/2014/main" val="1078784030"/>
                    </a:ext>
                  </a:extLst>
                </a:gridCol>
              </a:tblGrid>
              <a:tr h="6178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+mj-lt"/>
                        </a:rPr>
                        <a:t>2016</a:t>
                      </a:r>
                      <a:endParaRPr lang="en-GB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2017</a:t>
                      </a:r>
                      <a:endParaRPr lang="en-GB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2018</a:t>
                      </a:r>
                      <a:endParaRPr lang="en-GB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2019</a:t>
                      </a:r>
                      <a:endParaRPr lang="en-GB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2020</a:t>
                      </a:r>
                      <a:endParaRPr lang="en-GB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578168"/>
                  </a:ext>
                </a:extLst>
              </a:tr>
              <a:tr h="617837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ngenial Black" panose="02000503040000020004" pitchFamily="2" charset="0"/>
                        </a:rPr>
                        <a:t>Seshego Project (Traditional way of preserving seeds)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Dance club and Cybersecurity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Content Creation for Foundation phase on 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Coding and robotics using Code.org and Scratch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COVID HIT us </a:t>
                      </a:r>
                    </a:p>
                    <a:p>
                      <a:r>
                        <a:rPr lang="en-GB" sz="1800" dirty="0"/>
                        <a:t>Training peers online.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539862"/>
                  </a:ext>
                </a:extLst>
              </a:tr>
              <a:tr h="30891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This was Creative Arts project which integrated other subjects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dirty="0"/>
                        <a:t>In this project we were solving a problem of seeds decay prior the next harvest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Learners were introduced to Cybersecurity course through </a:t>
                      </a:r>
                      <a:r>
                        <a:rPr lang="en-GB" sz="1800" dirty="0" err="1"/>
                        <a:t>Lifejourney</a:t>
                      </a:r>
                      <a:r>
                        <a:rPr lang="en-GB" sz="1800" dirty="0"/>
                        <a:t> website.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dirty="0"/>
                        <a:t>I was educating my learners on Online safety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I started the content creation as one of intellectual property I am building.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dirty="0"/>
                        <a:t>I am now owning a website where I hope to collaborated with my learners, peers and parents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In collaboration with SchoolNetSA and Bellamatrix ICT Foundation I introduced my learners to scratch coding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dirty="0"/>
                        <a:t>Engaged peers on to integrate ICT into curriculum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800" dirty="0"/>
                        <a:t>Hosted my fellow Global teacher Prize top 50 finalist to share their good practices and invited local teachers to attend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35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1811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475556_win32_updated.potx" id="{A4A0EA2A-97B2-410A-8D7A-6FADB82D2E12}" vid="{BA420F86-D112-4462-A780-945ECA68E0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5507</TotalTime>
  <Words>1040</Words>
  <Application>Microsoft Office PowerPoint</Application>
  <PresentationFormat>Widescreen</PresentationFormat>
  <Paragraphs>163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Aharoni</vt:lpstr>
      <vt:lpstr>Algerian</vt:lpstr>
      <vt:lpstr>Amasis MT Pro Black</vt:lpstr>
      <vt:lpstr>Arial</vt:lpstr>
      <vt:lpstr>Baguet Script</vt:lpstr>
      <vt:lpstr>Bodoni MT</vt:lpstr>
      <vt:lpstr>Calibri</vt:lpstr>
      <vt:lpstr>Calibri Light</vt:lpstr>
      <vt:lpstr>Clarendon BT</vt:lpstr>
      <vt:lpstr>Congenial Black</vt:lpstr>
      <vt:lpstr>Cooper Black</vt:lpstr>
      <vt:lpstr>Corbel</vt:lpstr>
      <vt:lpstr>Times New Roman</vt:lpstr>
      <vt:lpstr>Wingdings</vt:lpstr>
      <vt:lpstr>Office Theme</vt:lpstr>
      <vt:lpstr>The Teaching Profession in our hands “Our voices and plight matter”</vt:lpstr>
      <vt:lpstr>Mokhudu Machaba Ngwanamago Primary school Mogodumo circuit Capricorn South District Limpopo</vt:lpstr>
      <vt:lpstr>Leadership in teaching</vt:lpstr>
      <vt:lpstr>Teacher agency can be attributed to 7 elements that can contribute to effective learning and teaching.    Voice Choice  Engagement  Motivation Ownership  Purpose and  Self driven</vt:lpstr>
      <vt:lpstr>Autonomy</vt:lpstr>
      <vt:lpstr>How I took my role as a teacher to be my voice and plight  </vt:lpstr>
      <vt:lpstr>What are the guiding tools of trade?</vt:lpstr>
      <vt:lpstr>Initiated projects as an agent of change</vt:lpstr>
      <vt:lpstr>Initiated projects as an agent of change</vt:lpstr>
      <vt:lpstr>High valued projects that I am looking forward to establish an economic empowerment for the community</vt:lpstr>
      <vt:lpstr>School Improvements and  Development </vt:lpstr>
      <vt:lpstr>CPSI SPECIAL MINISTERIAL AWARD</vt:lpstr>
      <vt:lpstr>Pilot school</vt:lpstr>
      <vt:lpstr>Peer Coaching  and  Training </vt:lpstr>
      <vt:lpstr>School based training</vt:lpstr>
      <vt:lpstr>Circuit Based Training</vt:lpstr>
      <vt:lpstr>District Engagement</vt:lpstr>
      <vt:lpstr>Provincial Engagenments</vt:lpstr>
      <vt:lpstr>Commuinity Development </vt:lpstr>
      <vt:lpstr>Computer literacy program for Women and Youth</vt:lpstr>
      <vt:lpstr>Extended programs</vt:lpstr>
      <vt:lpstr>Recognition from private sector</vt:lpstr>
      <vt:lpstr>ISPA SUPER TEACHER SINCE 2009</vt:lpstr>
      <vt:lpstr>MIEE EXPERT</vt:lpstr>
      <vt:lpstr>Recognitions and Awards</vt:lpstr>
      <vt:lpstr>National Teacher Awards</vt:lpstr>
      <vt:lpstr>Global Teacher Price</vt:lpstr>
      <vt:lpstr>On the teachers matter platform I am regarded as one of changemakers Globally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Teaching Profession in our hands “Our voices and plight matter”</dc:title>
  <dc:creator>mokhudu machaba</dc:creator>
  <cp:lastModifiedBy>Nomfundo Mathebula</cp:lastModifiedBy>
  <cp:revision>3</cp:revision>
  <dcterms:created xsi:type="dcterms:W3CDTF">2023-04-16T16:29:59Z</dcterms:created>
  <dcterms:modified xsi:type="dcterms:W3CDTF">2023-04-20T12:57:06Z</dcterms:modified>
</cp:coreProperties>
</file>