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1" r:id="rId4"/>
    <p:sldMasterId id="2147483714" r:id="rId5"/>
    <p:sldMasterId id="2147483736" r:id="rId6"/>
    <p:sldMasterId id="2147483742" r:id="rId7"/>
  </p:sldMasterIdLst>
  <p:notesMasterIdLst>
    <p:notesMasterId r:id="rId32"/>
  </p:notesMasterIdLst>
  <p:handoutMasterIdLst>
    <p:handoutMasterId r:id="rId33"/>
  </p:handoutMasterIdLst>
  <p:sldIdLst>
    <p:sldId id="912" r:id="rId8"/>
    <p:sldId id="1014" r:id="rId9"/>
    <p:sldId id="1035" r:id="rId10"/>
    <p:sldId id="878" r:id="rId11"/>
    <p:sldId id="879" r:id="rId12"/>
    <p:sldId id="882" r:id="rId13"/>
    <p:sldId id="880" r:id="rId14"/>
    <p:sldId id="881" r:id="rId15"/>
    <p:sldId id="866" r:id="rId16"/>
    <p:sldId id="884" r:id="rId17"/>
    <p:sldId id="871" r:id="rId18"/>
    <p:sldId id="867" r:id="rId19"/>
    <p:sldId id="889" r:id="rId20"/>
    <p:sldId id="888" r:id="rId21"/>
    <p:sldId id="890" r:id="rId22"/>
    <p:sldId id="875" r:id="rId23"/>
    <p:sldId id="874" r:id="rId24"/>
    <p:sldId id="885" r:id="rId25"/>
    <p:sldId id="876" r:id="rId26"/>
    <p:sldId id="887" r:id="rId27"/>
    <p:sldId id="886" r:id="rId28"/>
    <p:sldId id="870" r:id="rId29"/>
    <p:sldId id="872" r:id="rId30"/>
    <p:sldId id="492" r:id="rId31"/>
  </p:sldIdLst>
  <p:sldSz cx="12192000" cy="6858000"/>
  <p:notesSz cx="99250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zana Sophethe" initials="TS" lastIdx="2" clrIdx="0">
    <p:extLst>
      <p:ext uri="{19B8F6BF-5375-455C-9EA6-DF929625EA0E}">
        <p15:presenceInfo xmlns:p15="http://schemas.microsoft.com/office/powerpoint/2012/main" userId="S-1-5-21-1371913048-3896572362-1266814382-3391" providerId="AD"/>
      </p:ext>
    </p:extLst>
  </p:cmAuthor>
  <p:cmAuthor id="2" name="Tuzana Sophethe" initials="TS [2]" lastIdx="1" clrIdx="1">
    <p:extLst>
      <p:ext uri="{19B8F6BF-5375-455C-9EA6-DF929625EA0E}">
        <p15:presenceInfo xmlns:p15="http://schemas.microsoft.com/office/powerpoint/2012/main" userId="S::Sophethet@sace.org.za::8ac72392-9fe7-414f-83d0-7e14e7430795" providerId="AD"/>
      </p:ext>
    </p:extLst>
  </p:cmAuthor>
  <p:cmAuthor id="3" name="Thandokuhle Njongo" initials="TN" lastIdx="1" clrIdx="2">
    <p:extLst>
      <p:ext uri="{19B8F6BF-5375-455C-9EA6-DF929625EA0E}">
        <p15:presenceInfo xmlns:p15="http://schemas.microsoft.com/office/powerpoint/2012/main" userId="S::thandokuhlen@sace.org.za::46799692-4730-4b07-80cf-012c375e59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15948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64D1D-FBB8-473C-BE65-CE460EF4D2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D9D5E05-EB90-4471-92C1-1D997A0564F7}" type="pres">
      <dgm:prSet presAssocID="{1F064D1D-FBB8-473C-BE65-CE460EF4D2A7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C93EC1E1-0258-4F4B-8641-16D6CAE079E0}" type="presOf" srcId="{1F064D1D-FBB8-473C-BE65-CE460EF4D2A7}" destId="{1D9D5E05-EB90-4471-92C1-1D997A0564F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88A35-B053-46FD-8736-18D5643B5674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58FEC6-3B51-46DD-A217-61C34FEE31EE}">
      <dgm:prSet phldrT="[Text]"/>
      <dgm:spPr>
        <a:xfrm>
          <a:off x="0" y="1354"/>
          <a:ext cx="2572950" cy="1074199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Platforms for delivery</a:t>
          </a:r>
        </a:p>
      </dgm:t>
    </dgm:pt>
    <dgm:pt modelId="{32577673-037B-4B2A-9B75-BA30E2D971B7}" type="parTrans" cxnId="{850407EB-695E-4AC3-B532-15241FA62721}">
      <dgm:prSet/>
      <dgm:spPr/>
      <dgm:t>
        <a:bodyPr/>
        <a:lstStyle/>
        <a:p>
          <a:endParaRPr lang="en-US"/>
        </a:p>
      </dgm:t>
    </dgm:pt>
    <dgm:pt modelId="{E1430179-F7A3-4766-B350-F0E671552F4A}" type="sibTrans" cxnId="{850407EB-695E-4AC3-B532-15241FA62721}">
      <dgm:prSet/>
      <dgm:spPr/>
      <dgm:t>
        <a:bodyPr/>
        <a:lstStyle/>
        <a:p>
          <a:endParaRPr lang="en-US"/>
        </a:p>
      </dgm:t>
    </dgm:pt>
    <dgm:pt modelId="{EC9EB341-F4B8-435C-855B-A94D630A4854}">
      <dgm:prSet phldrT="[Text]"/>
      <dgm:spPr>
        <a:xfrm>
          <a:off x="2572950" y="135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Institutes and centers</a:t>
          </a:r>
        </a:p>
      </dgm:t>
    </dgm:pt>
    <dgm:pt modelId="{069DE182-A205-4483-928F-8977CB632C34}" type="parTrans" cxnId="{0CC53648-5C4F-43B0-9063-4E4FB520308E}">
      <dgm:prSet/>
      <dgm:spPr/>
      <dgm:t>
        <a:bodyPr/>
        <a:lstStyle/>
        <a:p>
          <a:endParaRPr lang="en-US"/>
        </a:p>
      </dgm:t>
    </dgm:pt>
    <dgm:pt modelId="{5D7F5AA5-67A7-41A8-B160-1536EBC6ED61}" type="sibTrans" cxnId="{0CC53648-5C4F-43B0-9063-4E4FB520308E}">
      <dgm:prSet/>
      <dgm:spPr/>
      <dgm:t>
        <a:bodyPr/>
        <a:lstStyle/>
        <a:p>
          <a:endParaRPr lang="en-US"/>
        </a:p>
      </dgm:t>
    </dgm:pt>
    <dgm:pt modelId="{F3F4BB9A-AF21-41BB-B58A-A0D0E9B569D8}">
      <dgm:prSet phldrT="[Text]"/>
      <dgm:spPr>
        <a:xfrm>
          <a:off x="2572950" y="135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Online TD Platform</a:t>
          </a:r>
        </a:p>
      </dgm:t>
    </dgm:pt>
    <dgm:pt modelId="{87D57295-802A-4713-8198-0D7817A814A4}" type="parTrans" cxnId="{DEC4F3CB-D5D9-46AD-A4C5-8DC286D1A59B}">
      <dgm:prSet/>
      <dgm:spPr/>
      <dgm:t>
        <a:bodyPr/>
        <a:lstStyle/>
        <a:p>
          <a:endParaRPr lang="en-US"/>
        </a:p>
      </dgm:t>
    </dgm:pt>
    <dgm:pt modelId="{56E00F0D-C2E1-44DE-9C55-41239DA837D1}" type="sibTrans" cxnId="{DEC4F3CB-D5D9-46AD-A4C5-8DC286D1A59B}">
      <dgm:prSet/>
      <dgm:spPr/>
      <dgm:t>
        <a:bodyPr/>
        <a:lstStyle/>
        <a:p>
          <a:endParaRPr lang="en-US"/>
        </a:p>
      </dgm:t>
    </dgm:pt>
    <dgm:pt modelId="{A845BA25-A69C-4D4A-849A-5E723175B18B}">
      <dgm:prSet phldrT="[Text]"/>
      <dgm:spPr>
        <a:xfrm>
          <a:off x="0" y="1182974"/>
          <a:ext cx="2572950" cy="1074199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SACE</a:t>
          </a:r>
        </a:p>
      </dgm:t>
    </dgm:pt>
    <dgm:pt modelId="{38DEDB24-FF2B-49B8-88C6-618AED272CCE}" type="parTrans" cxnId="{88A6155E-1486-4BB1-9862-7DC9741B7205}">
      <dgm:prSet/>
      <dgm:spPr/>
      <dgm:t>
        <a:bodyPr/>
        <a:lstStyle/>
        <a:p>
          <a:endParaRPr lang="en-US"/>
        </a:p>
      </dgm:t>
    </dgm:pt>
    <dgm:pt modelId="{29F6682B-8A07-433A-A40F-3A77A2C5F20C}" type="sibTrans" cxnId="{88A6155E-1486-4BB1-9862-7DC9741B7205}">
      <dgm:prSet/>
      <dgm:spPr/>
      <dgm:t>
        <a:bodyPr/>
        <a:lstStyle/>
        <a:p>
          <a:endParaRPr lang="en-US"/>
        </a:p>
      </dgm:t>
    </dgm:pt>
    <dgm:pt modelId="{E6FC989A-2684-46EC-8657-7A18AA6F4952}">
      <dgm:prSet phldrT="[Text]"/>
      <dgm:spPr>
        <a:xfrm>
          <a:off x="2572950" y="118297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1315237"/>
            <a:satOff val="7386"/>
            <a:lumOff val="469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315237"/>
              <a:satOff val="7386"/>
              <a:lumOff val="46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Grant for management of CPTD</a:t>
          </a:r>
        </a:p>
      </dgm:t>
    </dgm:pt>
    <dgm:pt modelId="{37A481A1-F371-4D56-B78B-7B41219AE42C}" type="parTrans" cxnId="{964FAE08-19F3-42D1-B129-AAFE7B5F11CB}">
      <dgm:prSet/>
      <dgm:spPr/>
      <dgm:t>
        <a:bodyPr/>
        <a:lstStyle/>
        <a:p>
          <a:endParaRPr lang="en-US"/>
        </a:p>
      </dgm:t>
    </dgm:pt>
    <dgm:pt modelId="{99464BD0-E4D8-4914-8951-D475436C7527}" type="sibTrans" cxnId="{964FAE08-19F3-42D1-B129-AAFE7B5F11CB}">
      <dgm:prSet/>
      <dgm:spPr/>
      <dgm:t>
        <a:bodyPr/>
        <a:lstStyle/>
        <a:p>
          <a:endParaRPr lang="en-US"/>
        </a:p>
      </dgm:t>
    </dgm:pt>
    <dgm:pt modelId="{B7664A13-0618-4AAC-BF7E-E0DB804F212D}">
      <dgm:prSet/>
      <dgm:spPr>
        <a:xfrm>
          <a:off x="0" y="3546213"/>
          <a:ext cx="2572950" cy="1074199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Skills Levies</a:t>
          </a:r>
        </a:p>
      </dgm:t>
    </dgm:pt>
    <dgm:pt modelId="{691E9DFC-A8D1-44F9-A2A6-757CA3F01FA0}" type="parTrans" cxnId="{CBFC177C-5348-4C28-AD51-259E978A346D}">
      <dgm:prSet/>
      <dgm:spPr/>
      <dgm:t>
        <a:bodyPr/>
        <a:lstStyle/>
        <a:p>
          <a:endParaRPr lang="en-US"/>
        </a:p>
      </dgm:t>
    </dgm:pt>
    <dgm:pt modelId="{CB0FF164-8E32-4318-ADBA-2D032D78EA76}" type="sibTrans" cxnId="{CBFC177C-5348-4C28-AD51-259E978A346D}">
      <dgm:prSet/>
      <dgm:spPr/>
      <dgm:t>
        <a:bodyPr/>
        <a:lstStyle/>
        <a:p>
          <a:endParaRPr lang="en-US"/>
        </a:p>
      </dgm:t>
    </dgm:pt>
    <dgm:pt modelId="{A2EA9AFC-9F20-4941-AFDB-7E245ADF12BA}">
      <dgm:prSet/>
      <dgm:spPr>
        <a:xfrm>
          <a:off x="2572950" y="3546213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Management of skills budget</a:t>
          </a:r>
        </a:p>
      </dgm:t>
    </dgm:pt>
    <dgm:pt modelId="{DB2EC320-6772-47EF-9FE1-BA1F0615C7F3}" type="parTrans" cxnId="{843712D4-4D10-45D6-993E-5AD146CEAC30}">
      <dgm:prSet/>
      <dgm:spPr/>
      <dgm:t>
        <a:bodyPr/>
        <a:lstStyle/>
        <a:p>
          <a:endParaRPr lang="en-US"/>
        </a:p>
      </dgm:t>
    </dgm:pt>
    <dgm:pt modelId="{2A62FF60-5E53-4989-BB9E-F5475912DD5D}" type="sibTrans" cxnId="{843712D4-4D10-45D6-993E-5AD146CEAC30}">
      <dgm:prSet/>
      <dgm:spPr/>
      <dgm:t>
        <a:bodyPr/>
        <a:lstStyle/>
        <a:p>
          <a:endParaRPr lang="en-US"/>
        </a:p>
      </dgm:t>
    </dgm:pt>
    <dgm:pt modelId="{54414573-BD86-4263-BF20-F725ED3A6479}">
      <dgm:prSet/>
      <dgm:spPr>
        <a:xfrm>
          <a:off x="0" y="2364593"/>
          <a:ext cx="2572950" cy="1074199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ELRC Processes</a:t>
          </a:r>
        </a:p>
      </dgm:t>
    </dgm:pt>
    <dgm:pt modelId="{BF2070E7-8894-4671-B322-BC714EFB422F}" type="parTrans" cxnId="{DE160970-7DC9-4D00-87F8-2F9005C525C9}">
      <dgm:prSet/>
      <dgm:spPr/>
      <dgm:t>
        <a:bodyPr/>
        <a:lstStyle/>
        <a:p>
          <a:endParaRPr lang="en-US"/>
        </a:p>
      </dgm:t>
    </dgm:pt>
    <dgm:pt modelId="{935BD8F7-D977-4D94-BF62-BB4C0777AEF1}" type="sibTrans" cxnId="{DE160970-7DC9-4D00-87F8-2F9005C525C9}">
      <dgm:prSet/>
      <dgm:spPr/>
      <dgm:t>
        <a:bodyPr/>
        <a:lstStyle/>
        <a:p>
          <a:endParaRPr lang="en-US"/>
        </a:p>
      </dgm:t>
    </dgm:pt>
    <dgm:pt modelId="{DE562E58-5B83-460E-8B42-F88119C51168}">
      <dgm:prSet/>
      <dgm:spPr>
        <a:xfrm>
          <a:off x="2572950" y="2364593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2630473"/>
            <a:satOff val="14771"/>
            <a:lumOff val="939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2630473"/>
              <a:satOff val="14771"/>
              <a:lumOff val="93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Revisit ELRC CA 4 of 2003 to address Career Pathing</a:t>
          </a:r>
        </a:p>
      </dgm:t>
    </dgm:pt>
    <dgm:pt modelId="{A5A3F940-998F-4742-8425-5B411A772B4A}" type="parTrans" cxnId="{CE1E0EB6-8134-4E2F-9808-D5BA088321A8}">
      <dgm:prSet/>
      <dgm:spPr/>
      <dgm:t>
        <a:bodyPr/>
        <a:lstStyle/>
        <a:p>
          <a:endParaRPr lang="en-US"/>
        </a:p>
      </dgm:t>
    </dgm:pt>
    <dgm:pt modelId="{F3D982E0-1F46-4705-8E41-C2CD78A7D8EC}" type="sibTrans" cxnId="{CE1E0EB6-8134-4E2F-9808-D5BA088321A8}">
      <dgm:prSet/>
      <dgm:spPr/>
      <dgm:t>
        <a:bodyPr/>
        <a:lstStyle/>
        <a:p>
          <a:endParaRPr lang="en-US"/>
        </a:p>
      </dgm:t>
    </dgm:pt>
    <dgm:pt modelId="{1F53C0D9-7FDB-4F7D-A131-ECE718789927}">
      <dgm:prSet phldrT="[Text]"/>
      <dgm:spPr>
        <a:xfrm>
          <a:off x="2572950" y="135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Time during school holidays </a:t>
          </a:r>
        </a:p>
      </dgm:t>
    </dgm:pt>
    <dgm:pt modelId="{D85B8DC4-02F8-49C8-99D1-3A650C398888}" type="parTrans" cxnId="{1534D070-3EE7-4743-8D5C-6EF3460F20A8}">
      <dgm:prSet/>
      <dgm:spPr/>
      <dgm:t>
        <a:bodyPr/>
        <a:lstStyle/>
        <a:p>
          <a:endParaRPr lang="en-US"/>
        </a:p>
      </dgm:t>
    </dgm:pt>
    <dgm:pt modelId="{6AA0B49B-5DCC-4BA3-8C32-6423C61913DA}" type="sibTrans" cxnId="{1534D070-3EE7-4743-8D5C-6EF3460F20A8}">
      <dgm:prSet/>
      <dgm:spPr/>
      <dgm:t>
        <a:bodyPr/>
        <a:lstStyle/>
        <a:p>
          <a:endParaRPr lang="en-US"/>
        </a:p>
      </dgm:t>
    </dgm:pt>
    <dgm:pt modelId="{BFA267A3-A457-4521-B9A2-D02DD81F9027}">
      <dgm:prSet phldrT="[Text]"/>
      <dgm:spPr>
        <a:xfrm>
          <a:off x="2572950" y="118297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1315237"/>
            <a:satOff val="7386"/>
            <a:lumOff val="469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315237"/>
              <a:satOff val="7386"/>
              <a:lumOff val="469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CPTD Management system in place</a:t>
          </a:r>
        </a:p>
      </dgm:t>
    </dgm:pt>
    <dgm:pt modelId="{F24F09EB-02B5-45A0-AE86-5EB415F8FB85}" type="parTrans" cxnId="{6863B85B-E44D-41D9-878E-BF33121AEED6}">
      <dgm:prSet/>
      <dgm:spPr/>
      <dgm:t>
        <a:bodyPr/>
        <a:lstStyle/>
        <a:p>
          <a:endParaRPr lang="en-US"/>
        </a:p>
      </dgm:t>
    </dgm:pt>
    <dgm:pt modelId="{8ACEB382-E242-4711-991D-25182161D798}" type="sibTrans" cxnId="{6863B85B-E44D-41D9-878E-BF33121AEED6}">
      <dgm:prSet/>
      <dgm:spPr/>
      <dgm:t>
        <a:bodyPr/>
        <a:lstStyle/>
        <a:p>
          <a:endParaRPr lang="en-US"/>
        </a:p>
      </dgm:t>
    </dgm:pt>
    <dgm:pt modelId="{5262ECAB-8296-48D7-8AAD-95831B4456AF}" type="pres">
      <dgm:prSet presAssocID="{5FB88A35-B053-46FD-8736-18D5643B5674}" presName="Name0" presStyleCnt="0">
        <dgm:presLayoutVars>
          <dgm:dir/>
          <dgm:animLvl val="lvl"/>
          <dgm:resizeHandles/>
        </dgm:presLayoutVars>
      </dgm:prSet>
      <dgm:spPr/>
    </dgm:pt>
    <dgm:pt modelId="{0D58B717-849D-40BA-8A2A-43E2AEA75482}" type="pres">
      <dgm:prSet presAssocID="{8858FEC6-3B51-46DD-A217-61C34FEE31EE}" presName="linNode" presStyleCnt="0"/>
      <dgm:spPr/>
    </dgm:pt>
    <dgm:pt modelId="{35896954-6CFA-4BB1-A5C8-F793719CE6D7}" type="pres">
      <dgm:prSet presAssocID="{8858FEC6-3B51-46DD-A217-61C34FEE31EE}" presName="parentShp" presStyleLbl="node1" presStyleIdx="0" presStyleCnt="4">
        <dgm:presLayoutVars>
          <dgm:bulletEnabled val="1"/>
        </dgm:presLayoutVars>
      </dgm:prSet>
      <dgm:spPr/>
    </dgm:pt>
    <dgm:pt modelId="{A8D32182-0DC2-4476-979B-91FAF146F7FD}" type="pres">
      <dgm:prSet presAssocID="{8858FEC6-3B51-46DD-A217-61C34FEE31EE}" presName="childShp" presStyleLbl="bgAccFollowNode1" presStyleIdx="0" presStyleCnt="4">
        <dgm:presLayoutVars>
          <dgm:bulletEnabled val="1"/>
        </dgm:presLayoutVars>
      </dgm:prSet>
      <dgm:spPr/>
    </dgm:pt>
    <dgm:pt modelId="{84E25804-1575-4578-A3DE-9EFC1CE15225}" type="pres">
      <dgm:prSet presAssocID="{E1430179-F7A3-4766-B350-F0E671552F4A}" presName="spacing" presStyleCnt="0"/>
      <dgm:spPr/>
    </dgm:pt>
    <dgm:pt modelId="{727F16DB-E99F-4B54-BA19-E2F8EC00F090}" type="pres">
      <dgm:prSet presAssocID="{A845BA25-A69C-4D4A-849A-5E723175B18B}" presName="linNode" presStyleCnt="0"/>
      <dgm:spPr/>
    </dgm:pt>
    <dgm:pt modelId="{E20A5268-FD39-448F-AD15-DBA7E69A8FF3}" type="pres">
      <dgm:prSet presAssocID="{A845BA25-A69C-4D4A-849A-5E723175B18B}" presName="parentShp" presStyleLbl="node1" presStyleIdx="1" presStyleCnt="4">
        <dgm:presLayoutVars>
          <dgm:bulletEnabled val="1"/>
        </dgm:presLayoutVars>
      </dgm:prSet>
      <dgm:spPr/>
    </dgm:pt>
    <dgm:pt modelId="{CA6252B1-7999-4AD3-8988-01BC976A0432}" type="pres">
      <dgm:prSet presAssocID="{A845BA25-A69C-4D4A-849A-5E723175B18B}" presName="childShp" presStyleLbl="bgAccFollowNode1" presStyleIdx="1" presStyleCnt="4">
        <dgm:presLayoutVars>
          <dgm:bulletEnabled val="1"/>
        </dgm:presLayoutVars>
      </dgm:prSet>
      <dgm:spPr/>
    </dgm:pt>
    <dgm:pt modelId="{64E1CF99-88BB-4506-8B42-ECDD1CE4D6E5}" type="pres">
      <dgm:prSet presAssocID="{29F6682B-8A07-433A-A40F-3A77A2C5F20C}" presName="spacing" presStyleCnt="0"/>
      <dgm:spPr/>
    </dgm:pt>
    <dgm:pt modelId="{89EE9F8B-33E4-4FC4-B58E-90407D0788E1}" type="pres">
      <dgm:prSet presAssocID="{54414573-BD86-4263-BF20-F725ED3A6479}" presName="linNode" presStyleCnt="0"/>
      <dgm:spPr/>
    </dgm:pt>
    <dgm:pt modelId="{9D81E38F-7534-489C-98D5-192551FAC6EF}" type="pres">
      <dgm:prSet presAssocID="{54414573-BD86-4263-BF20-F725ED3A6479}" presName="parentShp" presStyleLbl="node1" presStyleIdx="2" presStyleCnt="4">
        <dgm:presLayoutVars>
          <dgm:bulletEnabled val="1"/>
        </dgm:presLayoutVars>
      </dgm:prSet>
      <dgm:spPr/>
    </dgm:pt>
    <dgm:pt modelId="{75A3E41B-2275-4EF2-B08B-82889A1E5A10}" type="pres">
      <dgm:prSet presAssocID="{54414573-BD86-4263-BF20-F725ED3A6479}" presName="childShp" presStyleLbl="bgAccFollowNode1" presStyleIdx="2" presStyleCnt="4">
        <dgm:presLayoutVars>
          <dgm:bulletEnabled val="1"/>
        </dgm:presLayoutVars>
      </dgm:prSet>
      <dgm:spPr/>
    </dgm:pt>
    <dgm:pt modelId="{9090C5F3-B15C-4942-AEE9-EF7BAF1F3B2C}" type="pres">
      <dgm:prSet presAssocID="{935BD8F7-D977-4D94-BF62-BB4C0777AEF1}" presName="spacing" presStyleCnt="0"/>
      <dgm:spPr/>
    </dgm:pt>
    <dgm:pt modelId="{A5FD1134-71D4-41F1-AFF7-F3C0D22A9275}" type="pres">
      <dgm:prSet presAssocID="{B7664A13-0618-4AAC-BF7E-E0DB804F212D}" presName="linNode" presStyleCnt="0"/>
      <dgm:spPr/>
    </dgm:pt>
    <dgm:pt modelId="{10A79E0C-141F-40EF-A501-87213274CAE1}" type="pres">
      <dgm:prSet presAssocID="{B7664A13-0618-4AAC-BF7E-E0DB804F212D}" presName="parentShp" presStyleLbl="node1" presStyleIdx="3" presStyleCnt="4">
        <dgm:presLayoutVars>
          <dgm:bulletEnabled val="1"/>
        </dgm:presLayoutVars>
      </dgm:prSet>
      <dgm:spPr/>
    </dgm:pt>
    <dgm:pt modelId="{D605EF58-E332-42DF-A8E7-84735FB60D3F}" type="pres">
      <dgm:prSet presAssocID="{B7664A13-0618-4AAC-BF7E-E0DB804F212D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964FAE08-19F3-42D1-B129-AAFE7B5F11CB}" srcId="{A845BA25-A69C-4D4A-849A-5E723175B18B}" destId="{E6FC989A-2684-46EC-8657-7A18AA6F4952}" srcOrd="0" destOrd="0" parTransId="{37A481A1-F371-4D56-B78B-7B41219AE42C}" sibTransId="{99464BD0-E4D8-4914-8951-D475436C7527}"/>
    <dgm:cxn modelId="{7C751821-328B-4942-95A4-B6783049AFC0}" type="presOf" srcId="{E6FC989A-2684-46EC-8657-7A18AA6F4952}" destId="{CA6252B1-7999-4AD3-8988-01BC976A0432}" srcOrd="0" destOrd="0" presId="urn:microsoft.com/office/officeart/2005/8/layout/vList6"/>
    <dgm:cxn modelId="{7A932635-01C2-493D-9E92-61C649BE37C2}" type="presOf" srcId="{B7664A13-0618-4AAC-BF7E-E0DB804F212D}" destId="{10A79E0C-141F-40EF-A501-87213274CAE1}" srcOrd="0" destOrd="0" presId="urn:microsoft.com/office/officeart/2005/8/layout/vList6"/>
    <dgm:cxn modelId="{3DBDD23F-E488-414B-BFE1-05FA223BD190}" type="presOf" srcId="{A845BA25-A69C-4D4A-849A-5E723175B18B}" destId="{E20A5268-FD39-448F-AD15-DBA7E69A8FF3}" srcOrd="0" destOrd="0" presId="urn:microsoft.com/office/officeart/2005/8/layout/vList6"/>
    <dgm:cxn modelId="{6863B85B-E44D-41D9-878E-BF33121AEED6}" srcId="{A845BA25-A69C-4D4A-849A-5E723175B18B}" destId="{BFA267A3-A457-4521-B9A2-D02DD81F9027}" srcOrd="1" destOrd="0" parTransId="{F24F09EB-02B5-45A0-AE86-5EB415F8FB85}" sibTransId="{8ACEB382-E242-4711-991D-25182161D798}"/>
    <dgm:cxn modelId="{88A6155E-1486-4BB1-9862-7DC9741B7205}" srcId="{5FB88A35-B053-46FD-8736-18D5643B5674}" destId="{A845BA25-A69C-4D4A-849A-5E723175B18B}" srcOrd="1" destOrd="0" parTransId="{38DEDB24-FF2B-49B8-88C6-618AED272CCE}" sibTransId="{29F6682B-8A07-433A-A40F-3A77A2C5F20C}"/>
    <dgm:cxn modelId="{0CC53648-5C4F-43B0-9063-4E4FB520308E}" srcId="{8858FEC6-3B51-46DD-A217-61C34FEE31EE}" destId="{EC9EB341-F4B8-435C-855B-A94D630A4854}" srcOrd="0" destOrd="0" parTransId="{069DE182-A205-4483-928F-8977CB632C34}" sibTransId="{5D7F5AA5-67A7-41A8-B160-1536EBC6ED61}"/>
    <dgm:cxn modelId="{DE160970-7DC9-4D00-87F8-2F9005C525C9}" srcId="{5FB88A35-B053-46FD-8736-18D5643B5674}" destId="{54414573-BD86-4263-BF20-F725ED3A6479}" srcOrd="2" destOrd="0" parTransId="{BF2070E7-8894-4671-B322-BC714EFB422F}" sibTransId="{935BD8F7-D977-4D94-BF62-BB4C0777AEF1}"/>
    <dgm:cxn modelId="{1534D070-3EE7-4743-8D5C-6EF3460F20A8}" srcId="{8858FEC6-3B51-46DD-A217-61C34FEE31EE}" destId="{1F53C0D9-7FDB-4F7D-A131-ECE718789927}" srcOrd="2" destOrd="0" parTransId="{D85B8DC4-02F8-49C8-99D1-3A650C398888}" sibTransId="{6AA0B49B-5DCC-4BA3-8C32-6423C61913DA}"/>
    <dgm:cxn modelId="{6879C977-1C5C-418F-87FC-B814F9A678FB}" type="presOf" srcId="{F3F4BB9A-AF21-41BB-B58A-A0D0E9B569D8}" destId="{A8D32182-0DC2-4476-979B-91FAF146F7FD}" srcOrd="0" destOrd="1" presId="urn:microsoft.com/office/officeart/2005/8/layout/vList6"/>
    <dgm:cxn modelId="{7AD69079-5606-4ADF-BE24-C317C68D9A3F}" type="presOf" srcId="{EC9EB341-F4B8-435C-855B-A94D630A4854}" destId="{A8D32182-0DC2-4476-979B-91FAF146F7FD}" srcOrd="0" destOrd="0" presId="urn:microsoft.com/office/officeart/2005/8/layout/vList6"/>
    <dgm:cxn modelId="{CBFC177C-5348-4C28-AD51-259E978A346D}" srcId="{5FB88A35-B053-46FD-8736-18D5643B5674}" destId="{B7664A13-0618-4AAC-BF7E-E0DB804F212D}" srcOrd="3" destOrd="0" parTransId="{691E9DFC-A8D1-44F9-A2A6-757CA3F01FA0}" sibTransId="{CB0FF164-8E32-4318-ADBA-2D032D78EA76}"/>
    <dgm:cxn modelId="{C2EC2781-367E-40CC-AB50-585E63400172}" type="presOf" srcId="{A2EA9AFC-9F20-4941-AFDB-7E245ADF12BA}" destId="{D605EF58-E332-42DF-A8E7-84735FB60D3F}" srcOrd="0" destOrd="0" presId="urn:microsoft.com/office/officeart/2005/8/layout/vList6"/>
    <dgm:cxn modelId="{E92FA89F-74F6-466B-9A26-D040DEF42B55}" type="presOf" srcId="{54414573-BD86-4263-BF20-F725ED3A6479}" destId="{9D81E38F-7534-489C-98D5-192551FAC6EF}" srcOrd="0" destOrd="0" presId="urn:microsoft.com/office/officeart/2005/8/layout/vList6"/>
    <dgm:cxn modelId="{E164F7A1-29A4-4D11-8850-1A777379912B}" type="presOf" srcId="{5FB88A35-B053-46FD-8736-18D5643B5674}" destId="{5262ECAB-8296-48D7-8AAD-95831B4456AF}" srcOrd="0" destOrd="0" presId="urn:microsoft.com/office/officeart/2005/8/layout/vList6"/>
    <dgm:cxn modelId="{2116B7B3-FF31-44E9-B199-EEB5CC04B652}" type="presOf" srcId="{DE562E58-5B83-460E-8B42-F88119C51168}" destId="{75A3E41B-2275-4EF2-B08B-82889A1E5A10}" srcOrd="0" destOrd="0" presId="urn:microsoft.com/office/officeart/2005/8/layout/vList6"/>
    <dgm:cxn modelId="{CF608CB5-3544-4001-BD1B-688546C35C41}" type="presOf" srcId="{1F53C0D9-7FDB-4F7D-A131-ECE718789927}" destId="{A8D32182-0DC2-4476-979B-91FAF146F7FD}" srcOrd="0" destOrd="2" presId="urn:microsoft.com/office/officeart/2005/8/layout/vList6"/>
    <dgm:cxn modelId="{CE1E0EB6-8134-4E2F-9808-D5BA088321A8}" srcId="{54414573-BD86-4263-BF20-F725ED3A6479}" destId="{DE562E58-5B83-460E-8B42-F88119C51168}" srcOrd="0" destOrd="0" parTransId="{A5A3F940-998F-4742-8425-5B411A772B4A}" sibTransId="{F3D982E0-1F46-4705-8E41-C2CD78A7D8EC}"/>
    <dgm:cxn modelId="{DEC4F3CB-D5D9-46AD-A4C5-8DC286D1A59B}" srcId="{8858FEC6-3B51-46DD-A217-61C34FEE31EE}" destId="{F3F4BB9A-AF21-41BB-B58A-A0D0E9B569D8}" srcOrd="1" destOrd="0" parTransId="{87D57295-802A-4713-8198-0D7817A814A4}" sibTransId="{56E00F0D-C2E1-44DE-9C55-41239DA837D1}"/>
    <dgm:cxn modelId="{843712D4-4D10-45D6-993E-5AD146CEAC30}" srcId="{B7664A13-0618-4AAC-BF7E-E0DB804F212D}" destId="{A2EA9AFC-9F20-4941-AFDB-7E245ADF12BA}" srcOrd="0" destOrd="0" parTransId="{DB2EC320-6772-47EF-9FE1-BA1F0615C7F3}" sibTransId="{2A62FF60-5E53-4989-BB9E-F5475912DD5D}"/>
    <dgm:cxn modelId="{AC4209EA-D4D9-4E3A-9B6D-779A5C900FC8}" type="presOf" srcId="{BFA267A3-A457-4521-B9A2-D02DD81F9027}" destId="{CA6252B1-7999-4AD3-8988-01BC976A0432}" srcOrd="0" destOrd="1" presId="urn:microsoft.com/office/officeart/2005/8/layout/vList6"/>
    <dgm:cxn modelId="{850407EB-695E-4AC3-B532-15241FA62721}" srcId="{5FB88A35-B053-46FD-8736-18D5643B5674}" destId="{8858FEC6-3B51-46DD-A217-61C34FEE31EE}" srcOrd="0" destOrd="0" parTransId="{32577673-037B-4B2A-9B75-BA30E2D971B7}" sibTransId="{E1430179-F7A3-4766-B350-F0E671552F4A}"/>
    <dgm:cxn modelId="{E71A1DEF-F8FC-4489-BB67-665A17EFF1A7}" type="presOf" srcId="{8858FEC6-3B51-46DD-A217-61C34FEE31EE}" destId="{35896954-6CFA-4BB1-A5C8-F793719CE6D7}" srcOrd="0" destOrd="0" presId="urn:microsoft.com/office/officeart/2005/8/layout/vList6"/>
    <dgm:cxn modelId="{152253B0-43A2-4B97-85F6-27F1C6C8A118}" type="presParOf" srcId="{5262ECAB-8296-48D7-8AAD-95831B4456AF}" destId="{0D58B717-849D-40BA-8A2A-43E2AEA75482}" srcOrd="0" destOrd="0" presId="urn:microsoft.com/office/officeart/2005/8/layout/vList6"/>
    <dgm:cxn modelId="{A9CACDAA-CBC0-4269-98C8-78F0A4031B33}" type="presParOf" srcId="{0D58B717-849D-40BA-8A2A-43E2AEA75482}" destId="{35896954-6CFA-4BB1-A5C8-F793719CE6D7}" srcOrd="0" destOrd="0" presId="urn:microsoft.com/office/officeart/2005/8/layout/vList6"/>
    <dgm:cxn modelId="{C00DDAE5-2B46-4A2C-9257-36A228E13059}" type="presParOf" srcId="{0D58B717-849D-40BA-8A2A-43E2AEA75482}" destId="{A8D32182-0DC2-4476-979B-91FAF146F7FD}" srcOrd="1" destOrd="0" presId="urn:microsoft.com/office/officeart/2005/8/layout/vList6"/>
    <dgm:cxn modelId="{1CCF769D-8DDB-4962-B0F6-027922A5F958}" type="presParOf" srcId="{5262ECAB-8296-48D7-8AAD-95831B4456AF}" destId="{84E25804-1575-4578-A3DE-9EFC1CE15225}" srcOrd="1" destOrd="0" presId="urn:microsoft.com/office/officeart/2005/8/layout/vList6"/>
    <dgm:cxn modelId="{83C4D5D6-A709-4A15-AB6F-20D950634AD7}" type="presParOf" srcId="{5262ECAB-8296-48D7-8AAD-95831B4456AF}" destId="{727F16DB-E99F-4B54-BA19-E2F8EC00F090}" srcOrd="2" destOrd="0" presId="urn:microsoft.com/office/officeart/2005/8/layout/vList6"/>
    <dgm:cxn modelId="{76022A1F-9D85-47A3-85F8-4FA8417D7896}" type="presParOf" srcId="{727F16DB-E99F-4B54-BA19-E2F8EC00F090}" destId="{E20A5268-FD39-448F-AD15-DBA7E69A8FF3}" srcOrd="0" destOrd="0" presId="urn:microsoft.com/office/officeart/2005/8/layout/vList6"/>
    <dgm:cxn modelId="{C0913AD4-6101-4B51-B2C9-66C07CF857EA}" type="presParOf" srcId="{727F16DB-E99F-4B54-BA19-E2F8EC00F090}" destId="{CA6252B1-7999-4AD3-8988-01BC976A0432}" srcOrd="1" destOrd="0" presId="urn:microsoft.com/office/officeart/2005/8/layout/vList6"/>
    <dgm:cxn modelId="{6BBCF104-1079-46F0-AB17-CDFB0ADABF85}" type="presParOf" srcId="{5262ECAB-8296-48D7-8AAD-95831B4456AF}" destId="{64E1CF99-88BB-4506-8B42-ECDD1CE4D6E5}" srcOrd="3" destOrd="0" presId="urn:microsoft.com/office/officeart/2005/8/layout/vList6"/>
    <dgm:cxn modelId="{DD2106D9-ACFA-4220-9D03-1E725B1C3BC2}" type="presParOf" srcId="{5262ECAB-8296-48D7-8AAD-95831B4456AF}" destId="{89EE9F8B-33E4-4FC4-B58E-90407D0788E1}" srcOrd="4" destOrd="0" presId="urn:microsoft.com/office/officeart/2005/8/layout/vList6"/>
    <dgm:cxn modelId="{7C5DDA75-F340-40BF-BDF5-D2694253666A}" type="presParOf" srcId="{89EE9F8B-33E4-4FC4-B58E-90407D0788E1}" destId="{9D81E38F-7534-489C-98D5-192551FAC6EF}" srcOrd="0" destOrd="0" presId="urn:microsoft.com/office/officeart/2005/8/layout/vList6"/>
    <dgm:cxn modelId="{6D33CFCF-F115-41F5-BF4C-70ECFAF3C8F2}" type="presParOf" srcId="{89EE9F8B-33E4-4FC4-B58E-90407D0788E1}" destId="{75A3E41B-2275-4EF2-B08B-82889A1E5A10}" srcOrd="1" destOrd="0" presId="urn:microsoft.com/office/officeart/2005/8/layout/vList6"/>
    <dgm:cxn modelId="{9D0E8566-2C9A-49E7-9F74-FB9D2FDE2E74}" type="presParOf" srcId="{5262ECAB-8296-48D7-8AAD-95831B4456AF}" destId="{9090C5F3-B15C-4942-AEE9-EF7BAF1F3B2C}" srcOrd="5" destOrd="0" presId="urn:microsoft.com/office/officeart/2005/8/layout/vList6"/>
    <dgm:cxn modelId="{0D3B3282-28E5-415C-8CBF-D96A9FE6070C}" type="presParOf" srcId="{5262ECAB-8296-48D7-8AAD-95831B4456AF}" destId="{A5FD1134-71D4-41F1-AFF7-F3C0D22A9275}" srcOrd="6" destOrd="0" presId="urn:microsoft.com/office/officeart/2005/8/layout/vList6"/>
    <dgm:cxn modelId="{42B124A0-3574-497D-92AB-1ECC96865C62}" type="presParOf" srcId="{A5FD1134-71D4-41F1-AFF7-F3C0D22A9275}" destId="{10A79E0C-141F-40EF-A501-87213274CAE1}" srcOrd="0" destOrd="0" presId="urn:microsoft.com/office/officeart/2005/8/layout/vList6"/>
    <dgm:cxn modelId="{5E8E023C-471B-41D7-B750-D4919ABC4A84}" type="presParOf" srcId="{A5FD1134-71D4-41F1-AFF7-F3C0D22A9275}" destId="{D605EF58-E332-42DF-A8E7-84735FB60D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32182-0DC2-4476-979B-91FAF146F7FD}">
      <dsp:nvSpPr>
        <dsp:cNvPr id="0" name=""/>
        <dsp:cNvSpPr/>
      </dsp:nvSpPr>
      <dsp:spPr>
        <a:xfrm>
          <a:off x="2572950" y="135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Institutes and centers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Online TD Platform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Time during school holidays </a:t>
          </a:r>
        </a:p>
      </dsp:txBody>
      <dsp:txXfrm>
        <a:off x="2572950" y="135629"/>
        <a:ext cx="3456600" cy="805649"/>
      </dsp:txXfrm>
    </dsp:sp>
    <dsp:sp modelId="{35896954-6CFA-4BB1-A5C8-F793719CE6D7}">
      <dsp:nvSpPr>
        <dsp:cNvPr id="0" name=""/>
        <dsp:cNvSpPr/>
      </dsp:nvSpPr>
      <dsp:spPr>
        <a:xfrm>
          <a:off x="0" y="1354"/>
          <a:ext cx="2572950" cy="1074199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Platforms for delivery</a:t>
          </a:r>
        </a:p>
      </dsp:txBody>
      <dsp:txXfrm>
        <a:off x="52438" y="53792"/>
        <a:ext cx="2468074" cy="969323"/>
      </dsp:txXfrm>
    </dsp:sp>
    <dsp:sp modelId="{CA6252B1-7999-4AD3-8988-01BC976A0432}">
      <dsp:nvSpPr>
        <dsp:cNvPr id="0" name=""/>
        <dsp:cNvSpPr/>
      </dsp:nvSpPr>
      <dsp:spPr>
        <a:xfrm>
          <a:off x="2572950" y="118297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1315237"/>
            <a:satOff val="7386"/>
            <a:lumOff val="469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315237"/>
              <a:satOff val="7386"/>
              <a:lumOff val="46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Grant for management of CPTD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CPTD Management system in place</a:t>
          </a:r>
        </a:p>
      </dsp:txBody>
      <dsp:txXfrm>
        <a:off x="2572950" y="1317249"/>
        <a:ext cx="3456600" cy="805649"/>
      </dsp:txXfrm>
    </dsp:sp>
    <dsp:sp modelId="{E20A5268-FD39-448F-AD15-DBA7E69A8FF3}">
      <dsp:nvSpPr>
        <dsp:cNvPr id="0" name=""/>
        <dsp:cNvSpPr/>
      </dsp:nvSpPr>
      <dsp:spPr>
        <a:xfrm>
          <a:off x="0" y="1182974"/>
          <a:ext cx="2572950" cy="1074199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SACE</a:t>
          </a:r>
        </a:p>
      </dsp:txBody>
      <dsp:txXfrm>
        <a:off x="52438" y="1235412"/>
        <a:ext cx="2468074" cy="969323"/>
      </dsp:txXfrm>
    </dsp:sp>
    <dsp:sp modelId="{75A3E41B-2275-4EF2-B08B-82889A1E5A10}">
      <dsp:nvSpPr>
        <dsp:cNvPr id="0" name=""/>
        <dsp:cNvSpPr/>
      </dsp:nvSpPr>
      <dsp:spPr>
        <a:xfrm>
          <a:off x="2572950" y="2364593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2630473"/>
            <a:satOff val="14771"/>
            <a:lumOff val="939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2630473"/>
              <a:satOff val="14771"/>
              <a:lumOff val="93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Revisit ELRC CA 4 of 2003 to address Career Pathing</a:t>
          </a:r>
        </a:p>
      </dsp:txBody>
      <dsp:txXfrm>
        <a:off x="2572950" y="2498868"/>
        <a:ext cx="3456600" cy="805649"/>
      </dsp:txXfrm>
    </dsp:sp>
    <dsp:sp modelId="{9D81E38F-7534-489C-98D5-192551FAC6EF}">
      <dsp:nvSpPr>
        <dsp:cNvPr id="0" name=""/>
        <dsp:cNvSpPr/>
      </dsp:nvSpPr>
      <dsp:spPr>
        <a:xfrm>
          <a:off x="0" y="2364593"/>
          <a:ext cx="2572950" cy="1074199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ELRC Processes</a:t>
          </a:r>
        </a:p>
      </dsp:txBody>
      <dsp:txXfrm>
        <a:off x="52438" y="2417031"/>
        <a:ext cx="2468074" cy="969323"/>
      </dsp:txXfrm>
    </dsp:sp>
    <dsp:sp modelId="{D605EF58-E332-42DF-A8E7-84735FB60D3F}">
      <dsp:nvSpPr>
        <dsp:cNvPr id="0" name=""/>
        <dsp:cNvSpPr/>
      </dsp:nvSpPr>
      <dsp:spPr>
        <a:xfrm>
          <a:off x="2572950" y="3546213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Management of skills budget</a:t>
          </a:r>
        </a:p>
      </dsp:txBody>
      <dsp:txXfrm>
        <a:off x="2572950" y="3680488"/>
        <a:ext cx="3456600" cy="805649"/>
      </dsp:txXfrm>
    </dsp:sp>
    <dsp:sp modelId="{10A79E0C-141F-40EF-A501-87213274CAE1}">
      <dsp:nvSpPr>
        <dsp:cNvPr id="0" name=""/>
        <dsp:cNvSpPr/>
      </dsp:nvSpPr>
      <dsp:spPr>
        <a:xfrm>
          <a:off x="0" y="3546213"/>
          <a:ext cx="2572950" cy="1074199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Skills Levies</a:t>
          </a:r>
        </a:p>
      </dsp:txBody>
      <dsp:txXfrm>
        <a:off x="52438" y="3598651"/>
        <a:ext cx="2468074" cy="969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899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6523-EE3A-486E-9976-530B7CD8B9E5}" type="datetimeFigureOut">
              <a:rPr lang="en-ZA" smtClean="0"/>
              <a:t>2023/06/02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899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606C-3073-4953-93C4-720A1715F7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029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9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EF534-98DD-4608-83AB-7851F4C6F81D}" type="datetimeFigureOut">
              <a:rPr lang="en-ZA" smtClean="0"/>
              <a:t>2023/06/02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71381"/>
            <a:ext cx="794004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9" y="6456614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F566-7217-4E1C-9F0A-D3936D111A8B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793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86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019800"/>
            <a:ext cx="1016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696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00A9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13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56092"/>
            <a:ext cx="12210737" cy="9019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2315" y="6406319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484A88E-C60D-4CDA-AA13-BC42F5FFFE9F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754" y="2180291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462" y="3769052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F55F-CD9F-4114-8E4A-AE9FE25F3AD2}" type="datetimeFigureOut">
              <a:rPr lang="en-ZA" smtClean="0"/>
              <a:t>2023/06/02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A88E-C60D-4CDA-AA13-BC42F5FFFE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928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117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944" y="2171306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651" y="3750073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F55F-CD9F-4114-8E4A-AE9FE25F3AD2}" type="datetimeFigureOut">
              <a:rPr lang="en-ZA" smtClean="0"/>
              <a:t>2023/06/02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A88E-C60D-4CDA-AA13-BC42F5FFFE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912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5" y="-19987"/>
            <a:ext cx="10515600" cy="84184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5" y="1132657"/>
            <a:ext cx="11833487" cy="4807195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302" y="6356351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547E750-DA54-C34F-8612-A39648D765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665" y="722404"/>
            <a:ext cx="1173251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28665" y="6418290"/>
            <a:ext cx="7106588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>
                <a:latin typeface="Arial" charset="0"/>
                <a:ea typeface="Arial" charset="0"/>
                <a:cs typeface="Arial" charset="0"/>
              </a:rPr>
              <a:t>Professional Teaching Standards - DRAFT FOR CONSULTATION WITH TEACHERS &amp; SUBJECT AND PHASE SPECIALISTS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39852"/>
            <a:ext cx="12210737" cy="91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8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56092"/>
            <a:ext cx="12210737" cy="9019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2315" y="6406319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547E750-DA54-C34F-8612-A39648D76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17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754" y="2180291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462" y="3769052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E0BE-9CCC-5F41-B99C-14EA850D4AA0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101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117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944" y="2171306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651" y="3750073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E0BE-9CCC-5F41-B99C-14EA850D4AA0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853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0313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2AD3-EA4F-4400-9358-B0F8AE619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63F42-818E-4910-8CA1-382CEBCCB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7214-4F82-4E7F-A0BC-C9D173C6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9157-942F-4B40-9D72-B787D90B199E}" type="datetimeFigureOut">
              <a:rPr lang="en-ZA" smtClean="0"/>
              <a:pPr/>
              <a:t>2023/06/02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69CB-35F6-4B77-860B-622044A5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94DDF-E109-4BF0-A1CA-9469CDCF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97E-22D0-4447-A7B9-560F2D8A21B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33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019800"/>
            <a:ext cx="10160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CBAE0-C9DC-48E5-BC21-54F13D4EB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4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3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3" y="1039980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E1DC-9239-43AE-A70A-37C94539FB3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CPTD MS - Implementation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984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043-9D22-4F61-AA90-16CD436E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5" y="-19987"/>
            <a:ext cx="10515600" cy="84184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5" y="1132657"/>
            <a:ext cx="11833487" cy="4807195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302" y="6356351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547E750-DA54-C34F-8612-A39648D765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665" y="722404"/>
            <a:ext cx="1173251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28665" y="6418290"/>
            <a:ext cx="7106588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>
                <a:latin typeface="Arial" charset="0"/>
                <a:ea typeface="Arial" charset="0"/>
                <a:cs typeface="Arial" charset="0"/>
              </a:rPr>
              <a:t>Professional Teaching Standards - DRAFT FOR CONSULTATION WITH TEACHERS &amp; SUBJECT AND PHASE SPECIALISTS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39852"/>
            <a:ext cx="12210737" cy="91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908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56092"/>
            <a:ext cx="12210737" cy="90190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2315" y="6406319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547E750-DA54-C34F-8612-A39648D765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06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754" y="2180291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462" y="3769052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69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117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944" y="2171306"/>
            <a:ext cx="4580745" cy="1357652"/>
          </a:xfrm>
        </p:spPr>
        <p:txBody>
          <a:bodyPr anchor="b">
            <a:normAutofit/>
          </a:bodyPr>
          <a:lstStyle>
            <a:lvl1pPr algn="ctr">
              <a:defRPr sz="4267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6651" y="3750073"/>
            <a:ext cx="406733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712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050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7043-9D22-4F61-AA90-16CD436ED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1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65" y="-19987"/>
            <a:ext cx="10515600" cy="84184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5" y="1132657"/>
            <a:ext cx="11833487" cy="4807195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302" y="6356351"/>
            <a:ext cx="4301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484A88E-C60D-4CDA-AA13-BC42F5FFFE9F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8665" y="722404"/>
            <a:ext cx="11732511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8665" y="6418290"/>
            <a:ext cx="7106588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33" dirty="0">
                <a:latin typeface="Arial" charset="0"/>
                <a:ea typeface="Arial" charset="0"/>
                <a:cs typeface="Arial" charset="0"/>
              </a:rPr>
              <a:t>Professional Teaching Standards - DRAFT FOR CONSULTATION WITH TEACHERS &amp; SUBJECT AND PHASE SPECIALISTS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7" y="5939852"/>
            <a:ext cx="12210737" cy="91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0" y="6486774"/>
            <a:ext cx="2761799" cy="2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1p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3" y="0"/>
            <a:ext cx="1218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2" r:id="rId6"/>
  </p:sldLayoutIdLst>
  <p:transition/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F55F-CD9F-4114-8E4A-AE9FE25F3AD2}" type="datetimeFigureOut">
              <a:rPr lang="en-ZA" smtClean="0"/>
              <a:t>2023/06/02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A88E-C60D-4CDA-AA13-BC42F5FFFE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64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E0BE-9CCC-5F41-B99C-14EA850D4AA0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AC9A-6279-0449-9F2D-BA7F0545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2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BCAD9-1AE5-4F32-98BE-715EE05A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E16AD-5497-4EA6-A6AB-D6989C70942F}"/>
              </a:ext>
            </a:extLst>
          </p:cNvPr>
          <p:cNvSpPr txBox="1"/>
          <p:nvPr/>
        </p:nvSpPr>
        <p:spPr>
          <a:xfrm>
            <a:off x="1775790" y="5526156"/>
            <a:ext cx="801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solidFill>
                  <a:srgbClr val="FF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2800" dirty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7D3D0103-3DF5-2105-931A-B0D1C8F2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240"/>
            <a:ext cx="12142447" cy="654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905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39555"/>
              </p:ext>
            </p:extLst>
          </p:nvPr>
        </p:nvGraphicFramePr>
        <p:xfrm>
          <a:off x="0" y="1311965"/>
          <a:ext cx="1219199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079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5778920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508770">
                <a:tc>
                  <a:txBody>
                    <a:bodyPr/>
                    <a:lstStyle/>
                    <a:p>
                      <a:r>
                        <a:rPr lang="en-GB" sz="2800" dirty="0"/>
                        <a:t>Challenge /Problem 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Recommendation 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42378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system of Teacher Professional Development has largely been </a:t>
                      </a:r>
                      <a:r>
                        <a:rPr kumimoji="0" lang="en-GB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 and paper-based</a:t>
                      </a: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Structures and programs for Teacher Development  have not been </a:t>
                      </a:r>
                      <a:r>
                        <a:rPr kumimoji="0" lang="en-GB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sufficiently coordinated and funded</a:t>
                      </a:r>
                      <a:r>
                        <a:rPr kumimoji="0" lang="en-GB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and</a:t>
                      </a:r>
                      <a:endParaRPr kumimoji="0" 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The notion of </a:t>
                      </a:r>
                      <a:r>
                        <a:rPr kumimoji="0" lang="en-ZA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teacher accountability </a:t>
                      </a:r>
                      <a:r>
                        <a:rPr kumimoji="0" lang="en-ZA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within the system has been </a:t>
                      </a:r>
                      <a:r>
                        <a:rPr kumimoji="0" lang="en-ZA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weak.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Move from paper based to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digital </a:t>
                      </a:r>
                      <a:r>
                        <a:rPr lang="en-GB" sz="2800" dirty="0"/>
                        <a:t> based TD system </a:t>
                      </a:r>
                    </a:p>
                    <a:p>
                      <a:endParaRPr lang="en-GB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Ring fence the Skills Development Levy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800" dirty="0"/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Professional Capital, Social Capital               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Network and collaboration)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Decisional Capital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 autonomy) </a:t>
                      </a:r>
                      <a:endParaRPr kumimoji="0" lang="en-Z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344557" y="240817"/>
            <a:ext cx="10575234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7.1. How are teachers experiencing different types of continuing professional development opportunities and the CPTD system?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11398"/>
              </p:ext>
            </p:extLst>
          </p:nvPr>
        </p:nvGraphicFramePr>
        <p:xfrm>
          <a:off x="159026" y="1594309"/>
          <a:ext cx="1191370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2960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5510744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Challenge</a:t>
                      </a:r>
                      <a:endParaRPr lang="en-Z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Recommendation </a:t>
                      </a:r>
                      <a:endParaRPr lang="en-ZA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/>
                        <a:t>Platforms for Delivery ( Institutes and Centres , Online , Time during schooling time) </a:t>
                      </a:r>
                    </a:p>
                    <a:p>
                      <a:endParaRPr lang="en-GB" sz="4000" dirty="0"/>
                    </a:p>
                    <a:p>
                      <a:endParaRPr lang="en-GB" sz="4000" dirty="0"/>
                    </a:p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/>
                        <a:t>Resourcing  and funding </a:t>
                      </a:r>
                    </a:p>
                    <a:p>
                      <a:endParaRPr lang="en-GB" sz="4000" dirty="0"/>
                    </a:p>
                    <a:p>
                      <a:endParaRPr lang="en-GB" sz="4000" dirty="0"/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59026" y="240817"/>
            <a:ext cx="11820939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7.1. How are teachers experiencing different types of continuing professional development opportunities and the CPTD system?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0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54514"/>
              </p:ext>
            </p:extLst>
          </p:nvPr>
        </p:nvGraphicFramePr>
        <p:xfrm>
          <a:off x="172278" y="1501162"/>
          <a:ext cx="118474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626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7362818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354142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 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Recommendation 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Teacher Leadership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Autonomy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Agency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Voice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Mis- alignment ( needs identification)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Structured way of teaching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( scripted way)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Historical background (Leadership in schools) Gaps in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ITE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 Mechanical (ticking boxes)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Policy determination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Identifying what they need to develop professionally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dirty="0"/>
                        <a:t>IQMS  v/s QMS ( make schools centres for teacher development)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dirty="0"/>
                        <a:t>Allow teachers autonomy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dirty="0"/>
                        <a:t>Induction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dirty="0"/>
                        <a:t>Training of principals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291548" y="240817"/>
            <a:ext cx="11396869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7.2.	In what ways is participation in professional development and the CPTD system enabled and/ or constrained by teacher leadership, agency, autonomy and voice?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3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61048"/>
              </p:ext>
            </p:extLst>
          </p:nvPr>
        </p:nvGraphicFramePr>
        <p:xfrm>
          <a:off x="132521" y="1527666"/>
          <a:ext cx="1172817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71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7364203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354142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 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Recommendation 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600" dirty="0"/>
                        <a:t>CAPS Policy ( How it constrains autonomy and agency)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600" dirty="0"/>
                        <a:t>Monitoring by subject advisors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36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3600" dirty="0"/>
                        <a:t>CAPS &amp; ATP ( allow for flexibility)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291548" y="240817"/>
            <a:ext cx="11396869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7.2.	In what ways is participation in professional development and the CPTD system enabled and/ or constrained by teacher leadership, agency, autonomy and voice?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5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52463"/>
              </p:ext>
            </p:extLst>
          </p:nvPr>
        </p:nvGraphicFramePr>
        <p:xfrm>
          <a:off x="0" y="1454950"/>
          <a:ext cx="12192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57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7655443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354142">
                <a:tc>
                  <a:txBody>
                    <a:bodyPr/>
                    <a:lstStyle/>
                    <a:p>
                      <a:r>
                        <a:rPr lang="en-GB" dirty="0"/>
                        <a:t>Challenges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Recommendation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• CPTD user-friendliness, quality control,</a:t>
                      </a:r>
                    </a:p>
                    <a:p>
                      <a:r>
                        <a:rPr lang="en-GB" sz="3200" dirty="0"/>
                        <a:t>• PLCs,</a:t>
                      </a:r>
                    </a:p>
                    <a:p>
                      <a:r>
                        <a:rPr lang="en-GB" sz="3200" dirty="0"/>
                        <a:t>• ICT integration,</a:t>
                      </a:r>
                    </a:p>
                    <a:p>
                      <a:r>
                        <a:rPr lang="en-GB" sz="3200" dirty="0"/>
                        <a:t>• Working in silos, </a:t>
                      </a:r>
                    </a:p>
                    <a:p>
                      <a:r>
                        <a:rPr lang="en-GB" sz="3200" dirty="0"/>
                        <a:t>• PED CPTD official and SACE co-ordinators)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 Review and optimisation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PLCs, </a:t>
                      </a: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(Strengthening PLC)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ICT integration ( Digital skills for the changing world)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overcoming silos,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PED CPTD official and SACE co-ordinators)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stronger institutionalization of the programme throughout the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system – Treasury, DBE, PEDs, Schools, HEIs, Unions, SETA etc)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0" y="0"/>
            <a:ext cx="12192000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7.2.	In what ways is participation in professional development and the CPTD system enabled and/ or constrained by teacher leadership, agency, autonomy and voice?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8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025CB-319D-2304-FF8F-F6308C862279}"/>
              </a:ext>
            </a:extLst>
          </p:cNvPr>
          <p:cNvSpPr txBox="1"/>
          <p:nvPr/>
        </p:nvSpPr>
        <p:spPr>
          <a:xfrm>
            <a:off x="119271" y="254069"/>
            <a:ext cx="11807686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7.3.	How can Professional Learning Communities be promoted to enhance collaborative and collegial continuing professional development and learning by teachers for teachers? ( Teacher Professionalisation)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6B973F-5B51-F7E5-639A-C2717EC0EA6C}"/>
              </a:ext>
            </a:extLst>
          </p:cNvPr>
          <p:cNvGraphicFramePr>
            <a:graphicFrameLocks noGrp="1"/>
          </p:cNvGraphicFramePr>
          <p:nvPr/>
        </p:nvGraphicFramePr>
        <p:xfrm>
          <a:off x="119270" y="1846101"/>
          <a:ext cx="119137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131">
                  <a:extLst>
                    <a:ext uri="{9D8B030D-6E8A-4147-A177-3AD203B41FA5}">
                      <a16:colId xmlns:a16="http://schemas.microsoft.com/office/drawing/2014/main" val="3044776716"/>
                    </a:ext>
                  </a:extLst>
                </a:gridCol>
                <a:gridCol w="7079573">
                  <a:extLst>
                    <a:ext uri="{9D8B030D-6E8A-4147-A177-3AD203B41FA5}">
                      <a16:colId xmlns:a16="http://schemas.microsoft.com/office/drawing/2014/main" val="589543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Challenges 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Recommendations 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9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Conceptualisation of the PLCs within the SA Context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endParaRPr lang="en-GB" sz="2800" dirty="0"/>
                    </a:p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/>
                        <a:t>Conceptualisation of the PLCs ( Guiding principles)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/>
                        <a:t>Teacher driven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/>
                        <a:t>Teacher agency ( Teacher own solutions)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14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1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90293"/>
              </p:ext>
            </p:extLst>
          </p:nvPr>
        </p:nvGraphicFramePr>
        <p:xfrm>
          <a:off x="689112" y="1793092"/>
          <a:ext cx="1060173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7131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5234608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420021">
                <a:tc>
                  <a:txBody>
                    <a:bodyPr/>
                    <a:lstStyle/>
                    <a:p>
                      <a:r>
                        <a:rPr lang="en-GB" sz="2800" dirty="0"/>
                        <a:t>Challenges 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Recommendation 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Lack of understanding the NPFTED Policy Intentions and the CPTD system as a collaborative system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Uneven Level of implementation across the 9 provinces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Lost / Forgotten Username and Password</a:t>
                      </a:r>
                    </a:p>
                    <a:p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Collaboration with all role players </a:t>
                      </a:r>
                    </a:p>
                    <a:p>
                      <a:endParaRPr lang="en-GB" sz="2800" dirty="0"/>
                    </a:p>
                    <a:p>
                      <a:endParaRPr lang="en-GB" sz="2800" dirty="0"/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Funding ( Leadership and agency)</a:t>
                      </a:r>
                    </a:p>
                    <a:p>
                      <a:endParaRPr lang="en-GB" sz="2800" dirty="0"/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CPTD  System Review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086678" y="240817"/>
            <a:ext cx="10601739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7.4.	What challenges are experienced in participation in professional development and the CPTD system? How can teachers use their voice, leadership and agency to address these challenges?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0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42364"/>
              </p:ext>
            </p:extLst>
          </p:nvPr>
        </p:nvGraphicFramePr>
        <p:xfrm>
          <a:off x="145774" y="1793093"/>
          <a:ext cx="1168841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5026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5433391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299778">
                <a:tc>
                  <a:txBody>
                    <a:bodyPr/>
                    <a:lstStyle/>
                    <a:p>
                      <a:r>
                        <a:rPr lang="en-GB" sz="2400" dirty="0"/>
                        <a:t>Challenges 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Recommendation 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89711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Lack of motivation to participate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r>
                        <a:rPr lang="en-GB" sz="2800" dirty="0"/>
                        <a:t>• Educators that not linked to schools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• General Reporting challenges on the CPTD IS</a:t>
                      </a:r>
                    </a:p>
                    <a:p>
                      <a:r>
                        <a:rPr lang="en-GB" sz="2800" dirty="0"/>
                        <a:t>Advocacy and Orientation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(NQT) Orientation done between 2013 &amp;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Teacher professionalisation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 System Optimization Requirements: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( recommendations slide 20)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800" dirty="0"/>
                        <a:t>Advocacy and Orientation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086678" y="240817"/>
            <a:ext cx="10601739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7.4.	What challenges are experienced in participation in professional development and the CPTD system? How can teachers use their voice, leadership and agency to address these challenges?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4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/>
        </p:nvGraphicFramePr>
        <p:xfrm>
          <a:off x="291548" y="1793092"/>
          <a:ext cx="1170166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3818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5967851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420021">
                <a:tc>
                  <a:txBody>
                    <a:bodyPr/>
                    <a:lstStyle/>
                    <a:p>
                      <a:r>
                        <a:rPr lang="en-GB" sz="2800" dirty="0"/>
                        <a:t>Challenges 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Recommendation 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use of different registers for different stakeholders 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3 activities not endorsed (PEDs)</a:t>
                      </a:r>
                    </a:p>
                    <a:p>
                      <a:endParaRPr lang="en-ZA" sz="2800" dirty="0"/>
                    </a:p>
                    <a:p>
                      <a:endParaRPr lang="en-GB" sz="2800" dirty="0"/>
                    </a:p>
                    <a:p>
                      <a:endParaRPr lang="en-GB" sz="2800" dirty="0"/>
                    </a:p>
                    <a:p>
                      <a:endParaRPr lang="en-GB" sz="2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Use one register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/>
                        <a:t>PEDs to submit PD activities for endorsement( new and for expired)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086678" y="240817"/>
            <a:ext cx="10601739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7.4.	What challenges are experienced in participation in professional development and the CPTD system? How can teachers use their voice, leadership and agency to address these challenges?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9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/>
        </p:nvGraphicFramePr>
        <p:xfrm>
          <a:off x="198784" y="1793092"/>
          <a:ext cx="1184744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148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1831264638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420021">
                <a:tc>
                  <a:txBody>
                    <a:bodyPr/>
                    <a:lstStyle/>
                    <a:p>
                      <a:r>
                        <a:rPr lang="en-GB" sz="3200" dirty="0"/>
                        <a:t>Item 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Discussion 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Recommendation 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/>
                        <a:t>Points schedule  </a:t>
                      </a:r>
                    </a:p>
                    <a:p>
                      <a:endParaRPr lang="en-GB" sz="3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/>
                        <a:t>The use of old concepts in the SACE CPTD-IS system </a:t>
                      </a:r>
                    </a:p>
                    <a:p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The PD points V/S the duration of the PD activity</a:t>
                      </a:r>
                    </a:p>
                    <a:p>
                      <a:endParaRPr lang="en-GB" sz="3200" dirty="0"/>
                    </a:p>
                    <a:p>
                      <a:r>
                        <a:rPr lang="en-GB" sz="3200" dirty="0"/>
                        <a:t>( ANA, IQMS, etc) </a:t>
                      </a:r>
                    </a:p>
                    <a:p>
                      <a:endParaRPr lang="en-GB" sz="3200" dirty="0"/>
                    </a:p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System review</a:t>
                      </a:r>
                    </a:p>
                    <a:p>
                      <a:r>
                        <a:rPr lang="en-GB" sz="3200" dirty="0"/>
                        <a:t>( Useability, functionality)</a:t>
                      </a:r>
                    </a:p>
                    <a:p>
                      <a:endParaRPr lang="en-GB" sz="3200" dirty="0"/>
                    </a:p>
                    <a:p>
                      <a:r>
                        <a:rPr lang="en-GB" sz="3200" dirty="0"/>
                        <a:t>The PD point weighting  review 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98784" y="240817"/>
            <a:ext cx="11489633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7.4.	What challenges are experienced in participation in professional development and the CPTD system? How can teachers use their voice, leadership and agency to address these challenges?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5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3FF687-EE67-4E87-AAB2-FBD7B9AD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Aft>
                <a:spcPts val="750"/>
              </a:spcAft>
            </a:pPr>
            <a:r>
              <a:rPr lang="en-ZA" sz="40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CONTINUING PROFESSIONAL DEVELOPMENT </a:t>
            </a:r>
            <a:endParaRPr lang="en-Z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9D6067-F266-9EF0-DA17-D86079DE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750"/>
              </a:spcAft>
            </a:pPr>
            <a:r>
              <a:rPr lang="en-Z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Chairperson: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		 Ms </a:t>
            </a:r>
            <a:r>
              <a:rPr lang="en-ZA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Faseega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Solomon </a:t>
            </a:r>
          </a:p>
          <a:p>
            <a:pPr marL="0" indent="0">
              <a:spcAft>
                <a:spcPts val="750"/>
              </a:spcAft>
              <a:buNone/>
            </a:pPr>
            <a:endParaRPr lang="en-Z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Z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Presenters: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		  Mr E. </a:t>
            </a:r>
            <a:r>
              <a:rPr lang="en-ZA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Rabotapi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/ Mr B. Mchunu </a:t>
            </a:r>
          </a:p>
          <a:p>
            <a:pPr marL="0" indent="0">
              <a:spcAft>
                <a:spcPts val="750"/>
              </a:spcAft>
              <a:buNone/>
            </a:pPr>
            <a:endParaRPr lang="en-Z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Z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Scribe/Rapporteur: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	  Mr B. Mnisi </a:t>
            </a:r>
          </a:p>
          <a:p>
            <a:pPr marL="0" indent="0">
              <a:spcAft>
                <a:spcPts val="750"/>
              </a:spcAft>
              <a:buNone/>
            </a:pPr>
            <a:endParaRPr lang="en-Z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Z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Resource Persons: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            Ms </a:t>
            </a:r>
            <a:r>
              <a:rPr lang="en-ZA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Vonani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ZA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Mathonsi</a:t>
            </a: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/ Ms Gugu Makhoba / 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en-Z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Ms  Thembi Majikijela </a:t>
            </a:r>
            <a:endParaRPr lang="en-Z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C2BC5-B683-48D9-A3DD-3D4D7781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2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AAB100-D93B-CBF2-87E9-303E0A639015}"/>
              </a:ext>
            </a:extLst>
          </p:cNvPr>
          <p:cNvSpPr txBox="1"/>
          <p:nvPr/>
        </p:nvSpPr>
        <p:spPr>
          <a:xfrm>
            <a:off x="450574" y="388306"/>
            <a:ext cx="11569148" cy="563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System optimisation recommendations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1.Simplify Login Process,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2.Strengthten Security requirements: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Current Username &amp; Password are too generic and Predictable,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Migrate into a Mobile App Platform, in the Standard Online Banking features and security,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3.When you log in, the App should send a verification OTP, Similar to online Banking or Purchase to the registered Cell Phone number.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4.Lost password reset option should have an Email and OTP verification option for the user to choose the convenient at the time. Just like in Online Banking. </a:t>
            </a: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5.The App should keep an Audit Trail of all user activities and report any irregular use and abuse to the System Administrator and Line Manager.</a:t>
            </a:r>
          </a:p>
        </p:txBody>
      </p:sp>
    </p:spTree>
    <p:extLst>
      <p:ext uri="{BB962C8B-B14F-4D97-AF65-F5344CB8AC3E}">
        <p14:creationId xmlns:p14="http://schemas.microsoft.com/office/powerpoint/2010/main" val="1327237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3E1D7DD-5C24-8FD8-B1FB-698A0608BDFD}"/>
              </a:ext>
            </a:extLst>
          </p:cNvPr>
          <p:cNvGraphicFramePr>
            <a:graphicFrameLocks/>
          </p:cNvGraphicFramePr>
          <p:nvPr/>
        </p:nvGraphicFramePr>
        <p:xfrm>
          <a:off x="901149" y="908720"/>
          <a:ext cx="10124660" cy="544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617DF13-9086-794D-3CC6-A05E2EB52DAF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865B0-5D17-4547-8A6A-62A458F9063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CDEF33-073C-604C-E900-8CCAA20382D6}"/>
              </a:ext>
            </a:extLst>
          </p:cNvPr>
          <p:cNvGraphicFramePr/>
          <p:nvPr/>
        </p:nvGraphicFramePr>
        <p:xfrm>
          <a:off x="3048000" y="1255504"/>
          <a:ext cx="6432376" cy="462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1E431CCC-CDAE-A7F8-2C87-C2E6DA710D12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76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OPPORTUNITIES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492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086678" y="240817"/>
            <a:ext cx="10601739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7.5. What are the  key recommendations from the 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Continuing Professional  Development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parallel session to plenary?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B8C42-E859-337F-7AD5-B9E2C959651F}"/>
              </a:ext>
            </a:extLst>
          </p:cNvPr>
          <p:cNvSpPr txBox="1"/>
          <p:nvPr/>
        </p:nvSpPr>
        <p:spPr>
          <a:xfrm>
            <a:off x="490330" y="2128056"/>
            <a:ext cx="108667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Take back the Locus of Control to the Schools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Create Time for PD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Career Pathing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Strengthen Initial Teacher Education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Incentives Teachers (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Repositioning of SACE </a:t>
            </a:r>
          </a:p>
        </p:txBody>
      </p:sp>
    </p:spTree>
    <p:extLst>
      <p:ext uri="{BB962C8B-B14F-4D97-AF65-F5344CB8AC3E}">
        <p14:creationId xmlns:p14="http://schemas.microsoft.com/office/powerpoint/2010/main" val="36830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1086678" y="240817"/>
            <a:ext cx="10601739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7.5. What are the  key recommendations from the 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Continuing Professional  Development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parallel session to plenary?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B8C42-E859-337F-7AD5-B9E2C959651F}"/>
              </a:ext>
            </a:extLst>
          </p:cNvPr>
          <p:cNvSpPr txBox="1"/>
          <p:nvPr/>
        </p:nvSpPr>
        <p:spPr>
          <a:xfrm>
            <a:off x="490330" y="2128055"/>
            <a:ext cx="10866782" cy="2269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Protect funding for CPTD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Strengthen Partnerships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Strengthen  structures responsible for CPTD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Working with Universities ( Teacher Union Institutes)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16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F49B6E-FF22-4748-BC87-636AC9303138}"/>
              </a:ext>
            </a:extLst>
          </p:cNvPr>
          <p:cNvSpPr/>
          <p:nvPr/>
        </p:nvSpPr>
        <p:spPr>
          <a:xfrm>
            <a:off x="3588914" y="2672835"/>
            <a:ext cx="5872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Thank you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1724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DDC2-657B-0BD5-C317-AA800AEC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Questions to Guide the Discussions and Engagements</a:t>
            </a:r>
            <a:b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0641-E82B-D449-A4C1-43D9EF47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How are teachers experiencing different types of continuing professional development opportunities and the CPTD system?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what ways is participation in professional development and the CPTD system enabled and/ or constrained by teacher leadership, agency, autonomy and voice?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Professional Learning Communities be promoted to enhance collaborative and collegial continuing professional development and learning by teachers for teachers?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challenges are experienced in participation in professional development and the CPTD system? How can teachers use their voice, leadership and agency to address these challenges?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75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five key recommendations from the </a:t>
            </a:r>
            <a:r>
              <a:rPr lang="en-Z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Continuing Professional  Development</a:t>
            </a:r>
            <a:r>
              <a:rPr lang="en-Z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parallel session to plenary?</a:t>
            </a: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40AB1-D167-4CB3-2CAB-F3C0A15C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E750-DA54-C34F-8612-A39648D765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266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50671-A35E-0D2D-E6AC-CE13C22D77DD}"/>
              </a:ext>
            </a:extLst>
          </p:cNvPr>
          <p:cNvSpPr txBox="1"/>
          <p:nvPr/>
        </p:nvSpPr>
        <p:spPr>
          <a:xfrm>
            <a:off x="622852" y="157855"/>
            <a:ext cx="10946296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(Background &amp; Legislative Context)</a:t>
            </a:r>
            <a:endParaRPr kumimoji="0" lang="en-Z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620762-0FE0-7F1F-2351-37A3E6B3AF4A}"/>
              </a:ext>
            </a:extLst>
          </p:cNvPr>
          <p:cNvSpPr txBox="1">
            <a:spLocks/>
          </p:cNvSpPr>
          <p:nvPr/>
        </p:nvSpPr>
        <p:spPr>
          <a:xfrm>
            <a:off x="755374" y="1060166"/>
            <a:ext cx="10972800" cy="836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MINISTERIAL COMMITTEE ON TEACHER EDUCATION IN SA (2003-2004)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36137-4A0B-2A39-1629-F81572EC8130}"/>
              </a:ext>
            </a:extLst>
          </p:cNvPr>
          <p:cNvSpPr txBox="1"/>
          <p:nvPr/>
        </p:nvSpPr>
        <p:spPr>
          <a:xfrm>
            <a:off x="622852" y="2077056"/>
            <a:ext cx="10972800" cy="3545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National Framework for Teacher Education in SA;</a:t>
            </a:r>
          </a:p>
          <a:p>
            <a:pPr marL="6286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chart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long-term vision of a co-ordinated and coherent system of initial and continuing professional education of teachers </a:t>
            </a:r>
          </a:p>
          <a:p>
            <a:pPr marL="628650" marR="0" lvl="0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focus on the systemic role that teacher education has in the </a:t>
            </a: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transformation of education</a:t>
            </a:r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85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50671-A35E-0D2D-E6AC-CE13C22D77DD}"/>
              </a:ext>
            </a:extLst>
          </p:cNvPr>
          <p:cNvSpPr txBox="1"/>
          <p:nvPr/>
        </p:nvSpPr>
        <p:spPr>
          <a:xfrm>
            <a:off x="622852" y="157855"/>
            <a:ext cx="10946296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Background &amp; Legislative Context</a:t>
            </a:r>
            <a:endParaRPr kumimoji="0" lang="en-Z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620762-0FE0-7F1F-2351-37A3E6B3AF4A}"/>
              </a:ext>
            </a:extLst>
          </p:cNvPr>
          <p:cNvSpPr txBox="1">
            <a:spLocks/>
          </p:cNvSpPr>
          <p:nvPr/>
        </p:nvSpPr>
        <p:spPr>
          <a:xfrm>
            <a:off x="516835" y="1114163"/>
            <a:ext cx="11184834" cy="836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MINISTERIAL COMMITTEE ON TEACHER EDUCATION IN 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(2003-2004) Recommendations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36137-4A0B-2A39-1629-F81572EC8130}"/>
              </a:ext>
            </a:extLst>
          </p:cNvPr>
          <p:cNvSpPr txBox="1"/>
          <p:nvPr/>
        </p:nvSpPr>
        <p:spPr>
          <a:xfrm>
            <a:off x="371061" y="1857712"/>
            <a:ext cx="11595652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 C16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the development of a CPTD system by encouraging, resourcing and empowering the SACE to manage such a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 C17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Authorized the SACE to fulfil its mandate for the professional development of educators by establishing a CPTD system, which will endorse professional development activities and allocate Professional Development Points to them,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a register of endorsed PD activities and maintain a record of PD Points earned by Registered Educators.</a:t>
            </a:r>
          </a:p>
        </p:txBody>
      </p:sp>
    </p:spTree>
    <p:extLst>
      <p:ext uri="{BB962C8B-B14F-4D97-AF65-F5344CB8AC3E}">
        <p14:creationId xmlns:p14="http://schemas.microsoft.com/office/powerpoint/2010/main" val="51899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4A2A-8A3E-9440-5A60-99D0795D0587}"/>
              </a:ext>
            </a:extLst>
          </p:cNvPr>
          <p:cNvSpPr txBox="1">
            <a:spLocks/>
          </p:cNvSpPr>
          <p:nvPr/>
        </p:nvSpPr>
        <p:spPr>
          <a:xfrm>
            <a:off x="1139687" y="274639"/>
            <a:ext cx="9674087" cy="80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ACTION PLAN TO 2019 TOWARDS SCHOOLING 2030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9BE3-4544-6210-5327-24001C13D3E7}"/>
              </a:ext>
            </a:extLst>
          </p:cNvPr>
          <p:cNvSpPr txBox="1">
            <a:spLocks/>
          </p:cNvSpPr>
          <p:nvPr/>
        </p:nvSpPr>
        <p:spPr>
          <a:xfrm>
            <a:off x="466725" y="1196753"/>
            <a:ext cx="11234945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 16: Teacher capacity and professionalism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the professionalism, teaching skills, subject knowledge and computer literacy of teachers throughout their entire careers.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AF380-7FA6-1096-79F7-872F285F9EB1}"/>
              </a:ext>
            </a:extLst>
          </p:cNvPr>
          <p:cNvSpPr txBox="1">
            <a:spLocks/>
          </p:cNvSpPr>
          <p:nvPr/>
        </p:nvSpPr>
        <p:spPr>
          <a:xfrm>
            <a:off x="9168341" y="58772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865B0-5D17-4547-8A6A-62A458F9063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1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B703-03DE-6972-075A-B226774E6171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836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TEACHER DEVELOPMENT SUMMIT:2009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90A6-1085-2AE4-0DB3-7F0AD2A19E04}"/>
              </a:ext>
            </a:extLst>
          </p:cNvPr>
          <p:cNvSpPr txBox="1">
            <a:spLocks/>
          </p:cNvSpPr>
          <p:nvPr/>
        </p:nvSpPr>
        <p:spPr>
          <a:xfrm>
            <a:off x="609600" y="1425678"/>
            <a:ext cx="10972800" cy="4700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 SUMMIT SOUGHT TO ADDRESS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ZA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Poor capacity of the system to respond to TD needs;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Poor quality of TD programmes</a:t>
            </a:r>
            <a:endParaRPr kumimoji="0" lang="en-ZA" sz="3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Delivery of TD programmes that was uncoordinated, without proper institutional mechanisms;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Programmes that were not needs based and without impact in the classroom;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3476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Unstructured funding mechanisms</a:t>
            </a:r>
            <a:endParaRPr kumimoji="0" lang="en-ZA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3476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Poor systems for needs identification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D5242-E31E-E551-4FAD-E8B7708FD14E}"/>
              </a:ext>
            </a:extLst>
          </p:cNvPr>
          <p:cNvSpPr txBox="1">
            <a:spLocks/>
          </p:cNvSpPr>
          <p:nvPr/>
        </p:nvSpPr>
        <p:spPr>
          <a:xfrm>
            <a:off x="9168341" y="58772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865B0-5D17-4547-8A6A-62A458F9063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7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66E5-F003-2052-3703-163A0F3773FE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7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OVERVIEW</a:t>
            </a:r>
            <a:endParaRPr kumimoji="0" lang="en-ZA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719E-D4A9-72BC-44E7-BF116B216153}"/>
              </a:ext>
            </a:extLst>
          </p:cNvPr>
          <p:cNvSpPr txBox="1">
            <a:spLocks/>
          </p:cNvSpPr>
          <p:nvPr/>
        </p:nvSpPr>
        <p:spPr>
          <a:xfrm>
            <a:off x="993913" y="980728"/>
            <a:ext cx="9753599" cy="537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56893-3524-C0D0-9984-EB87626A0D32}"/>
              </a:ext>
            </a:extLst>
          </p:cNvPr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53F8B-4788-43D9-B19C-7CDD71F5399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EB9A5-0F83-A91E-8A31-62F249FEA252}"/>
              </a:ext>
            </a:extLst>
          </p:cNvPr>
          <p:cNvSpPr/>
          <p:nvPr/>
        </p:nvSpPr>
        <p:spPr>
          <a:xfrm>
            <a:off x="1847528" y="2492896"/>
            <a:ext cx="1800200" cy="194421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 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and systemic TD needs are identified and addressed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56687-55CF-04A1-E879-705B97F60DEA}"/>
              </a:ext>
            </a:extLst>
          </p:cNvPr>
          <p:cNvSpPr/>
          <p:nvPr/>
        </p:nvSpPr>
        <p:spPr>
          <a:xfrm>
            <a:off x="3935760" y="2492896"/>
            <a:ext cx="1872208" cy="1944216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numbers of high achievers are attracted into teaching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48116-0A62-BF31-E7E2-4CFA72C73FFA}"/>
              </a:ext>
            </a:extLst>
          </p:cNvPr>
          <p:cNvSpPr/>
          <p:nvPr/>
        </p:nvSpPr>
        <p:spPr>
          <a:xfrm>
            <a:off x="6096000" y="2492896"/>
            <a:ext cx="1712360" cy="1944216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support is enhanced at a local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33A061-E796-6048-45C4-C733E10E3F7D}"/>
              </a:ext>
            </a:extLst>
          </p:cNvPr>
          <p:cNvSpPr/>
          <p:nvPr/>
        </p:nvSpPr>
        <p:spPr>
          <a:xfrm>
            <a:off x="2063552" y="980728"/>
            <a:ext cx="8136904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Strategic Planning Framework for Teacher Education and Development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7B68653-1E03-3408-6399-FE08361DF400}"/>
              </a:ext>
            </a:extLst>
          </p:cNvPr>
          <p:cNvSpPr/>
          <p:nvPr/>
        </p:nvSpPr>
        <p:spPr>
          <a:xfrm>
            <a:off x="2495600" y="1916832"/>
            <a:ext cx="484632" cy="5040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Down Arrow 10">
            <a:extLst>
              <a:ext uri="{FF2B5EF4-FFF2-40B4-BE49-F238E27FC236}">
                <a16:creationId xmlns:a16="http://schemas.microsoft.com/office/drawing/2014/main" id="{8390B4AE-B3F5-A835-69B6-00FF583B5C32}"/>
              </a:ext>
            </a:extLst>
          </p:cNvPr>
          <p:cNvSpPr/>
          <p:nvPr/>
        </p:nvSpPr>
        <p:spPr>
          <a:xfrm>
            <a:off x="4799856" y="1916832"/>
            <a:ext cx="484632" cy="5040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own Arrow 11">
            <a:extLst>
              <a:ext uri="{FF2B5EF4-FFF2-40B4-BE49-F238E27FC236}">
                <a16:creationId xmlns:a16="http://schemas.microsoft.com/office/drawing/2014/main" id="{E38C6A5A-83C0-1DBE-E494-986A4CF1AF5E}"/>
              </a:ext>
            </a:extLst>
          </p:cNvPr>
          <p:cNvSpPr/>
          <p:nvPr/>
        </p:nvSpPr>
        <p:spPr>
          <a:xfrm>
            <a:off x="6600056" y="1916832"/>
            <a:ext cx="484632" cy="5040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B20BA7-38EF-1C68-B446-62A74CE93757}"/>
              </a:ext>
            </a:extLst>
          </p:cNvPr>
          <p:cNvSpPr/>
          <p:nvPr/>
        </p:nvSpPr>
        <p:spPr>
          <a:xfrm>
            <a:off x="1919536" y="4581128"/>
            <a:ext cx="8208912" cy="72008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FDA0A4-FAA0-50EF-5AF0-A2D7C5CA8395}"/>
              </a:ext>
            </a:extLst>
          </p:cNvPr>
          <p:cNvSpPr/>
          <p:nvPr/>
        </p:nvSpPr>
        <p:spPr>
          <a:xfrm>
            <a:off x="1703512" y="5157192"/>
            <a:ext cx="2232248" cy="936104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5E68FD-1F42-BC95-A324-4F118C60996E}"/>
              </a:ext>
            </a:extLst>
          </p:cNvPr>
          <p:cNvSpPr/>
          <p:nvPr/>
        </p:nvSpPr>
        <p:spPr>
          <a:xfrm>
            <a:off x="4295800" y="5301208"/>
            <a:ext cx="2160240" cy="864096"/>
          </a:xfrm>
          <a:prstGeom prst="ellipse">
            <a:avLst/>
          </a:prstGeom>
          <a:solidFill>
            <a:srgbClr val="8064A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CE5348-2476-4D35-3157-3D7DE9ECD38D}"/>
              </a:ext>
            </a:extLst>
          </p:cNvPr>
          <p:cNvSpPr/>
          <p:nvPr/>
        </p:nvSpPr>
        <p:spPr>
          <a:xfrm>
            <a:off x="6600056" y="5301208"/>
            <a:ext cx="1656184" cy="86409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DA3E0C-58C7-F601-32B6-886F7C84AAE5}"/>
              </a:ext>
            </a:extLst>
          </p:cNvPr>
          <p:cNvSpPr/>
          <p:nvPr/>
        </p:nvSpPr>
        <p:spPr>
          <a:xfrm>
            <a:off x="8760296" y="5157192"/>
            <a:ext cx="1584176" cy="79208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955D56-C0BF-F895-9D70-17A28164ADD7}"/>
              </a:ext>
            </a:extLst>
          </p:cNvPr>
          <p:cNvSpPr/>
          <p:nvPr/>
        </p:nvSpPr>
        <p:spPr>
          <a:xfrm>
            <a:off x="8112224" y="2550913"/>
            <a:ext cx="1872208" cy="195820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expanded and accessible formal teacher education system is established</a:t>
            </a:r>
          </a:p>
        </p:txBody>
      </p:sp>
      <p:sp>
        <p:nvSpPr>
          <p:cNvPr id="18" name="Down Arrow 19">
            <a:extLst>
              <a:ext uri="{FF2B5EF4-FFF2-40B4-BE49-F238E27FC236}">
                <a16:creationId xmlns:a16="http://schemas.microsoft.com/office/drawing/2014/main" id="{311EED87-6C52-CAD7-D60E-5BB223419ECF}"/>
              </a:ext>
            </a:extLst>
          </p:cNvPr>
          <p:cNvSpPr/>
          <p:nvPr/>
        </p:nvSpPr>
        <p:spPr>
          <a:xfrm>
            <a:off x="8976320" y="1988840"/>
            <a:ext cx="484632" cy="5040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1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EF306F-FCB1-FB7F-C57A-AB3C1731B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46739"/>
              </p:ext>
            </p:extLst>
          </p:nvPr>
        </p:nvGraphicFramePr>
        <p:xfrm>
          <a:off x="0" y="1311965"/>
          <a:ext cx="121919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079">
                  <a:extLst>
                    <a:ext uri="{9D8B030D-6E8A-4147-A177-3AD203B41FA5}">
                      <a16:colId xmlns:a16="http://schemas.microsoft.com/office/drawing/2014/main" val="1148384770"/>
                    </a:ext>
                  </a:extLst>
                </a:gridCol>
                <a:gridCol w="5778920">
                  <a:extLst>
                    <a:ext uri="{9D8B030D-6E8A-4147-A177-3AD203B41FA5}">
                      <a16:colId xmlns:a16="http://schemas.microsoft.com/office/drawing/2014/main" val="1966535791"/>
                    </a:ext>
                  </a:extLst>
                </a:gridCol>
              </a:tblGrid>
              <a:tr h="508770">
                <a:tc>
                  <a:txBody>
                    <a:bodyPr/>
                    <a:lstStyle/>
                    <a:p>
                      <a:r>
                        <a:rPr lang="en-GB" sz="2800" dirty="0"/>
                        <a:t>Challenge /Problem 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Recommendation 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6777"/>
                  </a:ext>
                </a:extLst>
              </a:tr>
              <a:tr h="423784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ZA" sz="2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 have been </a:t>
                      </a:r>
                      <a:r>
                        <a:rPr lang="en-ZA" sz="2800" b="1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exposed to a lot of training programs and workshops</a:t>
                      </a:r>
                      <a:r>
                        <a:rPr lang="en-ZA" sz="2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These have proved to have </a:t>
                      </a:r>
                      <a:r>
                        <a:rPr lang="en-ZA" sz="28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little effect </a:t>
                      </a:r>
                      <a:r>
                        <a:rPr lang="en-ZA" sz="2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not all teachers are able to </a:t>
                      </a:r>
                      <a:r>
                        <a:rPr lang="en-ZA" sz="2800" b="1" dirty="0">
                          <a:solidFill>
                            <a:srgbClr val="00B05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into practice </a:t>
                      </a:r>
                      <a:r>
                        <a:rPr lang="en-ZA" sz="2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they have learned;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sz="2800" dirty="0"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ZA" sz="2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teachers are not </a:t>
                      </a:r>
                      <a:r>
                        <a:rPr lang="en-ZA" sz="2800" b="1" dirty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taking personal responsibility </a:t>
                      </a:r>
                      <a:r>
                        <a:rPr lang="en-ZA" sz="28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their own development and are depending on workshops by the system.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Coordination at different levels 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Professional Capital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Social Capital ( Network and collaboration) PLCs and professional associations)</a:t>
                      </a:r>
                    </a:p>
                    <a:p>
                      <a:endParaRPr lang="en-GB" sz="2800" dirty="0"/>
                    </a:p>
                    <a:p>
                      <a:r>
                        <a:rPr kumimoji="0" lang="en-ZA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kumimoji="0" lang="en-ZA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mind-set shift </a:t>
                      </a:r>
                      <a:r>
                        <a:rPr kumimoji="0" lang="en-ZA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required.</a:t>
                      </a:r>
                    </a:p>
                    <a:p>
                      <a:r>
                        <a:rPr lang="en-GB" sz="2800" dirty="0"/>
                        <a:t>Decisional Capital</a:t>
                      </a:r>
                    </a:p>
                    <a:p>
                      <a:r>
                        <a:rPr lang="en-GB" sz="2800" dirty="0"/>
                        <a:t>( autonomy and agency) 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476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7DD66A-CDB6-386E-BC98-DD6525CD07E1}"/>
              </a:ext>
            </a:extLst>
          </p:cNvPr>
          <p:cNvSpPr txBox="1"/>
          <p:nvPr/>
        </p:nvSpPr>
        <p:spPr>
          <a:xfrm>
            <a:off x="344557" y="240817"/>
            <a:ext cx="10575234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7.1. How are teachers experiencing different types of continuing professional development opportunities and the CPTD system?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71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CE Presentatio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D834BDCDEAB48A4C80C11CA7327E5" ma:contentTypeVersion="4" ma:contentTypeDescription="Create a new document." ma:contentTypeScope="" ma:versionID="58b04177db7d61d22a7439f261e6e9fd">
  <xsd:schema xmlns:xsd="http://www.w3.org/2001/XMLSchema" xmlns:xs="http://www.w3.org/2001/XMLSchema" xmlns:p="http://schemas.microsoft.com/office/2006/metadata/properties" xmlns:ns3="a4078bfe-552a-4fe0-9928-0f727cf4dace" targetNamespace="http://schemas.microsoft.com/office/2006/metadata/properties" ma:root="true" ma:fieldsID="1e243fe468cfd30db1fd05b544211ef7" ns3:_="">
    <xsd:import namespace="a4078bfe-552a-4fe0-9928-0f727cf4da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78bfe-552a-4fe0-9928-0f727cf4d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D8DD1-B832-4203-BA22-D95F55F7E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78bfe-552a-4fe0-9928-0f727cf4d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2284F9-EBCF-4482-83D7-FF24E72D6EA3}">
  <ds:schemaRefs>
    <ds:schemaRef ds:uri="http://purl.org/dc/elements/1.1/"/>
    <ds:schemaRef ds:uri="a4078bfe-552a-4fe0-9928-0f727cf4d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92E408-C59C-412F-A8D1-CC64FF2057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17796</TotalTime>
  <Words>1622</Words>
  <Application>Microsoft Office PowerPoint</Application>
  <PresentationFormat>Widescreen</PresentationFormat>
  <Paragraphs>254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Comic Sans MS</vt:lpstr>
      <vt:lpstr>Times New Roman</vt:lpstr>
      <vt:lpstr>3_Custom Design</vt:lpstr>
      <vt:lpstr>Office Theme</vt:lpstr>
      <vt:lpstr>SACE Presentation Template</vt:lpstr>
      <vt:lpstr>2_Office Theme</vt:lpstr>
      <vt:lpstr>PowerPoint Presentation</vt:lpstr>
      <vt:lpstr>CONTINUING PROFESSIONAL DEVELOPMENT </vt:lpstr>
      <vt:lpstr>Questions to Guide the Discussions and Engagements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Tuzana Sophete;L Thwala;L Mogashoa</dc:creator>
  <cp:lastModifiedBy>Nomfundo Mathebula</cp:lastModifiedBy>
  <cp:revision>662</cp:revision>
  <cp:lastPrinted>2019-11-22T06:52:58Z</cp:lastPrinted>
  <dcterms:created xsi:type="dcterms:W3CDTF">2019-01-10T13:08:23Z</dcterms:created>
  <dcterms:modified xsi:type="dcterms:W3CDTF">2023-06-02T10:07:48Z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0x010100C41D834BDCDEAB48A4C80C11CA7327E5</vt:lpwstr>
  </property>
</Properties>
</file>