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60" r:id="rId3"/>
    <p:sldId id="259" r:id="rId4"/>
    <p:sldId id="258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893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19257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573940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9950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05908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47638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657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97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797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209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083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58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388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205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smtClean="0"/>
              <a:t>8/10/2023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44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315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74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rial Narrow" panose="020B0606020202030204" pitchFamily="34" charset="0"/>
              </a:rPr>
              <a:t>WOMEN LEADERS IN THE TEACHING PROFESSION</a:t>
            </a:r>
            <a:endParaRPr lang="en-ZA" sz="4400" dirty="0">
              <a:latin typeface="Arial Narrow" panose="020B0606020202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 smtClean="0">
                <a:latin typeface="Arial Narrow" panose="020B0606020202030204" pitchFamily="34" charset="0"/>
              </a:rPr>
              <a:t>THERE IS NO LIMIT TO WHAT WE AS WOMEN CAN ACCOMPLISH. MICHELLE OBAMA</a:t>
            </a:r>
            <a:endParaRPr lang="en-ZA" b="1" i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670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400" dirty="0" smtClean="0">
                <a:latin typeface="Arial Narrow" panose="020B0606020202030204" pitchFamily="34" charset="0"/>
              </a:rPr>
              <a:t>What is leadership?</a:t>
            </a:r>
            <a:endParaRPr lang="en-ZA" sz="44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06731"/>
            <a:ext cx="8596668" cy="4434631"/>
          </a:xfrm>
        </p:spPr>
        <p:txBody>
          <a:bodyPr/>
          <a:lstStyle/>
          <a:p>
            <a:r>
              <a:rPr lang="en-US" dirty="0">
                <a:latin typeface="Arial Narrow" panose="020B0606020202030204" pitchFamily="34" charset="0"/>
              </a:rPr>
              <a:t>L</a:t>
            </a:r>
            <a:r>
              <a:rPr lang="en-US" dirty="0" smtClean="0">
                <a:latin typeface="Arial Narrow" panose="020B0606020202030204" pitchFamily="34" charset="0"/>
              </a:rPr>
              <a:t>eadership is the ability to influence a group towards the achievement of goals.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It is the process of providing direction, energizing others  and obtaining their voluntary commitment to the leaders vision. 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A leader with a clear vision, is able to communicate their ideas in a way that connects with others, 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has a capacity to make difficult choices and make judgements that are in the best interest of an organization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Leaders are risk takers who are open to new ideas, always learning and developing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Leadership is not gender  specific but leaders can be either men or women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Leadership qualities are cultivated in person and can develop an individual into a great leade</a:t>
            </a:r>
            <a:r>
              <a:rPr lang="en-US" dirty="0" smtClean="0"/>
              <a:t>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96499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7334" y="352698"/>
            <a:ext cx="8596668" cy="102412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Arial Narrow" panose="020B0606020202030204" pitchFamily="34" charset="0"/>
              </a:rPr>
              <a:t>2. GENDER ISSUES AND SCHOOL LEADERSHIP</a:t>
            </a:r>
            <a:endParaRPr lang="en-ZA" sz="3600" dirty="0">
              <a:latin typeface="Arial Narrow" panose="020B0606020202030204" pitchFamily="34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idx="1"/>
          </p:nvPr>
        </p:nvSpPr>
        <p:spPr>
          <a:xfrm>
            <a:off x="677334" y="1376817"/>
            <a:ext cx="8596668" cy="388077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Arial Narrow" panose="020B0606020202030204" pitchFamily="34" charset="0"/>
              </a:rPr>
              <a:t>Problems affecting women and men that result from society’s perceived generalization and beliefs on characteristics, capabilities, and behavior of men and women.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 Narrow" panose="020B0606020202030204" pitchFamily="34" charset="0"/>
              </a:rPr>
              <a:t>These generalizations </a:t>
            </a:r>
            <a:r>
              <a:rPr lang="en-US" sz="2000" dirty="0">
                <a:latin typeface="Arial Narrow" panose="020B0606020202030204" pitchFamily="34" charset="0"/>
              </a:rPr>
              <a:t>limit the understanding of what women and men can be and do</a:t>
            </a:r>
          </a:p>
          <a:p>
            <a:r>
              <a:rPr lang="en-US" sz="2000" dirty="0">
                <a:latin typeface="Arial Narrow" panose="020B0606020202030204" pitchFamily="34" charset="0"/>
              </a:rPr>
              <a:t>Most teachers in the education profession are females, but school leadership positions are dominated by men at all levels</a:t>
            </a:r>
            <a:endParaRPr lang="en-US" sz="2000" dirty="0" smtClean="0">
              <a:latin typeface="Arial Narrow" panose="020B0606020202030204" pitchFamily="34" charset="0"/>
            </a:endParaRPr>
          </a:p>
          <a:p>
            <a:r>
              <a:rPr lang="en-US" sz="2000" dirty="0" smtClean="0">
                <a:latin typeface="Arial Narrow" panose="020B0606020202030204" pitchFamily="34" charset="0"/>
              </a:rPr>
              <a:t>Females are underrepresented in management positions especially in the senior management</a:t>
            </a:r>
          </a:p>
          <a:p>
            <a:r>
              <a:rPr lang="en-US" sz="2000" dirty="0" smtClean="0">
                <a:latin typeface="Arial Narrow" panose="020B0606020202030204" pitchFamily="34" charset="0"/>
              </a:rPr>
              <a:t> Unequal distribution of men and women in leadership positions is a reality</a:t>
            </a:r>
          </a:p>
          <a:p>
            <a:r>
              <a:rPr lang="en-US" sz="2000" dirty="0">
                <a:latin typeface="Arial Narrow" panose="020B0606020202030204" pitchFamily="34" charset="0"/>
              </a:rPr>
              <a:t>W</a:t>
            </a:r>
            <a:r>
              <a:rPr lang="en-US" sz="2000" dirty="0" smtClean="0">
                <a:latin typeface="Arial Narrow" panose="020B0606020202030204" pitchFamily="34" charset="0"/>
              </a:rPr>
              <a:t>omen themselves have internalized that they are not ready for leadership and management positions</a:t>
            </a:r>
            <a:endParaRPr lang="en-ZA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562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52697"/>
            <a:ext cx="8596668" cy="1517667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Arial Narrow" panose="020B0606020202030204" pitchFamily="34" charset="0"/>
              </a:rPr>
              <a:t>3. </a:t>
            </a:r>
            <a:r>
              <a:rPr lang="en-US" dirty="0" smtClean="0">
                <a:latin typeface="Arial Narrow" panose="020B0606020202030204" pitchFamily="34" charset="0"/>
              </a:rPr>
              <a:t>Challenges/ </a:t>
            </a:r>
            <a:r>
              <a:rPr lang="en-US" dirty="0">
                <a:latin typeface="Arial Narrow" panose="020B0606020202030204" pitchFamily="34" charset="0"/>
              </a:rPr>
              <a:t>Barriers</a:t>
            </a:r>
            <a:r>
              <a:rPr lang="en-US" dirty="0" smtClean="0">
                <a:latin typeface="Arial Narrow" panose="020B0606020202030204" pitchFamily="34" charset="0"/>
              </a:rPr>
              <a:t> faced by female school leaders</a:t>
            </a:r>
            <a:r>
              <a:rPr lang="en-US" sz="4400" dirty="0" smtClean="0">
                <a:latin typeface="Arial Narrow" panose="020B0606020202030204" pitchFamily="34" charset="0"/>
              </a:rPr>
              <a:t> -</a:t>
            </a:r>
            <a:endParaRPr lang="en-ZA" sz="44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b="1" i="1" dirty="0" smtClean="0">
                <a:latin typeface="Arial Narrow" panose="020B0606020202030204" pitchFamily="34" charset="0"/>
              </a:rPr>
              <a:t>Culture</a:t>
            </a:r>
            <a:r>
              <a:rPr lang="en-US" sz="1600" dirty="0" smtClean="0">
                <a:latin typeface="Arial Narrow" panose="020B0606020202030204" pitchFamily="34" charset="0"/>
              </a:rPr>
              <a:t> – is a symbolic communication in the form </a:t>
            </a:r>
            <a:r>
              <a:rPr lang="en-US" sz="1600" dirty="0" err="1" smtClean="0">
                <a:latin typeface="Arial Narrow" panose="020B0606020202030204" pitchFamily="34" charset="0"/>
              </a:rPr>
              <a:t>beliefs,traditions</a:t>
            </a:r>
            <a:r>
              <a:rPr lang="en-US" sz="1600" dirty="0" smtClean="0">
                <a:latin typeface="Arial Narrow" panose="020B0606020202030204" pitchFamily="34" charset="0"/>
              </a:rPr>
              <a:t>, ideas attitudes, morals  </a:t>
            </a:r>
            <a:r>
              <a:rPr lang="en-US" sz="1600" dirty="0" smtClean="0">
                <a:latin typeface="Arial Narrow" panose="020B0606020202030204" pitchFamily="34" charset="0"/>
              </a:rPr>
              <a:t>and values. </a:t>
            </a:r>
            <a:r>
              <a:rPr lang="en-US" sz="1600" dirty="0" smtClean="0">
                <a:latin typeface="Arial Narrow" panose="020B0606020202030204" pitchFamily="34" charset="0"/>
              </a:rPr>
              <a:t> </a:t>
            </a:r>
            <a:r>
              <a:rPr lang="en-US" sz="1600" dirty="0" smtClean="0">
                <a:latin typeface="Arial Narrow" panose="020B0606020202030204" pitchFamily="34" charset="0"/>
              </a:rPr>
              <a:t>Cultural </a:t>
            </a:r>
            <a:r>
              <a:rPr lang="en-US" sz="1600" dirty="0" smtClean="0">
                <a:latin typeface="Arial Narrow" panose="020B0606020202030204" pitchFamily="34" charset="0"/>
              </a:rPr>
              <a:t>beliefs </a:t>
            </a:r>
            <a:r>
              <a:rPr lang="en-US" sz="1600" dirty="0" smtClean="0">
                <a:latin typeface="Arial Narrow" panose="020B0606020202030204" pitchFamily="34" charset="0"/>
              </a:rPr>
              <a:t>held by teachers  and community members plays a huge role </a:t>
            </a:r>
          </a:p>
          <a:p>
            <a:r>
              <a:rPr lang="en-US" sz="1600" b="1" i="1" dirty="0" smtClean="0">
                <a:latin typeface="Arial Narrow" panose="020B0606020202030204" pitchFamily="34" charset="0"/>
              </a:rPr>
              <a:t>Glass Ceiling – </a:t>
            </a:r>
            <a:r>
              <a:rPr lang="en-US" sz="1600" dirty="0" smtClean="0">
                <a:latin typeface="Arial Narrow" panose="020B0606020202030204" pitchFamily="34" charset="0"/>
              </a:rPr>
              <a:t>intangible existence that obstruct advancement of women just because  ‘they are women’</a:t>
            </a:r>
          </a:p>
          <a:p>
            <a:r>
              <a:rPr lang="en-US" sz="1600" b="1" i="1" dirty="0" smtClean="0">
                <a:latin typeface="Arial Narrow" panose="020B0606020202030204" pitchFamily="34" charset="0"/>
              </a:rPr>
              <a:t>Traditional Stereotypes</a:t>
            </a:r>
            <a:r>
              <a:rPr lang="en-US" sz="1600" dirty="0" smtClean="0">
                <a:latin typeface="Arial Narrow" panose="020B0606020202030204" pitchFamily="34" charset="0"/>
              </a:rPr>
              <a:t> – doubt and lack of trust. SMT will undermine, disrespect and challenge you , not cooperative</a:t>
            </a:r>
            <a:r>
              <a:rPr lang="en-US" sz="1600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en-US" sz="1600" b="1" i="1" dirty="0" smtClean="0">
                <a:latin typeface="Arial Narrow" panose="020B0606020202030204" pitchFamily="34" charset="0"/>
              </a:rPr>
              <a:t>Emotional Taxing</a:t>
            </a:r>
            <a:r>
              <a:rPr lang="en-US" sz="1600" dirty="0" smtClean="0">
                <a:latin typeface="Arial Narrow" panose="020B0606020202030204" pitchFamily="34" charset="0"/>
              </a:rPr>
              <a:t>: issues of ’ pull her down’  syndrome, patriarchy, imposter syndrome</a:t>
            </a:r>
            <a:endParaRPr lang="en-US" sz="1600" dirty="0" smtClean="0">
              <a:latin typeface="Arial Narrow" panose="020B0606020202030204" pitchFamily="34" charset="0"/>
            </a:endParaRPr>
          </a:p>
          <a:p>
            <a:r>
              <a:rPr lang="en-US" sz="1600" b="1" i="1" dirty="0">
                <a:latin typeface="Arial Narrow" panose="020B0606020202030204" pitchFamily="34" charset="0"/>
              </a:rPr>
              <a:t>Insubordination by male subordinates – </a:t>
            </a:r>
            <a:r>
              <a:rPr lang="en-US" sz="1600" dirty="0">
                <a:latin typeface="Arial Narrow" panose="020B0606020202030204" pitchFamily="34" charset="0"/>
              </a:rPr>
              <a:t>resistance from male counterparts who also influence other female staff members to stand against the female principal</a:t>
            </a:r>
          </a:p>
          <a:p>
            <a:r>
              <a:rPr lang="en-US" sz="1600" b="1" i="1" dirty="0" smtClean="0">
                <a:latin typeface="Arial Narrow" panose="020B0606020202030204" pitchFamily="34" charset="0"/>
              </a:rPr>
              <a:t>Attitudes of parents and SGB members</a:t>
            </a:r>
            <a:r>
              <a:rPr lang="en-US" sz="1600" dirty="0" smtClean="0">
                <a:latin typeface="Arial Narrow" panose="020B0606020202030204" pitchFamily="34" charset="0"/>
              </a:rPr>
              <a:t> – have no confidence in you, look down upon you</a:t>
            </a:r>
          </a:p>
          <a:p>
            <a:r>
              <a:rPr lang="en-US" sz="1600" b="1" i="1" dirty="0" smtClean="0">
                <a:latin typeface="Arial Narrow" panose="020B0606020202030204" pitchFamily="34" charset="0"/>
              </a:rPr>
              <a:t>Personal Challenges</a:t>
            </a:r>
            <a:r>
              <a:rPr lang="en-US" sz="1600" dirty="0" smtClean="0">
                <a:latin typeface="Arial Narrow" panose="020B0606020202030204" pitchFamily="34" charset="0"/>
              </a:rPr>
              <a:t> –balancing work and their roles as mothers at home. Management position demands a round the clock work </a:t>
            </a:r>
            <a:r>
              <a:rPr lang="en-US" sz="1600" dirty="0" smtClean="0">
                <a:latin typeface="Arial Narrow" panose="020B0606020202030204" pitchFamily="34" charset="0"/>
              </a:rPr>
              <a:t>schedule</a:t>
            </a:r>
          </a:p>
          <a:p>
            <a:endParaRPr lang="en-ZA" sz="1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897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latin typeface="Arial Narrow" panose="020B0606020202030204" pitchFamily="34" charset="0"/>
              </a:rPr>
              <a:t>Benefits of Female </a:t>
            </a:r>
            <a:r>
              <a:rPr lang="en-US" sz="4400" dirty="0">
                <a:latin typeface="Arial Narrow" panose="020B0606020202030204" pitchFamily="34" charset="0"/>
              </a:rPr>
              <a:t>L</a:t>
            </a:r>
            <a:r>
              <a:rPr lang="en-US" sz="4400" dirty="0" smtClean="0">
                <a:latin typeface="Arial Narrow" panose="020B0606020202030204" pitchFamily="34" charset="0"/>
              </a:rPr>
              <a:t>eaders in the Education</a:t>
            </a:r>
            <a:endParaRPr lang="en-ZA" sz="44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>
                <a:latin typeface="Arial Narrow" panose="020B0606020202030204" pitchFamily="34" charset="0"/>
              </a:rPr>
              <a:t>In the twenty first century, qualities to lead include the ability to </a:t>
            </a:r>
            <a:r>
              <a:rPr lang="en-US" sz="2000" dirty="0" smtClean="0">
                <a:latin typeface="Arial Narrow" panose="020B0606020202030204" pitchFamily="34" charset="0"/>
              </a:rPr>
              <a:t>collaborate, communicate, accountability, flexibility, curiosity, persistence and resilience </a:t>
            </a:r>
            <a:r>
              <a:rPr lang="en-US" sz="2000" dirty="0" err="1" smtClean="0">
                <a:latin typeface="Arial Narrow" panose="020B0606020202030204" pitchFamily="34" charset="0"/>
              </a:rPr>
              <a:t>etc</a:t>
            </a:r>
            <a:r>
              <a:rPr lang="en-US" sz="2000" dirty="0" smtClean="0">
                <a:latin typeface="Arial Narrow" panose="020B0606020202030204" pitchFamily="34" charset="0"/>
              </a:rPr>
              <a:t>’</a:t>
            </a:r>
            <a:endParaRPr lang="en-US" sz="2000" dirty="0">
              <a:latin typeface="Arial Narrow" panose="020B0606020202030204" pitchFamily="34" charset="0"/>
            </a:endParaRPr>
          </a:p>
          <a:p>
            <a:r>
              <a:rPr lang="en-US" sz="2000" dirty="0">
                <a:latin typeface="Arial Narrow" panose="020B0606020202030204" pitchFamily="34" charset="0"/>
              </a:rPr>
              <a:t>Basic traits and qualities possessed by women leaders are different from their male counterparts</a:t>
            </a:r>
          </a:p>
          <a:p>
            <a:r>
              <a:rPr lang="en-US" sz="2000" dirty="0">
                <a:latin typeface="Arial Narrow" panose="020B0606020202030204" pitchFamily="34" charset="0"/>
              </a:rPr>
              <a:t>They are transformational – inspire their </a:t>
            </a:r>
            <a:r>
              <a:rPr lang="en-US" sz="2000" dirty="0" smtClean="0">
                <a:latin typeface="Arial Narrow" panose="020B0606020202030204" pitchFamily="34" charset="0"/>
              </a:rPr>
              <a:t>teams, </a:t>
            </a:r>
            <a:r>
              <a:rPr lang="en-US" sz="2000" dirty="0">
                <a:latin typeface="Arial Narrow" panose="020B0606020202030204" pitchFamily="34" charset="0"/>
              </a:rPr>
              <a:t>coach </a:t>
            </a:r>
            <a:r>
              <a:rPr lang="en-US" sz="2000" dirty="0" smtClean="0">
                <a:latin typeface="Arial Narrow" panose="020B0606020202030204" pitchFamily="34" charset="0"/>
              </a:rPr>
              <a:t>and </a:t>
            </a:r>
            <a:r>
              <a:rPr lang="en-US" sz="2000" dirty="0">
                <a:latin typeface="Arial Narrow" panose="020B0606020202030204" pitchFamily="34" charset="0"/>
              </a:rPr>
              <a:t>transforming </a:t>
            </a:r>
            <a:r>
              <a:rPr lang="en-US" sz="2000" dirty="0" smtClean="0">
                <a:latin typeface="Arial Narrow" panose="020B0606020202030204" pitchFamily="34" charset="0"/>
              </a:rPr>
              <a:t>them  </a:t>
            </a:r>
            <a:r>
              <a:rPr lang="en-US" sz="2000" dirty="0">
                <a:latin typeface="Arial Narrow" panose="020B0606020202030204" pitchFamily="34" charset="0"/>
              </a:rPr>
              <a:t>into better people</a:t>
            </a:r>
          </a:p>
          <a:p>
            <a:r>
              <a:rPr lang="en-US" sz="2000" dirty="0">
                <a:latin typeface="Arial Narrow" panose="020B0606020202030204" pitchFamily="34" charset="0"/>
              </a:rPr>
              <a:t>Promote cooperation and collaboration </a:t>
            </a:r>
            <a:r>
              <a:rPr lang="en-US" sz="2000" dirty="0" smtClean="0">
                <a:latin typeface="Arial Narrow" panose="020B0606020202030204" pitchFamily="34" charset="0"/>
              </a:rPr>
              <a:t>–</a:t>
            </a:r>
            <a:r>
              <a:rPr lang="en-US" sz="2000" dirty="0">
                <a:latin typeface="Arial Narrow" panose="020B0606020202030204" pitchFamily="34" charset="0"/>
              </a:rPr>
              <a:t> </a:t>
            </a:r>
            <a:r>
              <a:rPr lang="en-US" sz="2000" dirty="0" smtClean="0">
                <a:latin typeface="Arial Narrow" panose="020B0606020202030204" pitchFamily="34" charset="0"/>
              </a:rPr>
              <a:t>schools functions smoothly with effective and timely communication with teachers, learners, parents and other </a:t>
            </a:r>
            <a:r>
              <a:rPr lang="en-US" sz="2000" dirty="0" smtClean="0">
                <a:latin typeface="Arial Narrow" panose="020B0606020202030204" pitchFamily="34" charset="0"/>
              </a:rPr>
              <a:t>stakeholders to avoid confusions that leads to conflict</a:t>
            </a:r>
            <a:endParaRPr lang="en-US" sz="2000" dirty="0">
              <a:latin typeface="Arial Narrow" panose="020B0606020202030204" pitchFamily="34" charset="0"/>
            </a:endParaRPr>
          </a:p>
          <a:p>
            <a:r>
              <a:rPr lang="en-US" sz="2000" dirty="0" smtClean="0">
                <a:latin typeface="Arial Narrow" panose="020B0606020202030204" pitchFamily="34" charset="0"/>
              </a:rPr>
              <a:t>Value Accountability – shoulder the responsibility, motivate team to take responsibility without fear</a:t>
            </a:r>
          </a:p>
          <a:p>
            <a:endParaRPr lang="en-ZA" sz="2000" dirty="0">
              <a:latin typeface="Arial Narrow" panose="020B0606020202030204" pitchFamily="34" charset="0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32532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Arial Narrow" panose="020B0606020202030204" pitchFamily="34" charset="0"/>
              </a:rPr>
              <a:t>How to </a:t>
            </a:r>
            <a:r>
              <a:rPr lang="en-US" sz="4400" dirty="0" smtClean="0">
                <a:latin typeface="Arial Narrow" panose="020B0606020202030204" pitchFamily="34" charset="0"/>
              </a:rPr>
              <a:t>Address </a:t>
            </a:r>
            <a:r>
              <a:rPr lang="en-US" sz="4400" dirty="0" smtClean="0">
                <a:latin typeface="Arial Narrow" panose="020B0606020202030204" pitchFamily="34" charset="0"/>
              </a:rPr>
              <a:t>these </a:t>
            </a:r>
            <a:r>
              <a:rPr lang="en-US" sz="4400" dirty="0" smtClean="0">
                <a:latin typeface="Arial Narrow" panose="020B0606020202030204" pitchFamily="34" charset="0"/>
              </a:rPr>
              <a:t>Challenges</a:t>
            </a:r>
            <a:endParaRPr lang="en-ZA" sz="44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Arial Narrow" panose="020B0606020202030204" pitchFamily="34" charset="0"/>
              </a:rPr>
              <a:t>Formal institutional support in the form of induction and mentoring programs  and role models to increase confidence</a:t>
            </a:r>
          </a:p>
          <a:p>
            <a:r>
              <a:rPr lang="en-US" sz="2000" dirty="0" smtClean="0">
                <a:latin typeface="Arial Narrow" panose="020B0606020202030204" pitchFamily="34" charset="0"/>
              </a:rPr>
              <a:t>Gender awareness workshops for male staff members can mitigate the negative effects of patriarchy</a:t>
            </a:r>
          </a:p>
          <a:p>
            <a:r>
              <a:rPr lang="en-US" sz="2000" dirty="0" smtClean="0">
                <a:latin typeface="Arial Narrow" panose="020B0606020202030204" pitchFamily="34" charset="0"/>
              </a:rPr>
              <a:t>Strengthen and revive the existing </a:t>
            </a:r>
            <a:r>
              <a:rPr lang="en-US" sz="2000" dirty="0" err="1" smtClean="0">
                <a:latin typeface="Arial Narrow" panose="020B0606020202030204" pitchFamily="34" charset="0"/>
              </a:rPr>
              <a:t>Sace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en-US" sz="2000" dirty="0" err="1" smtClean="0">
                <a:latin typeface="Arial Narrow" panose="020B0606020202030204" pitchFamily="34" charset="0"/>
              </a:rPr>
              <a:t>programmes</a:t>
            </a:r>
            <a:r>
              <a:rPr lang="en-US" sz="2000" dirty="0" smtClean="0">
                <a:latin typeface="Arial Narrow" panose="020B0606020202030204" pitchFamily="34" charset="0"/>
              </a:rPr>
              <a:t> for female leaders</a:t>
            </a:r>
          </a:p>
          <a:p>
            <a:r>
              <a:rPr lang="en-US" sz="2000" dirty="0" smtClean="0">
                <a:latin typeface="Arial Narrow" panose="020B0606020202030204" pitchFamily="34" charset="0"/>
              </a:rPr>
              <a:t>Provisions for self care and family support as to maintain a good  balance between  life at home and workplace like fitness clubs, spas in the form discounted prices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28209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latin typeface="Arial Narrow" panose="020B0606020202030204" pitchFamily="34" charset="0"/>
              </a:rPr>
              <a:t>How to empower young women to take leadership positions</a:t>
            </a:r>
            <a:endParaRPr lang="en-ZA" sz="44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i="1" dirty="0" smtClean="0">
                <a:latin typeface="Arial Narrow" panose="020B0606020202030204" pitchFamily="34" charset="0"/>
              </a:rPr>
              <a:t>Training</a:t>
            </a:r>
            <a:r>
              <a:rPr lang="en-US" sz="2000" dirty="0" smtClean="0">
                <a:latin typeface="Arial Narrow" panose="020B0606020202030204" pitchFamily="34" charset="0"/>
              </a:rPr>
              <a:t> : Provide opportunities to train them on policies, procedures, leadership and people management prior to being appointed, use media platforms</a:t>
            </a:r>
          </a:p>
          <a:p>
            <a:r>
              <a:rPr lang="en-US" sz="2000" b="1" i="1" dirty="0" smtClean="0">
                <a:latin typeface="Arial Narrow" panose="020B0606020202030204" pitchFamily="34" charset="0"/>
              </a:rPr>
              <a:t>Evaluation </a:t>
            </a:r>
            <a:r>
              <a:rPr lang="en-US" sz="2000" dirty="0" smtClean="0">
                <a:latin typeface="Arial Narrow" panose="020B0606020202030204" pitchFamily="34" charset="0"/>
              </a:rPr>
              <a:t>: Create a safety culture around evaluation so that they comfortable to share their short comings</a:t>
            </a:r>
          </a:p>
          <a:p>
            <a:r>
              <a:rPr lang="en-US" sz="2000" dirty="0" smtClean="0">
                <a:latin typeface="Arial Narrow" panose="020B0606020202030204" pitchFamily="34" charset="0"/>
              </a:rPr>
              <a:t>Counselling: as an important tool to help them navigate the new task </a:t>
            </a:r>
          </a:p>
          <a:p>
            <a:r>
              <a:rPr lang="en-US" sz="2000" b="1" i="1" dirty="0" smtClean="0">
                <a:latin typeface="Arial Narrow" panose="020B0606020202030204" pitchFamily="34" charset="0"/>
              </a:rPr>
              <a:t>Mentorship :</a:t>
            </a:r>
            <a:r>
              <a:rPr lang="en-US" sz="2000" dirty="0" smtClean="0">
                <a:latin typeface="Arial Narrow" panose="020B0606020202030204" pitchFamily="34" charset="0"/>
              </a:rPr>
              <a:t>  young women need mentors who have walked the path and progressed</a:t>
            </a:r>
            <a:br>
              <a:rPr lang="en-US" sz="2000" dirty="0" smtClean="0">
                <a:latin typeface="Arial Narrow" panose="020B0606020202030204" pitchFamily="34" charset="0"/>
              </a:rPr>
            </a:br>
            <a:r>
              <a:rPr lang="en-US" dirty="0" smtClean="0"/>
              <a:t>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29877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en-US" dirty="0" smtClean="0"/>
              <a:t>‘ WOMEN DON’T NEED TO FIND A VOICE, THEY HAVE A VOICE, THEY NEED TO FEEL EMPOWERED TO USE IT, AND PEOPLE NEED TO BE ENCOURAGED TO LISTEN’. </a:t>
            </a:r>
            <a:r>
              <a:rPr lang="en-US" dirty="0" err="1" smtClean="0"/>
              <a:t>Mergan</a:t>
            </a:r>
            <a:r>
              <a:rPr lang="en-US" dirty="0" smtClean="0"/>
              <a:t> </a:t>
            </a:r>
            <a:r>
              <a:rPr lang="en-US" dirty="0" err="1" smtClean="0"/>
              <a:t>Markle</a:t>
            </a:r>
            <a:endParaRPr lang="en-US" dirty="0" smtClean="0"/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 smtClean="0"/>
              <a:t>THANK YOU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44567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</TotalTime>
  <Words>699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Trebuchet MS</vt:lpstr>
      <vt:lpstr>Wingdings</vt:lpstr>
      <vt:lpstr>Wingdings 3</vt:lpstr>
      <vt:lpstr>Facet</vt:lpstr>
      <vt:lpstr>WOMEN LEADERS IN THE TEACHING PROFESSION</vt:lpstr>
      <vt:lpstr>What is leadership?</vt:lpstr>
      <vt:lpstr>2. GENDER ISSUES AND SCHOOL LEADERSHIP</vt:lpstr>
      <vt:lpstr>3. Challenges/ Barriers faced by female school leaders -</vt:lpstr>
      <vt:lpstr>Benefits of Female Leaders in the Education</vt:lpstr>
      <vt:lpstr>How to Address these Challenges</vt:lpstr>
      <vt:lpstr>How to empower young women to take leadership positions</vt:lpstr>
      <vt:lpstr>THE 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 LEADERS IN THE TEACHING PROFESSION</dc:title>
  <dc:creator>User 1</dc:creator>
  <cp:lastModifiedBy>User 1</cp:lastModifiedBy>
  <cp:revision>45</cp:revision>
  <dcterms:created xsi:type="dcterms:W3CDTF">2023-08-09T19:14:19Z</dcterms:created>
  <dcterms:modified xsi:type="dcterms:W3CDTF">2023-08-10T08:56:09Z</dcterms:modified>
</cp:coreProperties>
</file>