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11" r:id="rId4"/>
    <p:sldMasterId id="2147483714" r:id="rId5"/>
  </p:sldMasterIdLst>
  <p:notesMasterIdLst>
    <p:notesMasterId r:id="rId15"/>
  </p:notesMasterIdLst>
  <p:handoutMasterIdLst>
    <p:handoutMasterId r:id="rId16"/>
  </p:handoutMasterIdLst>
  <p:sldIdLst>
    <p:sldId id="912" r:id="rId6"/>
    <p:sldId id="1014" r:id="rId7"/>
    <p:sldId id="1040" r:id="rId8"/>
    <p:sldId id="1045" r:id="rId9"/>
    <p:sldId id="1043" r:id="rId10"/>
    <p:sldId id="1039" r:id="rId11"/>
    <p:sldId id="1038" r:id="rId12"/>
    <p:sldId id="1037" r:id="rId13"/>
    <p:sldId id="256" r:id="rId14"/>
  </p:sldIdLst>
  <p:sldSz cx="12192000" cy="6858000"/>
  <p:notesSz cx="9925050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zana Sophethe" initials="TS" lastIdx="2" clrIdx="0">
    <p:extLst>
      <p:ext uri="{19B8F6BF-5375-455C-9EA6-DF929625EA0E}">
        <p15:presenceInfo xmlns:p15="http://schemas.microsoft.com/office/powerpoint/2012/main" userId="S-1-5-21-1371913048-3896572362-1266814382-3391" providerId="AD"/>
      </p:ext>
    </p:extLst>
  </p:cmAuthor>
  <p:cmAuthor id="2" name="Tuzana Sophethe" initials="TS [2]" lastIdx="1" clrIdx="1">
    <p:extLst>
      <p:ext uri="{19B8F6BF-5375-455C-9EA6-DF929625EA0E}">
        <p15:presenceInfo xmlns:p15="http://schemas.microsoft.com/office/powerpoint/2012/main" userId="S::Sophethet@sace.org.za::8ac72392-9fe7-414f-83d0-7e14e7430795" providerId="AD"/>
      </p:ext>
    </p:extLst>
  </p:cmAuthor>
  <p:cmAuthor id="3" name="Thandokuhle Njongo" initials="TN" lastIdx="1" clrIdx="2">
    <p:extLst>
      <p:ext uri="{19B8F6BF-5375-455C-9EA6-DF929625EA0E}">
        <p15:presenceInfo xmlns:p15="http://schemas.microsoft.com/office/powerpoint/2012/main" userId="S::thandokuhlen@sace.org.za::46799692-4730-4b07-80cf-012c375e59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74" autoAdjust="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/>
    </p:cSldViewPr>
  </p:slideViewPr>
  <p:outlineViewPr>
    <p:cViewPr>
      <p:scale>
        <a:sx n="33" d="100"/>
        <a:sy n="33" d="100"/>
      </p:scale>
      <p:origin x="0" y="-15948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899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56523-EE3A-486E-9976-530B7CD8B9E5}" type="datetimeFigureOut">
              <a:rPr lang="en-ZA" smtClean="0"/>
              <a:t>2023/06/02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4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899" y="6456614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8606C-3073-4953-93C4-720A1715F7F0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20294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899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EF534-98DD-4608-83AB-7851F4C6F81D}" type="datetimeFigureOut">
              <a:rPr lang="en-ZA" smtClean="0"/>
              <a:t>2023/06/02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505" y="3271381"/>
            <a:ext cx="794004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4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899" y="6456614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6F566-7217-4E1C-9F0A-D3936D111A8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57932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019800"/>
            <a:ext cx="1016000" cy="2286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9CBAE0-C9DC-48E5-BC21-54F13D4EB4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769600" cy="4873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00A9A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914401"/>
            <a:ext cx="10972800" cy="5211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313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019800"/>
            <a:ext cx="1016000" cy="2286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9CBAE0-C9DC-48E5-BC21-54F13D4EB4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9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65" y="-19987"/>
            <a:ext cx="10515600" cy="84184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65" y="1132657"/>
            <a:ext cx="11833487" cy="4807195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302" y="6356351"/>
            <a:ext cx="43013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547E750-DA54-C34F-8612-A39648D765C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28665" y="722404"/>
            <a:ext cx="11732511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128665" y="6418290"/>
            <a:ext cx="7106588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33" dirty="0">
                <a:latin typeface="Arial" charset="0"/>
                <a:ea typeface="Arial" charset="0"/>
                <a:cs typeface="Arial" charset="0"/>
              </a:rPr>
              <a:t>Professional Teaching Standards - DRAFT FOR CONSULTATION WITH TEACHERS &amp; SUBJECT AND PHASE SPECIALISTS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737" y="5939852"/>
            <a:ext cx="12210737" cy="9181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50" y="6486774"/>
            <a:ext cx="2761799" cy="28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9089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737" y="5956092"/>
            <a:ext cx="12210737" cy="901907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12315" y="6406319"/>
            <a:ext cx="43013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547E750-DA54-C34F-8612-A39648D765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50" y="6486774"/>
            <a:ext cx="2761799" cy="28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906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811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9754" y="2180291"/>
            <a:ext cx="4580745" cy="1357652"/>
          </a:xfrm>
        </p:spPr>
        <p:txBody>
          <a:bodyPr anchor="b">
            <a:normAutofit/>
          </a:bodyPr>
          <a:lstStyle>
            <a:lvl1pPr algn="ctr">
              <a:defRPr sz="4267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6462" y="3769052"/>
            <a:ext cx="4067332" cy="1500187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AC9A-6279-0449-9F2D-BA7F0545DF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4690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81172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944" y="2171306"/>
            <a:ext cx="4580745" cy="1357652"/>
          </a:xfrm>
        </p:spPr>
        <p:txBody>
          <a:bodyPr anchor="b">
            <a:normAutofit/>
          </a:bodyPr>
          <a:lstStyle>
            <a:lvl1pPr algn="ctr">
              <a:defRPr sz="4267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6651" y="3750073"/>
            <a:ext cx="4067332" cy="1500187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AC9A-6279-0449-9F2D-BA7F0545DF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8712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0506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4EA7E-6601-68F0-5864-C02952BEB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1BC108-C447-3449-CED7-BD724D5F2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21B29-B168-F13A-5D89-07F159B6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FC0A-E220-4767-BFB6-E52E178CCA1A}" type="datetimeFigureOut">
              <a:rPr lang="en-ZA" smtClean="0"/>
              <a:t>2023/06/02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541E4-F918-7677-511A-9C809CCBF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2BBD2-9E81-099E-4B81-7D9B037BD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A3FD-513A-440E-A9F8-475877F2BE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125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t1p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653" y="0"/>
            <a:ext cx="12188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AC9A-6279-0449-9F2D-BA7F0545DF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5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</p:sldLayoutIdLst>
  <p:transition/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2BCAD9-1AE5-4F32-98BE-715EE05A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750-DA54-C34F-8612-A39648D765C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5E16AD-5497-4EA6-A6AB-D6989C70942F}"/>
              </a:ext>
            </a:extLst>
          </p:cNvPr>
          <p:cNvSpPr txBox="1"/>
          <p:nvPr/>
        </p:nvSpPr>
        <p:spPr>
          <a:xfrm>
            <a:off x="1775790" y="5526156"/>
            <a:ext cx="8018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dirty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ZA" sz="2800" dirty="0">
              <a:latin typeface="Comic Sans MS" panose="030F0702030302020204" pitchFamily="66" charset="0"/>
              <a:ea typeface="Arial" charset="0"/>
              <a:cs typeface="Arial" charset="0"/>
            </a:endParaRPr>
          </a:p>
        </p:txBody>
      </p:sp>
      <p:pic>
        <p:nvPicPr>
          <p:cNvPr id="1027" name="Picture 1">
            <a:extLst>
              <a:ext uri="{FF2B5EF4-FFF2-40B4-BE49-F238E27FC236}">
                <a16:creationId xmlns:a16="http://schemas.microsoft.com/office/drawing/2014/main" id="{7D3D0103-3DF5-2105-931A-B0D1C8F20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240"/>
            <a:ext cx="12142447" cy="654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69053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3FF687-EE67-4E87-AAB2-FBD7B9AD2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Aft>
                <a:spcPts val="750"/>
              </a:spcAft>
            </a:pPr>
            <a:r>
              <a:rPr lang="en-ZA" sz="3600" b="1" dirty="0">
                <a:solidFill>
                  <a:srgbClr val="55555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EDUCATIONAL LEADERSHIP AND MANAGEMENT</a:t>
            </a:r>
            <a:endParaRPr lang="en-ZA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9D6067-F266-9EF0-DA17-D86079DE4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9C2BC5-B683-48D9-A3DD-3D4D7781E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750-DA54-C34F-8612-A39648D765C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8A9867-6CCC-D929-3730-4F0A868927C0}"/>
              </a:ext>
            </a:extLst>
          </p:cNvPr>
          <p:cNvSpPr txBox="1"/>
          <p:nvPr/>
        </p:nvSpPr>
        <p:spPr>
          <a:xfrm>
            <a:off x="344557" y="1908313"/>
            <a:ext cx="9647582" cy="2703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“…</a:t>
            </a:r>
            <a:r>
              <a:rPr lang="en-U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processes are required to ensure that teaching and learning are of high quality, whatever the </a:t>
            </a:r>
            <a:r>
              <a:rPr lang="en-US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</a:t>
            </a:r>
            <a:r>
              <a:rPr lang="en-U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This links to the growing attention to </a:t>
            </a:r>
            <a:r>
              <a:rPr lang="en-US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instructional leadership</a:t>
            </a:r>
            <a:r>
              <a:rPr lang="en-U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the effective use of </a:t>
            </a:r>
            <a:r>
              <a:rPr lang="en-US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educators</a:t>
            </a:r>
            <a:r>
              <a:rPr lang="en-U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through </a:t>
            </a:r>
            <a:r>
              <a:rPr lang="en-US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distributed leadership</a:t>
            </a:r>
            <a:r>
              <a:rPr lang="en-U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Xaba</a:t>
            </a:r>
            <a:r>
              <a:rPr lang="en-U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2012)”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0722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3FF687-EE67-4E87-AAB2-FBD7B9AD2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Aft>
                <a:spcPts val="750"/>
              </a:spcAft>
            </a:pPr>
            <a:r>
              <a:rPr lang="en-ZA" sz="3600" b="1" dirty="0">
                <a:solidFill>
                  <a:srgbClr val="55555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EDUCATIONAL LEADERSHIP AND MANAGEMENT</a:t>
            </a:r>
            <a:endParaRPr lang="en-ZA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9D6067-F266-9EF0-DA17-D86079DE4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 - Policy Framework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NDP 2030 – Chapter 9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IMPROVING EDUCATION, TRAINING AND INNOVATION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 PLAN 2024 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“Towards the Realization of Schooling 2030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Goal 21 – basic annual management processes are taking place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Goal 18 – ensure that all learners cover all topics and skills (curriculum coverage)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Legislation – SASA, EEA, SACE, NEPA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Policy -CAPS, NPA, N4PR, CAPSCAM, SIAS, PAM (Chapter F)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9C2BC5-B683-48D9-A3DD-3D4D7781E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750-DA54-C34F-8612-A39648D765C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49719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FDDC2-657B-0BD5-C317-AA800AEC2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600" b="1" dirty="0">
                <a:solidFill>
                  <a:srgbClr val="55555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QUESTION </a:t>
            </a:r>
            <a:r>
              <a:rPr lang="en-ZA" sz="3600" b="1" dirty="0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br>
              <a:rPr lang="en-Z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B2F9E4-633B-085C-7A9B-57B099708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40AB1-D167-4CB3-2CAB-F3C0A15C3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750-DA54-C34F-8612-A39648D765C1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6546E83-0392-392C-117A-3E95231AA6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46487"/>
              </p:ext>
            </p:extLst>
          </p:nvPr>
        </p:nvGraphicFramePr>
        <p:xfrm>
          <a:off x="229848" y="918148"/>
          <a:ext cx="11502454" cy="4990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1227">
                  <a:extLst>
                    <a:ext uri="{9D8B030D-6E8A-4147-A177-3AD203B41FA5}">
                      <a16:colId xmlns:a16="http://schemas.microsoft.com/office/drawing/2014/main" val="2586593566"/>
                    </a:ext>
                  </a:extLst>
                </a:gridCol>
                <a:gridCol w="5751227">
                  <a:extLst>
                    <a:ext uri="{9D8B030D-6E8A-4147-A177-3AD203B41FA5}">
                      <a16:colId xmlns:a16="http://schemas.microsoft.com/office/drawing/2014/main" val="1870046665"/>
                    </a:ext>
                  </a:extLst>
                </a:gridCol>
              </a:tblGrid>
              <a:tr h="1272209">
                <a:tc>
                  <a:txBody>
                    <a:bodyPr/>
                    <a:lstStyle/>
                    <a:p>
                      <a:r>
                        <a:rPr lang="en-US" dirty="0"/>
                        <a:t>QUESTION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RESPONSES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348333"/>
                  </a:ext>
                </a:extLst>
              </a:tr>
              <a:tr h="1888637">
                <a:tc>
                  <a:txBody>
                    <a:bodyPr/>
                    <a:lstStyle/>
                    <a:p>
                      <a:pPr lvl="0"/>
                      <a:r>
                        <a:rPr lang="en-Z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are school leaders experiencing leadership and management in schools?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Lack of targeted professional development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Middle management weakest link, 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Need for practical ( not theoretical) training, 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Appointment practices skewed, 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principals don’t share/cascade information, 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DH/DP generally not allowed to attend to keep schools running.  -Implementation of policy is key.  Non-streamlining of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programmes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/policies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Curriculum changes first communicated to subject teachers through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Whattsup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principals left behind generally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356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53392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FDDC2-657B-0BD5-C317-AA800AEC2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600" b="1" dirty="0">
                <a:solidFill>
                  <a:srgbClr val="55555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QUESTION 2</a:t>
            </a:r>
            <a:br>
              <a:rPr lang="en-Z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89B03-4A75-165C-6EBB-53D0FDC20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40AB1-D167-4CB3-2CAB-F3C0A15C3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750-DA54-C34F-8612-A39648D765C1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6546E83-0392-392C-117A-3E95231AA6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40508"/>
              </p:ext>
            </p:extLst>
          </p:nvPr>
        </p:nvGraphicFramePr>
        <p:xfrm>
          <a:off x="229848" y="918148"/>
          <a:ext cx="11502454" cy="5848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1227">
                  <a:extLst>
                    <a:ext uri="{9D8B030D-6E8A-4147-A177-3AD203B41FA5}">
                      <a16:colId xmlns:a16="http://schemas.microsoft.com/office/drawing/2014/main" val="2586593566"/>
                    </a:ext>
                  </a:extLst>
                </a:gridCol>
                <a:gridCol w="5751227">
                  <a:extLst>
                    <a:ext uri="{9D8B030D-6E8A-4147-A177-3AD203B41FA5}">
                      <a16:colId xmlns:a16="http://schemas.microsoft.com/office/drawing/2014/main" val="1870046665"/>
                    </a:ext>
                  </a:extLst>
                </a:gridCol>
              </a:tblGrid>
              <a:tr h="1272209">
                <a:tc>
                  <a:txBody>
                    <a:bodyPr/>
                    <a:lstStyle/>
                    <a:p>
                      <a:r>
                        <a:rPr lang="en-US" dirty="0"/>
                        <a:t>QUESTION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RESPONSES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348333"/>
                  </a:ext>
                </a:extLst>
              </a:tr>
              <a:tr h="1888637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ZA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what ways is (a) instructional leadership and (b) distributive leadership enabled and/ or constrained by professional agency, autonomy and voice?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 Standards for School Principals</a:t>
                      </a:r>
                    </a:p>
                    <a:p>
                      <a:pPr marL="342900" marR="0" lvl="0" indent="-34290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 policy (circulars, memos, regulations, internal memos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etc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– develop staff communicate policy req to all</a:t>
                      </a:r>
                    </a:p>
                    <a:p>
                      <a:pPr marL="342900" marR="0" lvl="0" indent="-34290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Protection of instructional time ( C 1 of 2019)</a:t>
                      </a:r>
                    </a:p>
                    <a:p>
                      <a:pPr marL="342900" marR="0" lvl="0" indent="-34290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Effective Communication of established processes across staff and other stakeholders – distribute various functional areas allowing others to lead.</a:t>
                      </a:r>
                    </a:p>
                    <a:p>
                      <a:pPr marL="342900" marR="0" lvl="0" indent="-34290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Establish alliances with teacher unions/develop capacity of the SGB</a:t>
                      </a:r>
                    </a:p>
                    <a:p>
                      <a:pPr marL="342900" marR="0" lvl="0" indent="-34290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Prioritize induction and mentoring</a:t>
                      </a:r>
                    </a:p>
                    <a:p>
                      <a:pPr marL="342900" marR="0" lvl="0" indent="-34290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 blame syndrome </a:t>
                      </a:r>
                    </a:p>
                    <a:p>
                      <a:pPr marL="342900" marR="0" lvl="0" indent="-34290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Establish trust and among staff to be involved in the matters of school operations.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356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19606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FDDC2-657B-0BD5-C317-AA800AEC2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600" b="1" dirty="0">
                <a:solidFill>
                  <a:srgbClr val="55555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QUESTION 3</a:t>
            </a:r>
            <a:br>
              <a:rPr lang="en-Z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593345-E95E-CC3F-9B21-19E8BB291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40AB1-D167-4CB3-2CAB-F3C0A15C3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750-DA54-C34F-8612-A39648D765C1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190AC93-A3FF-5365-B806-B119DF4BAD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704626"/>
              </p:ext>
            </p:extLst>
          </p:nvPr>
        </p:nvGraphicFramePr>
        <p:xfrm>
          <a:off x="443949" y="821857"/>
          <a:ext cx="10515600" cy="44660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58659356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870046665"/>
                    </a:ext>
                  </a:extLst>
                </a:gridCol>
              </a:tblGrid>
              <a:tr h="1650615">
                <a:tc>
                  <a:txBody>
                    <a:bodyPr/>
                    <a:lstStyle/>
                    <a:p>
                      <a:r>
                        <a:rPr lang="en-US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RESPONSES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348333"/>
                  </a:ext>
                </a:extLst>
              </a:tr>
              <a:tr h="2510345">
                <a:tc>
                  <a:txBody>
                    <a:bodyPr/>
                    <a:lstStyle/>
                    <a:p>
                      <a:pPr lvl="0"/>
                      <a:r>
                        <a:rPr lang="en-ZA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what extent are school leaders developed and supported in the effective leadership and management of the school, including instructional and distributive leadership?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Z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Departmental policies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Z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Communication of decisions and programmes through circulars/memos/regulations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Z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Workshops and meetings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Z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District support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356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09757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FDDC2-657B-0BD5-C317-AA800AEC2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600" b="1" dirty="0">
                <a:solidFill>
                  <a:srgbClr val="55555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QUESTION 4</a:t>
            </a:r>
            <a:br>
              <a:rPr lang="en-Z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90641-E82B-D449-A4C1-43D9EF47C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285750">
              <a:lnSpc>
                <a:spcPct val="107000"/>
              </a:lnSpc>
              <a:spcAft>
                <a:spcPts val="75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ZA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what extent are school leaders developed and supported in the effective leadership and management of the school, including instructional and distributive leadership?</a:t>
            </a:r>
            <a:endParaRPr lang="en-ZA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40AB1-D167-4CB3-2CAB-F3C0A15C3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750-DA54-C34F-8612-A39648D765C1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C4508EF-9E54-9C36-F0DA-BFDB9CA9B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885565"/>
              </p:ext>
            </p:extLst>
          </p:nvPr>
        </p:nvGraphicFramePr>
        <p:xfrm>
          <a:off x="331304" y="821857"/>
          <a:ext cx="11400998" cy="55550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00499">
                  <a:extLst>
                    <a:ext uri="{9D8B030D-6E8A-4147-A177-3AD203B41FA5}">
                      <a16:colId xmlns:a16="http://schemas.microsoft.com/office/drawing/2014/main" val="2586593566"/>
                    </a:ext>
                  </a:extLst>
                </a:gridCol>
                <a:gridCol w="5700499">
                  <a:extLst>
                    <a:ext uri="{9D8B030D-6E8A-4147-A177-3AD203B41FA5}">
                      <a16:colId xmlns:a16="http://schemas.microsoft.com/office/drawing/2014/main" val="1870046665"/>
                    </a:ext>
                  </a:extLst>
                </a:gridCol>
              </a:tblGrid>
              <a:tr h="1272209">
                <a:tc>
                  <a:txBody>
                    <a:bodyPr/>
                    <a:lstStyle/>
                    <a:p>
                      <a:r>
                        <a:rPr lang="en-US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RESPONSES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348333"/>
                  </a:ext>
                </a:extLst>
              </a:tr>
              <a:tr h="188863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can school leaders use their efficacy, leadership and agency to address these challenges?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Leaders/managers individual capital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(personal traits, talents, strong self-will, creativity, enterprise available to each)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Stay strong and fight for yourself - Self-sustenance.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being listened to, when no one gets into your ‘tight-fitting shoes”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Managing issues of sexuality and inclusivity (dynamics of leadership that lead to taking unpopular decisions even in policies and practices)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Managing staff personal and family issues that impact on functionality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 + learning.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 how you do things if it does not work – Mind Power.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356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23346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FDDC2-657B-0BD5-C317-AA800AEC2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600" b="1" dirty="0">
                <a:solidFill>
                  <a:srgbClr val="55555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QUESTION 5</a:t>
            </a:r>
            <a:br>
              <a:rPr lang="en-Z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90641-E82B-D449-A4C1-43D9EF47C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285750">
              <a:lnSpc>
                <a:spcPct val="107000"/>
              </a:lnSpc>
              <a:spcAft>
                <a:spcPts val="75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ZA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can school leaders use their efficacy, leadership and agency to address these challenges?</a:t>
            </a:r>
            <a:endParaRPr lang="en-ZA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40AB1-D167-4CB3-2CAB-F3C0A15C3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750-DA54-C34F-8612-A39648D765C1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F29503-52C0-F5E7-F8B1-4EB1DC65F3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65444"/>
              </p:ext>
            </p:extLst>
          </p:nvPr>
        </p:nvGraphicFramePr>
        <p:xfrm>
          <a:off x="1232452" y="821857"/>
          <a:ext cx="9727096" cy="43810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63548">
                  <a:extLst>
                    <a:ext uri="{9D8B030D-6E8A-4147-A177-3AD203B41FA5}">
                      <a16:colId xmlns:a16="http://schemas.microsoft.com/office/drawing/2014/main" val="2586593566"/>
                    </a:ext>
                  </a:extLst>
                </a:gridCol>
                <a:gridCol w="4863548">
                  <a:extLst>
                    <a:ext uri="{9D8B030D-6E8A-4147-A177-3AD203B41FA5}">
                      <a16:colId xmlns:a16="http://schemas.microsoft.com/office/drawing/2014/main" val="1870046665"/>
                    </a:ext>
                  </a:extLst>
                </a:gridCol>
              </a:tblGrid>
              <a:tr h="1272209">
                <a:tc>
                  <a:txBody>
                    <a:bodyPr/>
                    <a:lstStyle/>
                    <a:p>
                      <a:r>
                        <a:rPr lang="en-US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RESPONSES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348333"/>
                  </a:ext>
                </a:extLst>
              </a:tr>
              <a:tr h="1888637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ZA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are the five key recommendations from the Educational Leadership and Management parallel session to plenary?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Continuous professional development of and by school leaders/managers (CPTD) – self-cultivation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 leadership individual capital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Thorough induction and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conntinous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mentoring/coaching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Capacity and integrity of elected SGB members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Sharing of best practices.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356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47163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84BF57-758B-0863-CBA9-26F18684D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5804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D834BDCDEAB48A4C80C11CA7327E5" ma:contentTypeVersion="4" ma:contentTypeDescription="Create a new document." ma:contentTypeScope="" ma:versionID="58b04177db7d61d22a7439f261e6e9fd">
  <xsd:schema xmlns:xsd="http://www.w3.org/2001/XMLSchema" xmlns:xs="http://www.w3.org/2001/XMLSchema" xmlns:p="http://schemas.microsoft.com/office/2006/metadata/properties" xmlns:ns3="a4078bfe-552a-4fe0-9928-0f727cf4dace" targetNamespace="http://schemas.microsoft.com/office/2006/metadata/properties" ma:root="true" ma:fieldsID="1e243fe468cfd30db1fd05b544211ef7" ns3:_="">
    <xsd:import namespace="a4078bfe-552a-4fe0-9928-0f727cf4da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78bfe-552a-4fe0-9928-0f727cf4da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2D8DD1-B832-4203-BA22-D95F55F7EE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078bfe-552a-4fe0-9928-0f727cf4d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2284F9-EBCF-4482-83D7-FF24E72D6EA3}">
  <ds:schemaRefs>
    <ds:schemaRef ds:uri="http://purl.org/dc/elements/1.1/"/>
    <ds:schemaRef ds:uri="a4078bfe-552a-4fe0-9928-0f727cf4dace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A92E408-C59C-412F-A8D1-CC64FF2057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17851</TotalTime>
  <Words>626</Words>
  <Application>Microsoft Office PowerPoint</Application>
  <PresentationFormat>Widescreen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Algerian</vt:lpstr>
      <vt:lpstr>Arial</vt:lpstr>
      <vt:lpstr>Calibri</vt:lpstr>
      <vt:lpstr>Calibri Light</vt:lpstr>
      <vt:lpstr>Comic Sans MS</vt:lpstr>
      <vt:lpstr>Times New Roman</vt:lpstr>
      <vt:lpstr>3_Custom Design</vt:lpstr>
      <vt:lpstr>Office Theme</vt:lpstr>
      <vt:lpstr>PowerPoint Presentation</vt:lpstr>
      <vt:lpstr>EDUCATIONAL LEADERSHIP AND MANAGEMENT</vt:lpstr>
      <vt:lpstr>EDUCATIONAL LEADERSHIP AND MANAGEMENT</vt:lpstr>
      <vt:lpstr>QUESTION 1 </vt:lpstr>
      <vt:lpstr>QUESTION 2 </vt:lpstr>
      <vt:lpstr>QUESTION 3 </vt:lpstr>
      <vt:lpstr>QUESTION 4 </vt:lpstr>
      <vt:lpstr>QUESTION 5 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Tuzana Sophete;L Thwala;L Mogashoa</dc:creator>
  <cp:lastModifiedBy>Nomfundo Mathebula</cp:lastModifiedBy>
  <cp:revision>659</cp:revision>
  <cp:lastPrinted>2019-11-22T06:52:58Z</cp:lastPrinted>
  <dcterms:created xsi:type="dcterms:W3CDTF">2019-01-10T13:08:23Z</dcterms:created>
  <dcterms:modified xsi:type="dcterms:W3CDTF">2023-06-02T10:06:49Z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0x010100C41D834BDCDEAB48A4C80C11CA7327E5</vt:lpwstr>
  </property>
</Properties>
</file>