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76" r:id="rId2"/>
    <p:sldId id="978" r:id="rId3"/>
    <p:sldId id="979" r:id="rId4"/>
    <p:sldId id="980" r:id="rId5"/>
    <p:sldId id="981" r:id="rId6"/>
    <p:sldId id="983" r:id="rId7"/>
    <p:sldId id="984" r:id="rId8"/>
    <p:sldId id="985" r:id="rId9"/>
    <p:sldId id="986" r:id="rId10"/>
    <p:sldId id="261" r:id="rId11"/>
    <p:sldId id="982" r:id="rId12"/>
    <p:sldId id="9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845B0-2023-4940-8569-AA78BCABCB5B}" v="1" dt="2023-04-20T10:04:14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oniso Khomo" userId="8e2fffa363fb81f5" providerId="LiveId" clId="{D5F845B0-2023-4940-8569-AA78BCABCB5B}"/>
    <pc:docChg chg="undo custSel addSld modSld">
      <pc:chgData name="Siboniso Khomo" userId="8e2fffa363fb81f5" providerId="LiveId" clId="{D5F845B0-2023-4940-8569-AA78BCABCB5B}" dt="2023-04-20T10:16:18.005" v="540" actId="13926"/>
      <pc:docMkLst>
        <pc:docMk/>
      </pc:docMkLst>
      <pc:sldChg chg="modSp mod">
        <pc:chgData name="Siboniso Khomo" userId="8e2fffa363fb81f5" providerId="LiveId" clId="{D5F845B0-2023-4940-8569-AA78BCABCB5B}" dt="2023-04-20T10:03:05.777" v="129" actId="20577"/>
        <pc:sldMkLst>
          <pc:docMk/>
          <pc:sldMk cId="4158980354" sldId="976"/>
        </pc:sldMkLst>
        <pc:spChg chg="mod">
          <ac:chgData name="Siboniso Khomo" userId="8e2fffa363fb81f5" providerId="LiveId" clId="{D5F845B0-2023-4940-8569-AA78BCABCB5B}" dt="2023-04-20T10:02:49.732" v="127" actId="27636"/>
          <ac:spMkLst>
            <pc:docMk/>
            <pc:sldMk cId="4158980354" sldId="976"/>
            <ac:spMk id="3" creationId="{6B788312-4C90-45C0-B993-60BF28475606}"/>
          </ac:spMkLst>
        </pc:spChg>
        <pc:spChg chg="mod">
          <ac:chgData name="Siboniso Khomo" userId="8e2fffa363fb81f5" providerId="LiveId" clId="{D5F845B0-2023-4940-8569-AA78BCABCB5B}" dt="2023-04-20T10:03:05.777" v="129" actId="20577"/>
          <ac:spMkLst>
            <pc:docMk/>
            <pc:sldMk cId="4158980354" sldId="976"/>
            <ac:spMk id="5" creationId="{A9DD44C9-1816-71C6-090C-B4A4833F93AB}"/>
          </ac:spMkLst>
        </pc:spChg>
      </pc:sldChg>
      <pc:sldChg chg="modSp mod">
        <pc:chgData name="Siboniso Khomo" userId="8e2fffa363fb81f5" providerId="LiveId" clId="{D5F845B0-2023-4940-8569-AA78BCABCB5B}" dt="2023-04-20T10:03:49.629" v="130" actId="13926"/>
        <pc:sldMkLst>
          <pc:docMk/>
          <pc:sldMk cId="3711208540" sldId="978"/>
        </pc:sldMkLst>
        <pc:spChg chg="mod">
          <ac:chgData name="Siboniso Khomo" userId="8e2fffa363fb81f5" providerId="LiveId" clId="{D5F845B0-2023-4940-8569-AA78BCABCB5B}" dt="2023-04-20T10:03:49.629" v="130" actId="13926"/>
          <ac:spMkLst>
            <pc:docMk/>
            <pc:sldMk cId="3711208540" sldId="978"/>
            <ac:spMk id="3" creationId="{6B788312-4C90-45C0-B993-60BF28475606}"/>
          </ac:spMkLst>
        </pc:spChg>
      </pc:sldChg>
      <pc:sldChg chg="modSp add mod">
        <pc:chgData name="Siboniso Khomo" userId="8e2fffa363fb81f5" providerId="LiveId" clId="{D5F845B0-2023-4940-8569-AA78BCABCB5B}" dt="2023-04-20T10:10:49.105" v="429" actId="20577"/>
        <pc:sldMkLst>
          <pc:docMk/>
          <pc:sldMk cId="224573880" sldId="986"/>
        </pc:sldMkLst>
        <pc:spChg chg="mod">
          <ac:chgData name="Siboniso Khomo" userId="8e2fffa363fb81f5" providerId="LiveId" clId="{D5F845B0-2023-4940-8569-AA78BCABCB5B}" dt="2023-04-20T10:10:49.105" v="429" actId="20577"/>
          <ac:spMkLst>
            <pc:docMk/>
            <pc:sldMk cId="224573880" sldId="986"/>
            <ac:spMk id="3" creationId="{6B788312-4C90-45C0-B993-60BF28475606}"/>
          </ac:spMkLst>
        </pc:spChg>
      </pc:sldChg>
      <pc:sldChg chg="addSp delSp modSp add mod">
        <pc:chgData name="Siboniso Khomo" userId="8e2fffa363fb81f5" providerId="LiveId" clId="{D5F845B0-2023-4940-8569-AA78BCABCB5B}" dt="2023-04-20T10:16:18.005" v="540" actId="13926"/>
        <pc:sldMkLst>
          <pc:docMk/>
          <pc:sldMk cId="843330653" sldId="987"/>
        </pc:sldMkLst>
        <pc:spChg chg="add mod">
          <ac:chgData name="Siboniso Khomo" userId="8e2fffa363fb81f5" providerId="LiveId" clId="{D5F845B0-2023-4940-8569-AA78BCABCB5B}" dt="2023-04-20T10:16:18.005" v="540" actId="13926"/>
          <ac:spMkLst>
            <pc:docMk/>
            <pc:sldMk cId="843330653" sldId="987"/>
            <ac:spMk id="6" creationId="{F4207895-E041-B135-59ED-CE273BC82E3B}"/>
          </ac:spMkLst>
        </pc:spChg>
        <pc:picChg chg="del">
          <ac:chgData name="Siboniso Khomo" userId="8e2fffa363fb81f5" providerId="LiveId" clId="{D5F845B0-2023-4940-8569-AA78BCABCB5B}" dt="2023-04-20T10:11:56.267" v="431" actId="21"/>
          <ac:picMkLst>
            <pc:docMk/>
            <pc:sldMk cId="843330653" sldId="987"/>
            <ac:picMk id="5" creationId="{519EBB98-94C5-5781-3C0A-47626C93B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ZA" smtClean="0"/>
              <a:pPr marL="38100">
                <a:lnSpc>
                  <a:spcPts val="1240"/>
                </a:lnSpc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28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4373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ZA" smtClean="0"/>
              <a:pPr marL="38100">
                <a:lnSpc>
                  <a:spcPts val="1240"/>
                </a:lnSpc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69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4373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5949" y="1347787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4035" y="1347787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ZA" smtClean="0"/>
              <a:pPr marL="38100">
                <a:lnSpc>
                  <a:spcPts val="1240"/>
                </a:lnSpc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37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4373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ZA" smtClean="0"/>
              <a:pPr marL="38100">
                <a:lnSpc>
                  <a:spcPts val="1240"/>
                </a:lnSpc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883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ZA" smtClean="0"/>
              <a:pPr marL="38100">
                <a:lnSpc>
                  <a:spcPts val="1240"/>
                </a:lnSpc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440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26CB-EB74-4957-A5D7-1AB6AFCCE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B8D42-125D-4753-845C-436E27F37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04A4-1F36-49B3-8B32-13575C52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2A5-6F68-4BF3-A158-C8B2577BAD6B}" type="datetimeFigureOut">
              <a:rPr lang="en-ZA" smtClean="0"/>
              <a:t>2023/04/20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3FC3-81DD-4CFD-9309-7909F39B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FF92-D41E-4BBF-ABA0-6F7402C4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762-8292-452F-B55B-B351D21BD9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34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4CF0-18DB-4A7F-A6F4-242B2C8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7D652-D76A-489D-AF47-6ABBF7B8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C908-430B-4019-8F66-E6187971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2A5-6F68-4BF3-A158-C8B2577BAD6B}" type="datetimeFigureOut">
              <a:rPr lang="en-ZA" smtClean="0"/>
              <a:t>2023/04/20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1DB02-7431-4B64-AAFF-D54952B3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D977-4227-4BDD-84FB-8B89884E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762-8292-452F-B55B-B351D21BD9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079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2191999" cy="6732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4111" y="256541"/>
            <a:ext cx="68437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4373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8685" y="2614486"/>
            <a:ext cx="1118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4020" y="6426596"/>
            <a:ext cx="306493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ZA" smtClean="0"/>
              <a:pPr marL="38100">
                <a:lnSpc>
                  <a:spcPts val="1240"/>
                </a:lnSpc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68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753600" cy="2513627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r>
              <a:rPr kumimoji="0" lang="en-Z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   </a:t>
            </a:r>
          </a:p>
          <a:p>
            <a:pPr algn="l"/>
            <a:endParaRPr lang="en-ZA" sz="4500" b="1" u="sng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  <a:p>
            <a:pPr algn="l"/>
            <a:endParaRPr lang="en-ZA" sz="4500" b="1" u="sng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  <a:p>
            <a:pPr algn="l"/>
            <a:endParaRPr lang="en-ZA" sz="4500" b="1" u="sng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sz="2100" b="1" u="sng" dirty="0">
                <a:latin typeface="Amasis MT Pro Black" panose="02040A04050005020304" pitchFamily="18" charset="0"/>
              </a:rPr>
              <a:t>Mr. Khomo S. S,  </a:t>
            </a:r>
          </a:p>
          <a:p>
            <a:pPr algn="l"/>
            <a:r>
              <a:rPr lang="en-ZA" sz="2100" b="1" u="sng" dirty="0">
                <a:latin typeface="Amasis MT Pro Black" panose="02040A04050005020304" pitchFamily="18" charset="0"/>
              </a:rPr>
              <a:t>Umlazi District Chief Education Specialist , TD</a:t>
            </a:r>
          </a:p>
          <a:p>
            <a:pPr algn="l"/>
            <a:endParaRPr lang="en-ZA" sz="4500" b="1" u="sng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A9DD44C9-1816-71C6-090C-B4A4833F93AB}"/>
              </a:ext>
            </a:extLst>
          </p:cNvPr>
          <p:cNvSpPr/>
          <p:nvPr/>
        </p:nvSpPr>
        <p:spPr>
          <a:xfrm>
            <a:off x="457200" y="1766455"/>
            <a:ext cx="11367655" cy="408362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0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0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0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0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Curriculum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0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0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Classroom Practice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5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dirty="0">
                <a:solidFill>
                  <a:prstClr val="black"/>
                </a:solidFill>
                <a:latin typeface="Amasis MT Pro Black" panose="02040A04050005020304" pitchFamily="18" charset="0"/>
              </a:rPr>
              <a:t>The Centrality of the Teacher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0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0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98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251" y="353961"/>
            <a:ext cx="10864645" cy="766916"/>
          </a:xfrm>
        </p:spPr>
        <p:txBody>
          <a:bodyPr/>
          <a:lstStyle/>
          <a:p>
            <a:r>
              <a:rPr lang="en-ZA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CRITICAL PRONOUNCEMENTS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06" y="1120877"/>
            <a:ext cx="11749549" cy="5059891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0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    </a:t>
            </a:r>
          </a:p>
          <a:p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</a:t>
            </a:r>
            <a:r>
              <a:rPr lang="en-GB" sz="2600" b="1" dirty="0">
                <a:highlight>
                  <a:srgbClr val="FFFF00"/>
                </a:highlight>
                <a:latin typeface="Amasis MT Pro Black" panose="02040A04050005020304" pitchFamily="18" charset="0"/>
              </a:rPr>
              <a:t>ARGUMENTS RAISED :</a:t>
            </a:r>
          </a:p>
          <a:p>
            <a:endParaRPr lang="en-GB" sz="1200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</a:t>
            </a:r>
            <a:r>
              <a:rPr lang="en-GB" sz="26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CD, </a:t>
            </a:r>
            <a:r>
              <a:rPr lang="en-GB" sz="2600" b="1" dirty="0" err="1">
                <a:solidFill>
                  <a:srgbClr val="0070C0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Dr.</a:t>
            </a:r>
            <a:r>
              <a:rPr lang="en-GB" sz="26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 Makhathini</a:t>
            </a:r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: Curriculum is to be viewed as a continuum &amp;</a:t>
            </a:r>
          </a:p>
          <a:p>
            <a:pPr algn="l"/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                                  as such the GET /FET mentality needs</a:t>
            </a:r>
          </a:p>
          <a:p>
            <a:pPr algn="l"/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                                  interrogation --- the lopsided funding regime</a:t>
            </a:r>
          </a:p>
          <a:p>
            <a:pPr algn="l"/>
            <a:endParaRPr lang="en-GB" sz="1000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</a:t>
            </a:r>
            <a:r>
              <a:rPr lang="en-GB" sz="2600" b="1" dirty="0">
                <a:latin typeface="Amasis MT Pro Black" panose="02040A04050005020304" pitchFamily="18" charset="0"/>
              </a:rPr>
              <a:t># Purposive Interventions </a:t>
            </a:r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:  </a:t>
            </a:r>
            <a:r>
              <a:rPr lang="en-GB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Are the interventions that districts</a:t>
            </a:r>
          </a:p>
          <a:p>
            <a:pPr algn="l"/>
            <a:r>
              <a:rPr lang="en-GB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                          intentional or interventions for the sake of intervention</a:t>
            </a:r>
          </a:p>
          <a:p>
            <a:pPr algn="l"/>
            <a:endParaRPr lang="en-GB" sz="1000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</a:t>
            </a:r>
            <a:r>
              <a:rPr lang="en-GB" sz="2500" b="1" dirty="0">
                <a:latin typeface="Amasis MT Pro Black" panose="02040A04050005020304" pitchFamily="18" charset="0"/>
              </a:rPr>
              <a:t># Myths &amp; Misconceptions </a:t>
            </a:r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: </a:t>
            </a:r>
            <a:r>
              <a:rPr lang="en-GB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a) Matric results are made in Grade 12</a:t>
            </a:r>
          </a:p>
          <a:p>
            <a:pPr algn="l"/>
            <a:r>
              <a:rPr lang="en-GB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          b) Learners in lower grades still have enough time to and catch up</a:t>
            </a:r>
          </a:p>
          <a:p>
            <a:pPr algn="l"/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         </a:t>
            </a:r>
            <a:r>
              <a:rPr lang="en-GB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c) Results will come whether we intervene or not – system in place </a:t>
            </a:r>
          </a:p>
          <a:p>
            <a:pPr algn="l"/>
            <a:endParaRPr lang="en-GB" sz="1200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GB" sz="2500" b="1" dirty="0">
                <a:latin typeface="Amasis MT Pro Black" panose="02040A04050005020304" pitchFamily="18" charset="0"/>
              </a:rPr>
              <a:t>  # Disjuncture </a:t>
            </a:r>
            <a:r>
              <a:rPr lang="en-GB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: Teachers teach at one level and assess at another level</a:t>
            </a:r>
          </a:p>
          <a:p>
            <a:pPr algn="l"/>
            <a:endParaRPr lang="en-GB" sz="1000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endParaRPr lang="en-GB" sz="1000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GB" sz="10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</a:t>
            </a:r>
            <a:r>
              <a:rPr lang="en-GB" sz="1000" b="1" dirty="0">
                <a:highlight>
                  <a:srgbClr val="FFFF00"/>
                </a:highlight>
                <a:latin typeface="Amasis MT Pro Black" panose="02040A04050005020304" pitchFamily="18" charset="0"/>
              </a:rPr>
              <a:t> </a:t>
            </a:r>
            <a:r>
              <a:rPr lang="en-GB" sz="2000" b="1" dirty="0">
                <a:highlight>
                  <a:srgbClr val="FFFF00"/>
                </a:highlight>
                <a:latin typeface="Amasis MT Pro Black" panose="02040A04050005020304" pitchFamily="18" charset="0"/>
              </a:rPr>
              <a:t>QUESTION </a:t>
            </a:r>
            <a:r>
              <a:rPr lang="en-GB" sz="20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: </a:t>
            </a:r>
            <a:r>
              <a:rPr lang="en-GB" sz="20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HOW ARE  DISTRICTS FACTORING THESE MATTERS INTO THEIR PLANNING  </a:t>
            </a:r>
            <a:endParaRPr lang="en-GB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4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58636"/>
            <a:ext cx="11772900" cy="4551219"/>
          </a:xfrm>
        </p:spPr>
        <p:txBody>
          <a:bodyPr>
            <a:normAutofit/>
          </a:bodyPr>
          <a:lstStyle/>
          <a:p>
            <a:pPr algn="l"/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</a:t>
            </a:r>
          </a:p>
          <a:p>
            <a:pPr algn="l"/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      </a:t>
            </a:r>
            <a:endParaRPr lang="en-ZA" b="1" dirty="0"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EBB98-94C5-5781-3C0A-47626C93B5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8536" y="1620982"/>
            <a:ext cx="10744200" cy="4488873"/>
          </a:xfrm>
          <a:prstGeom prst="rect">
            <a:avLst/>
          </a:prstGeom>
          <a:solidFill>
            <a:srgbClr val="FFC00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727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58636"/>
            <a:ext cx="11772900" cy="4551219"/>
          </a:xfrm>
        </p:spPr>
        <p:txBody>
          <a:bodyPr>
            <a:normAutofit/>
          </a:bodyPr>
          <a:lstStyle/>
          <a:p>
            <a:pPr algn="l"/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</a:t>
            </a:r>
          </a:p>
          <a:p>
            <a:pPr algn="l"/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      </a:t>
            </a:r>
            <a:endParaRPr lang="en-ZA" b="1" dirty="0"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207895-E041-B135-59ED-CE273BC82E3B}"/>
              </a:ext>
            </a:extLst>
          </p:cNvPr>
          <p:cNvSpPr/>
          <p:nvPr/>
        </p:nvSpPr>
        <p:spPr>
          <a:xfrm>
            <a:off x="1317524" y="1838632"/>
            <a:ext cx="10078063" cy="401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If Not Us then Who?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If Not Now then When?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4000" dirty="0">
              <a:solidFill>
                <a:prstClr val="white"/>
              </a:solidFill>
              <a:latin typeface="Amasis MT Pro Black" panose="02040A040500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Malcom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The Teaching Profession is in the Hands of </a:t>
            </a:r>
            <a:r>
              <a:rPr lang="en-ZA" sz="2000" dirty="0">
                <a:solidFill>
                  <a:prstClr val="white"/>
                </a:solidFill>
                <a:highlight>
                  <a:srgbClr val="000000"/>
                </a:highlight>
                <a:latin typeface="Amasis MT Pro Black" panose="02040A04050005020304" pitchFamily="18" charset="0"/>
              </a:rPr>
              <a:t>Teachers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33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90" y="1818408"/>
            <a:ext cx="11533909" cy="4166755"/>
          </a:xfrm>
        </p:spPr>
        <p:txBody>
          <a:bodyPr>
            <a:normAutofit/>
          </a:bodyPr>
          <a:lstStyle/>
          <a:p>
            <a:pPr algn="l"/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I have deliberately paraphrased the THEME</a:t>
            </a:r>
          </a:p>
          <a:p>
            <a:pPr algn="l"/>
            <a:endParaRPr kumimoji="0" lang="en-Z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j-ea"/>
              <a:cs typeface="+mj-cs"/>
            </a:endParaRPr>
          </a:p>
          <a:p>
            <a:pPr algn="l"/>
            <a:r>
              <a:rPr lang="en-ZA" sz="3400" kern="1200" dirty="0">
                <a:solidFill>
                  <a:prstClr val="black"/>
                </a:solidFill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en-ZA" sz="3000" kern="12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  <a:ea typeface="+mj-ea"/>
                <a:cs typeface="+mj-cs"/>
              </a:rPr>
              <a:t>Logical Question</a:t>
            </a: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: What Teacher is the teaching profession</a:t>
            </a:r>
          </a:p>
          <a:p>
            <a:pPr algn="l"/>
            <a:r>
              <a:rPr lang="en-ZA" sz="3000" kern="1200" dirty="0">
                <a:solidFill>
                  <a:prstClr val="black"/>
                </a:solidFill>
                <a:latin typeface="Amasis MT Pro Black" panose="02040A04050005020304" pitchFamily="18" charset="0"/>
                <a:ea typeface="+mj-ea"/>
                <a:cs typeface="+mj-cs"/>
              </a:rPr>
              <a:t>                                 </a:t>
            </a: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in the hands of?</a:t>
            </a:r>
          </a:p>
          <a:p>
            <a:pPr algn="l"/>
            <a:r>
              <a:rPr lang="en-ZA" sz="3000" kern="1200" dirty="0">
                <a:solidFill>
                  <a:prstClr val="black"/>
                </a:solidFill>
                <a:latin typeface="Amasis MT Pro Black" panose="02040A04050005020304" pitchFamily="18" charset="0"/>
                <a:ea typeface="+mj-ea"/>
                <a:cs typeface="+mj-cs"/>
              </a:rPr>
              <a:t>                                    </a:t>
            </a:r>
            <a:r>
              <a:rPr lang="en-ZA" sz="3000" kern="1200" dirty="0">
                <a:solidFill>
                  <a:srgbClr val="92D050"/>
                </a:solidFill>
                <a:highlight>
                  <a:srgbClr val="000000"/>
                </a:highlight>
                <a:latin typeface="Amasis MT Pro Black" panose="02040A04050005020304" pitchFamily="18" charset="0"/>
                <a:ea typeface="+mj-ea"/>
                <a:cs typeface="+mj-cs"/>
              </a:rPr>
              <a:t>[ The Character / DNA ]</a:t>
            </a:r>
          </a:p>
          <a:p>
            <a:pPr algn="l"/>
            <a:endParaRPr lang="en-ZA" sz="2800" kern="1200" dirty="0">
              <a:solidFill>
                <a:srgbClr val="92D050"/>
              </a:solidFill>
              <a:latin typeface="Amasis MT Pro Black" panose="02040A04050005020304" pitchFamily="18" charset="0"/>
              <a:ea typeface="+mj-ea"/>
              <a:cs typeface="+mj-cs"/>
            </a:endParaRPr>
          </a:p>
          <a:p>
            <a:pPr algn="l"/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 The THEME is about a teacher ( all levels ) whose</a:t>
            </a:r>
          </a:p>
          <a:p>
            <a:pPr algn="l"/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 performance mandate is anchored in </a:t>
            </a: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Vision &amp; Revolution, </a:t>
            </a:r>
          </a:p>
          <a:p>
            <a:pPr algn="l"/>
            <a:r>
              <a:rPr lang="en-ZA" sz="3000" kern="1200" dirty="0">
                <a:solidFill>
                  <a:srgbClr val="92D050"/>
                </a:solidFill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en-ZA" sz="300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j-ea"/>
                <a:cs typeface="+mj-cs"/>
              </a:rPr>
              <a:t>NOT </a:t>
            </a:r>
            <a:r>
              <a:rPr lang="en-ZA" sz="3000" kern="1200" dirty="0">
                <a:solidFill>
                  <a:srgbClr val="0070C0"/>
                </a:solidFill>
                <a:latin typeface="Amasis MT Pro Black" panose="02040A04050005020304" pitchFamily="18" charset="0"/>
                <a:ea typeface="+mj-ea"/>
                <a:cs typeface="+mj-cs"/>
              </a:rPr>
              <a:t>on routine &amp; compensation.</a:t>
            </a:r>
            <a:endParaRPr kumimoji="0" lang="en-ZA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sis MT Pro Black" panose="02040A04050005020304" pitchFamily="18" charset="0"/>
              <a:ea typeface="+mj-ea"/>
              <a:cs typeface="+mj-cs"/>
            </a:endParaRPr>
          </a:p>
          <a:p>
            <a:pPr algn="l"/>
            <a:endParaRPr lang="en-ZA" sz="4500" b="1" u="sng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20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58636"/>
            <a:ext cx="11772900" cy="4551219"/>
          </a:xfrm>
        </p:spPr>
        <p:txBody>
          <a:bodyPr>
            <a:normAutofit/>
          </a:bodyPr>
          <a:lstStyle/>
          <a:p>
            <a:pPr algn="l"/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lang="en-ZA" sz="3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The THEME is about teachers who interrogate their daily </a:t>
            </a:r>
          </a:p>
          <a:p>
            <a:pPr algn="l"/>
            <a:r>
              <a:rPr lang="en-ZA" sz="3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classroom interactions with learners with these questions:</a:t>
            </a:r>
          </a:p>
          <a:p>
            <a:pPr algn="l"/>
            <a:endParaRPr lang="en-ZA" sz="1500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sz="3000" b="1" kern="1200" dirty="0">
                <a:solidFill>
                  <a:srgbClr val="00B0F0"/>
                </a:solidFill>
                <a:latin typeface="Amasis MT Pro Black" panose="02040A04050005020304" pitchFamily="18" charset="0"/>
              </a:rPr>
              <a:t> 1. Am I appointed to </a:t>
            </a:r>
            <a:r>
              <a:rPr lang="en-ZA" sz="2800" b="1" kern="1200" dirty="0">
                <a:solidFill>
                  <a:srgbClr val="00B0F0"/>
                </a:solidFill>
                <a:latin typeface="Amasis MT Pro Black" panose="02040A04050005020304" pitchFamily="18" charset="0"/>
              </a:rPr>
              <a:t>PERFORM</a:t>
            </a:r>
            <a:r>
              <a:rPr lang="en-ZA" sz="3000" b="1" kern="1200" dirty="0">
                <a:solidFill>
                  <a:srgbClr val="00B0F0"/>
                </a:solidFill>
                <a:latin typeface="Amasis MT Pro Black" panose="02040A04050005020304" pitchFamily="18" charset="0"/>
              </a:rPr>
              <a:t> or is performance a </a:t>
            </a:r>
            <a:r>
              <a:rPr lang="en-ZA" sz="2900" b="1" kern="1200" dirty="0">
                <a:solidFill>
                  <a:srgbClr val="00B0F0"/>
                </a:solidFill>
                <a:latin typeface="Amasis MT Pro Black" panose="02040A04050005020304" pitchFamily="18" charset="0"/>
              </a:rPr>
              <a:t>CHOICE?</a:t>
            </a:r>
          </a:p>
          <a:p>
            <a:pPr algn="l"/>
            <a:endParaRPr lang="en-ZA" sz="1200" b="1" kern="12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2. Whose subject am I teaching in the classroom?</a:t>
            </a:r>
          </a:p>
          <a:p>
            <a:pPr algn="l"/>
            <a:endParaRPr lang="en-ZA" sz="1200" b="1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lang="en-ZA" sz="3000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3. Are my clients ( learners ) in my Class / my school</a:t>
            </a:r>
          </a:p>
          <a:p>
            <a:pPr algn="l"/>
            <a:r>
              <a:rPr lang="en-ZA" sz="3000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    because I am the BEST option or the ONLY option?</a:t>
            </a:r>
          </a:p>
          <a:p>
            <a:pPr algn="l"/>
            <a:endParaRPr lang="en-ZA" sz="1200" b="1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4. Do I ( my school ) exist in the profession for statistical</a:t>
            </a:r>
          </a:p>
          <a:p>
            <a:pPr algn="l"/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reasons or for revolutionary cause? [ </a:t>
            </a:r>
            <a:r>
              <a:rPr lang="en-ZA" sz="2000" b="1" kern="1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Living beyond Existence </a:t>
            </a:r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]</a:t>
            </a:r>
            <a:endParaRPr lang="en-ZA" sz="3000" b="1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71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58636"/>
            <a:ext cx="11772900" cy="4551219"/>
          </a:xfrm>
        </p:spPr>
        <p:txBody>
          <a:bodyPr>
            <a:normAutofit/>
          </a:bodyPr>
          <a:lstStyle/>
          <a:p>
            <a:pPr algn="l"/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endParaRPr lang="en-ZA" sz="3000" b="1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E5048E-39BF-A568-3BEF-1F91976C1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3" y="1347905"/>
            <a:ext cx="10911254" cy="47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F5576-EFC8-DC2F-FE72-F5ADE79EA386}"/>
              </a:ext>
            </a:extLst>
          </p:cNvPr>
          <p:cNvSpPr/>
          <p:nvPr/>
        </p:nvSpPr>
        <p:spPr>
          <a:xfrm>
            <a:off x="3127665" y="3522518"/>
            <a:ext cx="5476008" cy="22028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Connections that Matters 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am I connecting with the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TLC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unit of curriculum delivery?[ Classroom]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am I connecting as an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INFLUENCER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machinery of curriculum management?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am I connecting with the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village hopes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scaffolding the aspirations to reality?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0A2FA-EBD5-CD67-589B-5EA34C05B07C}"/>
              </a:ext>
            </a:extLst>
          </p:cNvPr>
          <p:cNvSpPr/>
          <p:nvPr/>
        </p:nvSpPr>
        <p:spPr>
          <a:xfrm rot="10800000" flipV="1">
            <a:off x="1626222" y="1589807"/>
            <a:ext cx="1148151" cy="52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white"/>
                </a:solidFill>
                <a:latin typeface="Calibri"/>
              </a:rPr>
              <a:t>Staffroom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4FBC7-309B-F329-684D-381829713AC7}"/>
              </a:ext>
            </a:extLst>
          </p:cNvPr>
          <p:cNvSpPr/>
          <p:nvPr/>
        </p:nvSpPr>
        <p:spPr>
          <a:xfrm flipH="1">
            <a:off x="914399" y="2272142"/>
            <a:ext cx="1059873" cy="689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white"/>
                </a:solidFill>
                <a:latin typeface="Calibri"/>
              </a:rPr>
              <a:t>SMT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77D43-125C-5168-3DAE-7B0440A10EA5}"/>
              </a:ext>
            </a:extLst>
          </p:cNvPr>
          <p:cNvSpPr/>
          <p:nvPr/>
        </p:nvSpPr>
        <p:spPr>
          <a:xfrm rot="10800000" flipV="1">
            <a:off x="9289468" y="2680855"/>
            <a:ext cx="1891149" cy="1226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white"/>
                </a:solidFill>
                <a:latin typeface="Calibri"/>
              </a:rPr>
              <a:t>Classroom Focus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white"/>
                </a:solidFill>
                <a:latin typeface="Calibri"/>
              </a:rPr>
              <a:t>T-L-C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</a:rPr>
              <a:t>Instructional 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B38EC8-B083-BAF2-453E-632E1CC1844E}"/>
              </a:ext>
            </a:extLst>
          </p:cNvPr>
          <p:cNvCxnSpPr>
            <a:cxnSpLocks/>
          </p:cNvCxnSpPr>
          <p:nvPr/>
        </p:nvCxnSpPr>
        <p:spPr>
          <a:xfrm>
            <a:off x="2248298" y="2140523"/>
            <a:ext cx="6843747" cy="976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309F41-3AA7-FABE-3846-1C81DADCF8A9}"/>
              </a:ext>
            </a:extLst>
          </p:cNvPr>
          <p:cNvCxnSpPr>
            <a:cxnSpLocks/>
          </p:cNvCxnSpPr>
          <p:nvPr/>
        </p:nvCxnSpPr>
        <p:spPr>
          <a:xfrm>
            <a:off x="2078182" y="2524987"/>
            <a:ext cx="7166263" cy="744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DD733B68-3A0F-95C1-6FB7-08C75B78E02A}"/>
              </a:ext>
            </a:extLst>
          </p:cNvPr>
          <p:cNvSpPr/>
          <p:nvPr/>
        </p:nvSpPr>
        <p:spPr>
          <a:xfrm>
            <a:off x="4145973" y="1917084"/>
            <a:ext cx="4062845" cy="15119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Keeping the IC in our line of sight  - </a:t>
            </a:r>
            <a:r>
              <a:rPr lang="en-ZA" dirty="0">
                <a:solidFill>
                  <a:prstClr val="white"/>
                </a:solidFill>
                <a:latin typeface="Calibri"/>
              </a:rPr>
              <a:t>building a capable classroom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A2F3BE0-F412-FA54-0C59-D3FCC0491DA8}"/>
              </a:ext>
            </a:extLst>
          </p:cNvPr>
          <p:cNvSpPr/>
          <p:nvPr/>
        </p:nvSpPr>
        <p:spPr>
          <a:xfrm>
            <a:off x="5600700" y="3293918"/>
            <a:ext cx="60613" cy="623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0488C744-BEE5-BDCB-49FD-905DE05AAB3D}"/>
              </a:ext>
            </a:extLst>
          </p:cNvPr>
          <p:cNvSpPr/>
          <p:nvPr/>
        </p:nvSpPr>
        <p:spPr>
          <a:xfrm rot="8913654" flipV="1">
            <a:off x="8490002" y="4258152"/>
            <a:ext cx="2121345" cy="716813"/>
          </a:xfrm>
          <a:prstGeom prst="leftRightArrow">
            <a:avLst>
              <a:gd name="adj1" fmla="val 50000"/>
              <a:gd name="adj2" fmla="val 51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010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58636"/>
            <a:ext cx="11772900" cy="455121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</a:t>
            </a:r>
          </a:p>
          <a:p>
            <a:pPr algn="l"/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      </a:t>
            </a:r>
            <a:r>
              <a:rPr lang="en-ZA" sz="28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THE TEACHER AT THE CENTRE OF THE CONNECTIONS</a:t>
            </a:r>
          </a:p>
          <a:p>
            <a:pPr algn="l"/>
            <a:endParaRPr lang="en-ZA" sz="2800" b="1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lang="en-ZA" sz="3000" b="1" kern="12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Common Cause </a:t>
            </a:r>
            <a:r>
              <a:rPr lang="en-ZA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: PAM: JD for Teachers: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Paragraph 3.1.1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: </a:t>
            </a:r>
          </a:p>
          <a:p>
            <a:pPr algn="l"/>
            <a:r>
              <a:rPr lang="en-GB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                                 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To engage in classroom teaching</a:t>
            </a:r>
          </a:p>
          <a:p>
            <a:pPr algn="l"/>
            <a:r>
              <a:rPr lang="en-GB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                                 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which will foster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masis MT Pro Black" panose="02040A04050005020304" pitchFamily="18" charset="0"/>
              </a:rPr>
              <a:t>purposeful</a:t>
            </a:r>
          </a:p>
          <a:p>
            <a:pPr algn="l"/>
            <a:r>
              <a:rPr lang="en-GB" sz="3000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                                  </a:t>
            </a:r>
            <a:r>
              <a:rPr lang="en-GB" sz="3000" b="1" kern="12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masis MT Pro Black" panose="02040A04050005020304" pitchFamily="18" charset="0"/>
              </a:rPr>
              <a:t>progression in learning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No Ambiguity</a:t>
            </a:r>
          </a:p>
          <a:p>
            <a:pPr algn="l"/>
            <a:endParaRPr lang="en-GB" sz="2000" b="1" kern="12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GB" sz="2000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 </a:t>
            </a:r>
            <a:r>
              <a:rPr lang="en-GB" sz="2800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What does Purposeful Progression mean?  </a:t>
            </a:r>
          </a:p>
          <a:p>
            <a:pPr algn="l"/>
            <a:r>
              <a:rPr lang="en-GB" sz="2800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 </a:t>
            </a:r>
            <a:r>
              <a:rPr lang="en-GB" sz="2800" b="1" kern="1200" dirty="0">
                <a:solidFill>
                  <a:srgbClr val="0070C0"/>
                </a:solidFill>
                <a:latin typeface="Amasis MT Pro Black" panose="02040A04050005020304" pitchFamily="18" charset="0"/>
              </a:rPr>
              <a:t>It must be defined through the organisational ( personal ) vision &amp;</a:t>
            </a:r>
          </a:p>
          <a:p>
            <a:pPr algn="l"/>
            <a:r>
              <a:rPr lang="en-GB" sz="2800" b="1" kern="1200" dirty="0">
                <a:solidFill>
                  <a:srgbClr val="0070C0"/>
                </a:solidFill>
                <a:latin typeface="Amasis MT Pro Black" panose="02040A04050005020304" pitchFamily="18" charset="0"/>
              </a:rPr>
              <a:t>  organisational ( personal ) revolution --</a:t>
            </a:r>
          </a:p>
          <a:p>
            <a:pPr algn="l"/>
            <a:r>
              <a:rPr lang="en-GB" sz="2800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      </a:t>
            </a:r>
            <a:r>
              <a:rPr lang="en-GB" b="1" kern="1200" dirty="0">
                <a:latin typeface="Amasis MT Pro Black" panose="02040A04050005020304" pitchFamily="18" charset="0"/>
              </a:rPr>
              <a:t>( Revolution : A turn around in the way of thinking &amp; doing things )</a:t>
            </a:r>
            <a:endParaRPr lang="en-ZA" b="1" dirty="0"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93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330036"/>
            <a:ext cx="11772900" cy="4894119"/>
          </a:xfrm>
        </p:spPr>
        <p:txBody>
          <a:bodyPr>
            <a:normAutofit/>
          </a:bodyPr>
          <a:lstStyle/>
          <a:p>
            <a:pPr algn="l"/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</a:t>
            </a:r>
          </a:p>
          <a:p>
            <a:r>
              <a:rPr lang="en-ZA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lang="en-ZA" kern="1200" dirty="0">
                <a:solidFill>
                  <a:srgbClr val="0070C0"/>
                </a:solidFill>
                <a:latin typeface="Amasis MT Pro Black" panose="02040A04050005020304" pitchFamily="18" charset="0"/>
              </a:rPr>
              <a:t>WHAT DOES INSTRUCTIONAL CORE LOOK LIKE TO THE TEACHER </a:t>
            </a:r>
          </a:p>
          <a:p>
            <a:r>
              <a:rPr lang="en-ZA" kern="1200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IN WHOSE HANDS THE TEACHING PROFESSION IS?</a:t>
            </a:r>
          </a:p>
          <a:p>
            <a:endParaRPr lang="en-ZA" b="1" kern="1200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1. It is a practice of Intentional rather that routine classroom interaction</a:t>
            </a:r>
          </a:p>
          <a:p>
            <a:pPr algn="l"/>
            <a:endParaRPr lang="en-ZA" sz="1200" b="1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2. It is about reinforcing concept understanding for learners rather than</a:t>
            </a:r>
          </a:p>
          <a:p>
            <a:pPr algn="l"/>
            <a:r>
              <a:rPr lang="en-ZA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ensuring alignment with the ATP – tick box exercise</a:t>
            </a:r>
          </a:p>
          <a:p>
            <a:pPr algn="l"/>
            <a:r>
              <a:rPr lang="en-ZA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    [ </a:t>
            </a:r>
            <a:r>
              <a:rPr lang="en-ZA" b="1" kern="12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Curriculum coverage is NOT about the teacher but the learner ]</a:t>
            </a:r>
          </a:p>
          <a:p>
            <a:pPr algn="l"/>
            <a:endParaRPr lang="en-ZA" sz="1200" b="1" kern="12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pPr algn="l"/>
            <a:r>
              <a:rPr lang="en-ZA" b="1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3. </a:t>
            </a:r>
            <a:r>
              <a:rPr lang="en-ZA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It is about conducting MORE assessments FOR learning rather that</a:t>
            </a:r>
          </a:p>
          <a:p>
            <a:pPr algn="l"/>
            <a:r>
              <a:rPr lang="en-ZA" b="1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    assessment of learning   </a:t>
            </a:r>
            <a:r>
              <a:rPr lang="en-ZA" b="1" kern="1200" dirty="0">
                <a:solidFill>
                  <a:srgbClr val="00B0F0"/>
                </a:solidFill>
                <a:latin typeface="Amasis MT Pro Black" panose="02040A04050005020304" pitchFamily="18" charset="0"/>
              </a:rPr>
              <a:t>[ Spend time on informal to master the formal ]</a:t>
            </a:r>
          </a:p>
          <a:p>
            <a:pPr algn="l"/>
            <a:endParaRPr lang="en-ZA" sz="1200" b="1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en-ZA" b="1" dirty="0">
                <a:latin typeface="Amasis MT Pro Black" panose="02040A04050005020304" pitchFamily="18" charset="0"/>
              </a:rPr>
              <a:t> 4. It about being TRUE to the teaching cycle of </a:t>
            </a:r>
            <a:r>
              <a:rPr lang="en-ZA" sz="2000" b="1" dirty="0">
                <a:highlight>
                  <a:srgbClr val="FFFF00"/>
                </a:highlight>
                <a:latin typeface="Amasis MT Pro Black" panose="02040A04050005020304" pitchFamily="18" charset="0"/>
              </a:rPr>
              <a:t>Teach-Assess-</a:t>
            </a:r>
            <a:r>
              <a:rPr lang="en-ZA" sz="2000" b="1" dirty="0" err="1">
                <a:highlight>
                  <a:srgbClr val="FFFF00"/>
                </a:highlight>
                <a:latin typeface="Amasis MT Pro Black" panose="02040A04050005020304" pitchFamily="18" charset="0"/>
              </a:rPr>
              <a:t>Analyze</a:t>
            </a:r>
            <a:r>
              <a:rPr lang="en-ZA" sz="2000" b="1" dirty="0">
                <a:highlight>
                  <a:srgbClr val="FFFF00"/>
                </a:highlight>
                <a:latin typeface="Amasis MT Pro Black" panose="02040A04050005020304" pitchFamily="18" charset="0"/>
              </a:rPr>
              <a:t>-Remediate</a:t>
            </a: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42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330036"/>
            <a:ext cx="11772900" cy="4894119"/>
          </a:xfrm>
        </p:spPr>
        <p:txBody>
          <a:bodyPr>
            <a:normAutofit/>
          </a:bodyPr>
          <a:lstStyle/>
          <a:p>
            <a:pPr algn="l"/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 </a:t>
            </a:r>
          </a:p>
          <a:p>
            <a:r>
              <a:rPr lang="en-ZA" sz="3000" kern="1200" dirty="0">
                <a:solidFill>
                  <a:srgbClr val="0070C0"/>
                </a:solidFill>
                <a:latin typeface="Amasis MT Pro Black" panose="02040A04050005020304" pitchFamily="18" charset="0"/>
              </a:rPr>
              <a:t>The 2022 International Teachers’ Day Theme :</a:t>
            </a:r>
          </a:p>
          <a:p>
            <a:endParaRPr lang="en-ZA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r>
              <a:rPr lang="en-ZA" sz="3000" kern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Transformation of Education begins with the Teacher</a:t>
            </a:r>
          </a:p>
          <a:p>
            <a:endParaRPr lang="en-ZA" sz="2000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r>
              <a:rPr lang="en-ZA" sz="3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What is the relevance of this theme to the THEME for this Conference and the Sub-theme for this parallel Session : Curriculum &amp; Classroom Practice</a:t>
            </a:r>
          </a:p>
          <a:p>
            <a:endParaRPr lang="en-ZA" sz="1500" b="1" kern="1200" dirty="0">
              <a:solidFill>
                <a:prstClr val="black"/>
              </a:solidFill>
              <a:highlight>
                <a:srgbClr val="FFFF00"/>
              </a:highlight>
              <a:latin typeface="Amasis MT Pro Black" panose="02040A04050005020304" pitchFamily="18" charset="0"/>
            </a:endParaRPr>
          </a:p>
          <a:p>
            <a:r>
              <a:rPr lang="en-ZA" sz="3000" b="1" kern="1200" dirty="0">
                <a:solidFill>
                  <a:prstClr val="black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Unless the Education Sector is intentional in investing in the Teacher as the centre piece for Curriculum Delivery, the rest is all but a pipe dream.</a:t>
            </a:r>
            <a:endParaRPr lang="en-ZA" sz="3000" b="1" dirty="0">
              <a:highlight>
                <a:srgbClr val="FFFF00"/>
              </a:highlight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41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27464"/>
            <a:ext cx="11772900" cy="4696691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kumimoji="0" lang="en-ZA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 attempt to prepare Teachers ( All levels ) for the changing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environments, the Minister of Education stated 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Speech by Minister, 20 Jan. 2022 : </a:t>
            </a:r>
            <a:r>
              <a:rPr kumimoji="0" lang="en-ZA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increasingly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prioritising interventions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improvement programmes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policies that target improved quality of learning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and teaching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implementing accountability systems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ensure that quality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outcomes are achieved right through the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basic education system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[ Your school incl. ]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Given South Africa’s divided past, and the continued negative impact of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socio-economic realities on learning outcomes,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interventions and improvement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programmes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we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continuously introduce, are an attempt to counteract the</a:t>
            </a:r>
          </a:p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unintended negative impact and learning deficits on learner attainment.</a:t>
            </a:r>
            <a:endParaRPr lang="en-ZA" sz="2000" kern="12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8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5A2-BD10-499E-A4F2-2356FE03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50805"/>
            <a:ext cx="7564583" cy="150810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lang="en-GB" sz="3400" b="0" kern="1200" dirty="0">
                <a:solidFill>
                  <a:srgbClr val="FF0000"/>
                </a:solidFill>
                <a:latin typeface="Amasis MT Pro Black" panose="02040A04050005020304" pitchFamily="18" charset="0"/>
                <a:ea typeface="+mn-ea"/>
                <a:cs typeface="+mn-cs"/>
              </a:rPr>
              <a:t>The Teaching Profession in the Hands of the Teacher</a:t>
            </a:r>
            <a:endParaRPr lang="en-ZA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8312-4C90-45C0-B993-60BF2847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" y="1527464"/>
            <a:ext cx="11772900" cy="4696691"/>
          </a:xfrm>
        </p:spPr>
        <p:txBody>
          <a:bodyPr>
            <a:normAutofit fontScale="925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                           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CURRICULUM TAKE-AWAYS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  Curriculum is to be viewed as a continuum &amp; as such the GET /FET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  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mentality needs interrogation ---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the lopsided investment regime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# Purposive Interventions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: 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Are the interventions that teachers make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                            intentional or interventions for the sake of intervention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# Myths &amp; Misconceptions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: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a) Matric results are made in Grade 12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            b) Learners in lower grades still have enough time to learn and catch up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          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c) Results will come whether we intervene or not – </a:t>
            </a:r>
            <a:r>
              <a:rPr lang="en-GB" b="1" dirty="0">
                <a:solidFill>
                  <a:srgbClr val="C00000"/>
                </a:solidFill>
                <a:latin typeface="Amasis MT Pro Black" panose="02040A04050005020304" pitchFamily="18" charset="0"/>
              </a:rPr>
              <a:t>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system is in place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# Disjuncture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: Teachers teach at one level and assess at another level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QUESTION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: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ARE  TEACHERS FACTORING THESE MATTERS INTO THEIR PLANNING 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000" kern="12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</a:p>
        </p:txBody>
      </p:sp>
      <p:pic>
        <p:nvPicPr>
          <p:cNvPr id="4" name="Picture 3" descr="untitled">
            <a:extLst>
              <a:ext uri="{FF2B5EF4-FFF2-40B4-BE49-F238E27FC236}">
                <a16:creationId xmlns:a16="http://schemas.microsoft.com/office/drawing/2014/main" id="{9BB0EB49-5124-1399-AE97-458108E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"/>
            <a:ext cx="3588327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738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1036</Words>
  <Application>Microsoft Office PowerPoint</Application>
  <PresentationFormat>Widescreen</PresentationFormat>
  <Paragraphs>156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Amasis MT Pro Black</vt:lpstr>
      <vt:lpstr>Arial</vt:lpstr>
      <vt:lpstr>Arial Black</vt:lpstr>
      <vt:lpstr>Calibri</vt:lpstr>
      <vt:lpstr>Carlito</vt:lpstr>
      <vt:lpstr>Times New Roman</vt:lpstr>
      <vt:lpstr>1_Office Theme</vt:lpstr>
      <vt:lpstr> The Teaching Profession in the Hands of the Teacher</vt:lpstr>
      <vt:lpstr> The Teaching Profession in the Hands of the Teacher</vt:lpstr>
      <vt:lpstr> The Teaching Profession in the Hands of the Teacher</vt:lpstr>
      <vt:lpstr> The Teaching Profession in the Hands of the Teacher</vt:lpstr>
      <vt:lpstr> The Teaching Profession in the Hands of the Teacher</vt:lpstr>
      <vt:lpstr> The Teaching Profession in the Hands of the Teacher</vt:lpstr>
      <vt:lpstr> The Teaching Profession in the Hands of the Teacher</vt:lpstr>
      <vt:lpstr> The Teaching Profession in the Hands of the Teacher</vt:lpstr>
      <vt:lpstr> The Teaching Profession in the Hands of the Teacher</vt:lpstr>
      <vt:lpstr>CRITICAL PRONOUNCEMENTS </vt:lpstr>
      <vt:lpstr> The Teaching Profession in the Hands of the Teacher</vt:lpstr>
      <vt:lpstr> The Teaching Profession in the Hands of the Teacher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Teaching Profession in the Hands of the Teacher</dc:title>
  <dc:creator>Siboniso Khomo</dc:creator>
  <cp:lastModifiedBy>Siboniso Khomo</cp:lastModifiedBy>
  <cp:revision>1</cp:revision>
  <dcterms:created xsi:type="dcterms:W3CDTF">2023-04-19T22:17:35Z</dcterms:created>
  <dcterms:modified xsi:type="dcterms:W3CDTF">2023-04-20T10:16:22Z</dcterms:modified>
</cp:coreProperties>
</file>