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87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049886"/>
            <a:ext cx="12191999" cy="80811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5760" y="6486142"/>
            <a:ext cx="2761488" cy="2849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69632" y="868171"/>
            <a:ext cx="4060825" cy="88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ce.org.za/" TargetMode="Externa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teacher@sace.org.za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52858" y="6481673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 MT"/>
                <a:cs typeface="Arial MT"/>
              </a:rPr>
              <a:t>1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9744" y="1306067"/>
            <a:ext cx="3930396" cy="32613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91936" y="2148281"/>
            <a:ext cx="544766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91540">
              <a:lnSpc>
                <a:spcPct val="100000"/>
              </a:lnSpc>
              <a:spcBef>
                <a:spcPts val="100"/>
              </a:spcBef>
            </a:pPr>
            <a:r>
              <a:rPr sz="3600" b="0" spc="-10" dirty="0">
                <a:latin typeface="Arial MT"/>
                <a:cs typeface="Arial MT"/>
              </a:rPr>
              <a:t>PROFESSIONAL </a:t>
            </a:r>
            <a:r>
              <a:rPr sz="3600" b="0" spc="70" dirty="0">
                <a:latin typeface="Arial MT"/>
                <a:cs typeface="Arial MT"/>
              </a:rPr>
              <a:t>TEACHING</a:t>
            </a:r>
            <a:r>
              <a:rPr sz="3600" b="0" spc="-95" dirty="0">
                <a:latin typeface="Arial MT"/>
                <a:cs typeface="Arial MT"/>
              </a:rPr>
              <a:t> </a:t>
            </a:r>
            <a:r>
              <a:rPr sz="3600" b="0" spc="-10" dirty="0">
                <a:latin typeface="Arial MT"/>
                <a:cs typeface="Arial MT"/>
              </a:rPr>
              <a:t>STANDARDS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15589" y="5548376"/>
            <a:ext cx="5683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mic Sans MS"/>
                <a:cs typeface="Comic Sans MS"/>
              </a:rPr>
              <a:t>INSPIRING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A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CREDIBLE</a:t>
            </a:r>
            <a:r>
              <a:rPr sz="1800" spc="-70" dirty="0">
                <a:latin typeface="Comic Sans MS"/>
                <a:cs typeface="Comic Sans MS"/>
              </a:rPr>
              <a:t> </a:t>
            </a:r>
            <a:r>
              <a:rPr sz="1800" dirty="0">
                <a:latin typeface="Comic Sans MS"/>
                <a:cs typeface="Comic Sans MS"/>
              </a:rPr>
              <a:t>TEACHING</a:t>
            </a:r>
            <a:r>
              <a:rPr sz="1800" spc="-65" dirty="0">
                <a:latin typeface="Comic Sans MS"/>
                <a:cs typeface="Comic Sans MS"/>
              </a:rPr>
              <a:t> </a:t>
            </a:r>
            <a:r>
              <a:rPr sz="1800" spc="-10" dirty="0">
                <a:latin typeface="Comic Sans MS"/>
                <a:cs typeface="Comic Sans MS"/>
              </a:rPr>
              <a:t>PROFESSION</a:t>
            </a:r>
            <a:endParaRPr sz="1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2515616"/>
            <a:ext cx="3482340" cy="146240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ct val="88700"/>
              </a:lnSpc>
              <a:spcBef>
                <a:spcPts val="555"/>
              </a:spcBef>
            </a:pPr>
            <a:r>
              <a:rPr sz="3400" b="1" dirty="0">
                <a:latin typeface="Arial"/>
                <a:cs typeface="Arial"/>
              </a:rPr>
              <a:t>The</a:t>
            </a:r>
            <a:r>
              <a:rPr sz="3400" b="1" spc="-4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First</a:t>
            </a:r>
            <a:r>
              <a:rPr sz="3400" b="1" spc="-25" dirty="0">
                <a:latin typeface="Arial"/>
                <a:cs typeface="Arial"/>
              </a:rPr>
              <a:t> </a:t>
            </a:r>
            <a:r>
              <a:rPr sz="3400" b="1" spc="-10" dirty="0">
                <a:latin typeface="Arial"/>
                <a:cs typeface="Arial"/>
              </a:rPr>
              <a:t>Strand: “Teachers</a:t>
            </a:r>
            <a:r>
              <a:rPr sz="3400" b="1" spc="-204" dirty="0">
                <a:latin typeface="Arial"/>
                <a:cs typeface="Arial"/>
              </a:rPr>
              <a:t> </a:t>
            </a:r>
            <a:r>
              <a:rPr sz="3400" b="1" spc="-10" dirty="0">
                <a:latin typeface="Arial"/>
                <a:cs typeface="Arial"/>
              </a:rPr>
              <a:t>Build Communities”</a:t>
            </a:r>
            <a:endParaRPr sz="3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88609" y="816051"/>
            <a:ext cx="6368415" cy="2115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1939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1900" dirty="0">
                <a:latin typeface="Arial MT"/>
                <a:cs typeface="Arial MT"/>
              </a:rPr>
              <a:t>Acknowledges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important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role</a:t>
            </a:r>
            <a:r>
              <a:rPr sz="1900" spc="-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teachers play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nation-</a:t>
            </a:r>
            <a:endParaRPr sz="1900" dirty="0">
              <a:latin typeface="Arial MT"/>
              <a:cs typeface="Arial MT"/>
            </a:endParaRPr>
          </a:p>
          <a:p>
            <a:pPr marL="241300">
              <a:lnSpc>
                <a:spcPts val="1939"/>
              </a:lnSpc>
            </a:pPr>
            <a:r>
              <a:rPr sz="1900" spc="-10" dirty="0">
                <a:latin typeface="Arial MT"/>
                <a:cs typeface="Arial MT"/>
              </a:rPr>
              <a:t>building.</a:t>
            </a:r>
            <a:endParaRPr sz="1900" dirty="0">
              <a:latin typeface="Arial MT"/>
              <a:cs typeface="Arial MT"/>
            </a:endParaRPr>
          </a:p>
          <a:p>
            <a:pPr marL="241300" marR="5080" indent="-229235">
              <a:lnSpc>
                <a:spcPct val="7000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sz="1900" dirty="0">
                <a:latin typeface="Arial MT"/>
                <a:cs typeface="Arial MT"/>
              </a:rPr>
              <a:t>In</a:t>
            </a:r>
            <a:r>
              <a:rPr sz="1900" spc="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their</a:t>
            </a:r>
            <a:r>
              <a:rPr sz="1900" spc="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professional</a:t>
            </a:r>
            <a:r>
              <a:rPr sz="1900" spc="6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work,</a:t>
            </a:r>
            <a:r>
              <a:rPr sz="1900" spc="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teachers</a:t>
            </a:r>
            <a:r>
              <a:rPr sz="1900" spc="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build</a:t>
            </a:r>
            <a:r>
              <a:rPr sz="1900" spc="6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communities</a:t>
            </a:r>
            <a:r>
              <a:rPr sz="1900" spc="6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at </a:t>
            </a:r>
            <a:r>
              <a:rPr sz="1900" dirty="0">
                <a:latin typeface="Arial MT"/>
                <a:cs typeface="Arial MT"/>
              </a:rPr>
              <a:t>different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levels.</a:t>
            </a:r>
            <a:r>
              <a:rPr sz="1900" spc="-7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They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build:</a:t>
            </a:r>
            <a:endParaRPr sz="1900" dirty="0">
              <a:latin typeface="Arial MT"/>
              <a:cs typeface="Arial MT"/>
            </a:endParaRPr>
          </a:p>
          <a:p>
            <a:pPr marL="241300" marR="7620" indent="-229235">
              <a:lnSpc>
                <a:spcPct val="70000"/>
              </a:lnSpc>
              <a:spcBef>
                <a:spcPts val="994"/>
              </a:spcBef>
              <a:buChar char="•"/>
              <a:tabLst>
                <a:tab pos="241300" algn="l"/>
                <a:tab pos="1548765" algn="l"/>
                <a:tab pos="3112770" algn="l"/>
                <a:tab pos="3722370" algn="l"/>
                <a:tab pos="4990465" algn="l"/>
                <a:tab pos="5397500" algn="l"/>
              </a:tabLst>
            </a:pPr>
            <a:r>
              <a:rPr sz="1900" spc="-10" dirty="0">
                <a:latin typeface="Arial MT"/>
                <a:cs typeface="Arial MT"/>
              </a:rPr>
              <a:t>classroom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communities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and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contribute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to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nurturing </a:t>
            </a:r>
            <a:r>
              <a:rPr sz="1900" dirty="0">
                <a:latin typeface="Arial MT"/>
                <a:cs typeface="Arial MT"/>
              </a:rPr>
              <a:t>school</a:t>
            </a:r>
            <a:r>
              <a:rPr sz="1900" spc="-6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communities.</a:t>
            </a:r>
            <a:endParaRPr sz="1900" dirty="0">
              <a:latin typeface="Arial MT"/>
              <a:cs typeface="Arial MT"/>
            </a:endParaRPr>
          </a:p>
          <a:p>
            <a:pPr marL="241300" marR="6985" indent="-229235">
              <a:lnSpc>
                <a:spcPct val="70000"/>
              </a:lnSpc>
              <a:spcBef>
                <a:spcPts val="1010"/>
              </a:spcBef>
              <a:buChar char="•"/>
              <a:tabLst>
                <a:tab pos="241300" algn="l"/>
              </a:tabLst>
            </a:pPr>
            <a:r>
              <a:rPr sz="1900" dirty="0">
                <a:latin typeface="Arial MT"/>
                <a:cs typeface="Arial MT"/>
              </a:rPr>
              <a:t>In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subjects they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teach,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teachers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introduce</a:t>
            </a:r>
            <a:r>
              <a:rPr sz="1900" spc="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learners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to </a:t>
            </a:r>
            <a:r>
              <a:rPr sz="1900" dirty="0">
                <a:latin typeface="Arial MT"/>
                <a:cs typeface="Arial MT"/>
              </a:rPr>
              <a:t>knowledge</a:t>
            </a:r>
            <a:r>
              <a:rPr sz="1900" spc="-7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communities.</a:t>
            </a:r>
            <a:endParaRPr sz="19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88609" y="2946018"/>
            <a:ext cx="6368415" cy="720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1939"/>
              </a:lnSpc>
              <a:spcBef>
                <a:spcPts val="95"/>
              </a:spcBef>
              <a:buChar char="•"/>
              <a:tabLst>
                <a:tab pos="241300" algn="l"/>
                <a:tab pos="1564005" algn="l"/>
                <a:tab pos="2456180" algn="l"/>
                <a:tab pos="4182745" algn="l"/>
                <a:tab pos="5950585" algn="l"/>
              </a:tabLst>
            </a:pPr>
            <a:r>
              <a:rPr sz="1900" spc="-10" dirty="0">
                <a:latin typeface="Arial MT"/>
                <a:cs typeface="Arial MT"/>
              </a:rPr>
              <a:t>Through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0" dirty="0">
                <a:latin typeface="Arial MT"/>
                <a:cs typeface="Arial MT"/>
              </a:rPr>
              <a:t>their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professional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engagement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and</a:t>
            </a:r>
            <a:endParaRPr sz="1900" dirty="0">
              <a:latin typeface="Arial MT"/>
              <a:cs typeface="Arial MT"/>
            </a:endParaRPr>
          </a:p>
          <a:p>
            <a:pPr marL="241300" marR="5080">
              <a:lnSpc>
                <a:spcPct val="70000"/>
              </a:lnSpc>
              <a:spcBef>
                <a:spcPts val="340"/>
              </a:spcBef>
              <a:tabLst>
                <a:tab pos="1943735" algn="l"/>
                <a:tab pos="3131185" algn="l"/>
                <a:tab pos="3902075" algn="l"/>
                <a:tab pos="4931410" algn="l"/>
              </a:tabLst>
            </a:pPr>
            <a:r>
              <a:rPr sz="1900" spc="-10" dirty="0">
                <a:latin typeface="Arial MT"/>
                <a:cs typeface="Arial MT"/>
              </a:rPr>
              <a:t>collaboration,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teachers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build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subject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communities, </a:t>
            </a:r>
            <a:r>
              <a:rPr sz="1900" spc="-20" dirty="0">
                <a:latin typeface="Arial MT"/>
                <a:cs typeface="Arial MT"/>
              </a:rPr>
              <a:t>school-</a:t>
            </a:r>
            <a:r>
              <a:rPr sz="1900" dirty="0">
                <a:latin typeface="Arial MT"/>
                <a:cs typeface="Arial MT"/>
              </a:rPr>
              <a:t>based</a:t>
            </a:r>
            <a:r>
              <a:rPr sz="1900" spc="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communities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of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practice,</a:t>
            </a:r>
            <a:r>
              <a:rPr sz="1900" spc="-2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and</a:t>
            </a:r>
            <a:endParaRPr sz="19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38800" y="3983742"/>
            <a:ext cx="6367780" cy="1988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1939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1900" dirty="0">
                <a:latin typeface="Arial MT"/>
                <a:cs typeface="Arial MT"/>
              </a:rPr>
              <a:t>When</a:t>
            </a:r>
            <a:r>
              <a:rPr sz="1900" spc="-1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their professional learning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is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evidence</a:t>
            </a:r>
            <a:r>
              <a:rPr sz="1900" spc="1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based,</a:t>
            </a:r>
            <a:r>
              <a:rPr sz="1900" spc="-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they</a:t>
            </a:r>
            <a:endParaRPr sz="1900">
              <a:latin typeface="Arial MT"/>
              <a:cs typeface="Arial MT"/>
            </a:endParaRPr>
          </a:p>
          <a:p>
            <a:pPr marL="241300">
              <a:lnSpc>
                <a:spcPts val="1939"/>
              </a:lnSpc>
            </a:pPr>
            <a:r>
              <a:rPr sz="1900" dirty="0">
                <a:latin typeface="Arial MT"/>
                <a:cs typeface="Arial MT"/>
              </a:rPr>
              <a:t>build</a:t>
            </a:r>
            <a:r>
              <a:rPr sz="1900" spc="-7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Professional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Learning</a:t>
            </a:r>
            <a:r>
              <a:rPr sz="1900" spc="-7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Communities</a:t>
            </a:r>
            <a:r>
              <a:rPr sz="1900" spc="-4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(PLCs).</a:t>
            </a:r>
            <a:endParaRPr sz="1900">
              <a:latin typeface="Arial MT"/>
              <a:cs typeface="Arial MT"/>
            </a:endParaRPr>
          </a:p>
          <a:p>
            <a:pPr marL="241300" indent="-228600">
              <a:lnSpc>
                <a:spcPts val="1939"/>
              </a:lnSpc>
              <a:spcBef>
                <a:spcPts val="325"/>
              </a:spcBef>
              <a:buChar char="•"/>
              <a:tabLst>
                <a:tab pos="241300" algn="l"/>
                <a:tab pos="707390" algn="l"/>
                <a:tab pos="2161540" algn="l"/>
                <a:tab pos="3843020" algn="l"/>
                <a:tab pos="4862830" algn="l"/>
                <a:tab pos="5976620" algn="l"/>
              </a:tabLst>
            </a:pPr>
            <a:r>
              <a:rPr sz="1900" spc="-25" dirty="0">
                <a:latin typeface="Arial MT"/>
                <a:cs typeface="Arial MT"/>
              </a:rPr>
              <a:t>By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undertaking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post-graduate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studies,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teachers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0" dirty="0">
                <a:latin typeface="Arial MT"/>
                <a:cs typeface="Arial MT"/>
              </a:rPr>
              <a:t>join</a:t>
            </a:r>
            <a:endParaRPr sz="1900">
              <a:latin typeface="Arial MT"/>
              <a:cs typeface="Arial MT"/>
            </a:endParaRPr>
          </a:p>
          <a:p>
            <a:pPr marL="241300">
              <a:lnSpc>
                <a:spcPts val="1595"/>
              </a:lnSpc>
              <a:tabLst>
                <a:tab pos="1365885" algn="l"/>
                <a:tab pos="2975610" algn="l"/>
                <a:tab pos="3562350" algn="l"/>
                <a:tab pos="4810760" algn="l"/>
                <a:tab pos="5194935" algn="l"/>
              </a:tabLst>
            </a:pPr>
            <a:r>
              <a:rPr sz="1900" spc="-10" dirty="0">
                <a:latin typeface="Arial MT"/>
                <a:cs typeface="Arial MT"/>
              </a:rPr>
              <a:t>research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communities,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and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contribute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to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knowledge</a:t>
            </a:r>
            <a:endParaRPr sz="1900">
              <a:latin typeface="Arial MT"/>
              <a:cs typeface="Arial MT"/>
            </a:endParaRPr>
          </a:p>
          <a:p>
            <a:pPr marL="241300" marR="5080">
              <a:lnSpc>
                <a:spcPct val="70000"/>
              </a:lnSpc>
              <a:spcBef>
                <a:spcPts val="345"/>
              </a:spcBef>
            </a:pPr>
            <a:r>
              <a:rPr sz="1900" dirty="0">
                <a:latin typeface="Arial MT"/>
                <a:cs typeface="Arial MT"/>
              </a:rPr>
              <a:t>production</a:t>
            </a:r>
            <a:r>
              <a:rPr sz="1900" spc="29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about</a:t>
            </a:r>
            <a:r>
              <a:rPr sz="1900" spc="29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effective</a:t>
            </a:r>
            <a:r>
              <a:rPr sz="1900" spc="29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teaching</a:t>
            </a:r>
            <a:r>
              <a:rPr sz="1900" spc="30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and</a:t>
            </a:r>
            <a:r>
              <a:rPr sz="1900" spc="30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learning</a:t>
            </a:r>
            <a:r>
              <a:rPr sz="1900" spc="30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in</a:t>
            </a:r>
            <a:r>
              <a:rPr sz="1900" spc="30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the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2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African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context.</a:t>
            </a:r>
            <a:endParaRPr sz="1900">
              <a:latin typeface="Arial MT"/>
              <a:cs typeface="Arial MT"/>
            </a:endParaRPr>
          </a:p>
          <a:p>
            <a:pPr marL="241300" marR="5715" indent="-229235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  <a:tab pos="1131570" algn="l"/>
                <a:tab pos="1619250" algn="l"/>
                <a:tab pos="2548890" algn="l"/>
                <a:tab pos="3698240" algn="l"/>
                <a:tab pos="4279900" algn="l"/>
                <a:tab pos="5412740" algn="l"/>
              </a:tabLst>
            </a:pPr>
            <a:r>
              <a:rPr sz="1900" b="1" spc="-10" dirty="0">
                <a:latin typeface="Arial"/>
                <a:cs typeface="Arial"/>
              </a:rPr>
              <a:t>Above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0" dirty="0">
                <a:latin typeface="Arial"/>
                <a:cs typeface="Arial"/>
              </a:rPr>
              <a:t>all,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quality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teaching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25" dirty="0">
                <a:latin typeface="Arial"/>
                <a:cs typeface="Arial"/>
              </a:rPr>
              <a:t>and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effective</a:t>
            </a:r>
            <a:r>
              <a:rPr sz="1900" b="1" dirty="0">
                <a:latin typeface="Arial"/>
                <a:cs typeface="Arial"/>
              </a:rPr>
              <a:t>	</a:t>
            </a:r>
            <a:r>
              <a:rPr sz="1900" b="1" spc="-10" dirty="0">
                <a:latin typeface="Arial"/>
                <a:cs typeface="Arial"/>
              </a:rPr>
              <a:t>learning </a:t>
            </a:r>
            <a:r>
              <a:rPr sz="1900" b="1" dirty="0">
                <a:latin typeface="Arial"/>
                <a:cs typeface="Arial"/>
              </a:rPr>
              <a:t>empowers</a:t>
            </a:r>
            <a:r>
              <a:rPr sz="1900" b="1" spc="-7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local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communities.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923" y="641604"/>
            <a:ext cx="2689860" cy="21427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69632" y="1068705"/>
            <a:ext cx="40601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59105" algn="l"/>
                <a:tab pos="1789430" algn="l"/>
                <a:tab pos="2236470" algn="l"/>
                <a:tab pos="3204210" algn="l"/>
                <a:tab pos="3749675" algn="l"/>
              </a:tabLst>
            </a:pPr>
            <a:r>
              <a:rPr spc="-25" dirty="0"/>
              <a:t>1.</a:t>
            </a:r>
            <a:r>
              <a:rPr dirty="0"/>
              <a:t>	</a:t>
            </a:r>
            <a:r>
              <a:rPr spc="-10" dirty="0"/>
              <a:t>Teaching</a:t>
            </a:r>
            <a:r>
              <a:rPr dirty="0"/>
              <a:t>	</a:t>
            </a:r>
            <a:r>
              <a:rPr spc="-25" dirty="0"/>
              <a:t>is</a:t>
            </a:r>
            <a:r>
              <a:rPr dirty="0"/>
              <a:t>	</a:t>
            </a:r>
            <a:r>
              <a:rPr spc="-20" dirty="0"/>
              <a:t>based</a:t>
            </a:r>
            <a:r>
              <a:rPr dirty="0"/>
              <a:t>	</a:t>
            </a:r>
            <a:r>
              <a:rPr spc="-25" dirty="0"/>
              <a:t>on</a:t>
            </a:r>
            <a:r>
              <a:rPr dirty="0"/>
              <a:t>	</a:t>
            </a:r>
            <a:r>
              <a:rPr spc="-25" dirty="0"/>
              <a:t>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69632" y="1342720"/>
            <a:ext cx="4062729" cy="23241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40"/>
              </a:spcBef>
            </a:pPr>
            <a:r>
              <a:rPr sz="2000" b="1" dirty="0">
                <a:latin typeface="Arial"/>
                <a:cs typeface="Arial"/>
              </a:rPr>
              <a:t>ethical</a:t>
            </a:r>
            <a:r>
              <a:rPr sz="2000" b="1" spc="390" dirty="0">
                <a:latin typeface="Arial"/>
                <a:cs typeface="Arial"/>
              </a:rPr>
              <a:t>   </a:t>
            </a:r>
            <a:r>
              <a:rPr sz="2000" b="1" dirty="0">
                <a:latin typeface="Arial"/>
                <a:cs typeface="Arial"/>
              </a:rPr>
              <a:t>commitment</a:t>
            </a:r>
            <a:r>
              <a:rPr sz="2000" b="1" spc="390" dirty="0">
                <a:latin typeface="Arial"/>
                <a:cs typeface="Arial"/>
              </a:rPr>
              <a:t>  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385" dirty="0">
                <a:latin typeface="Arial"/>
                <a:cs typeface="Arial"/>
              </a:rPr>
              <a:t>   </a:t>
            </a:r>
            <a:r>
              <a:rPr sz="2000" b="1" spc="-25" dirty="0">
                <a:latin typeface="Arial"/>
                <a:cs typeface="Arial"/>
              </a:rPr>
              <a:t>the </a:t>
            </a:r>
            <a:r>
              <a:rPr sz="2000" b="1" dirty="0">
                <a:latin typeface="Arial"/>
                <a:cs typeface="Arial"/>
              </a:rPr>
              <a:t>learning</a:t>
            </a:r>
            <a:r>
              <a:rPr sz="2000" b="1" spc="33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32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wellbeing</a:t>
            </a:r>
            <a:r>
              <a:rPr sz="2000" b="1" spc="33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335" dirty="0">
                <a:latin typeface="Arial"/>
                <a:cs typeface="Arial"/>
              </a:rPr>
              <a:t>  </a:t>
            </a:r>
            <a:r>
              <a:rPr sz="2000" b="1" spc="-25" dirty="0">
                <a:latin typeface="Arial"/>
                <a:cs typeface="Arial"/>
              </a:rPr>
              <a:t>all </a:t>
            </a:r>
            <a:r>
              <a:rPr sz="2000" b="1" spc="-10" dirty="0">
                <a:latin typeface="Arial"/>
                <a:cs typeface="Arial"/>
              </a:rPr>
              <a:t>learners.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14"/>
              </a:spcBef>
            </a:pPr>
            <a:endParaRPr sz="2000">
              <a:latin typeface="Arial"/>
              <a:cs typeface="Arial"/>
            </a:endParaRPr>
          </a:p>
          <a:p>
            <a:pPr marL="633730" marR="8890" lvl="1" indent="-525145" algn="just">
              <a:lnSpc>
                <a:spcPts val="1620"/>
              </a:lnSpc>
              <a:buAutoNum type="arabicPeriod"/>
              <a:tabLst>
                <a:tab pos="637540" algn="l"/>
              </a:tabLst>
            </a:pP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Teachers</a:t>
            </a:r>
            <a:r>
              <a:rPr sz="1500" spc="26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believe</a:t>
            </a:r>
            <a:r>
              <a:rPr sz="1500" spc="27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in</a:t>
            </a:r>
            <a:r>
              <a:rPr sz="1500" spc="2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</a:t>
            </a:r>
            <a:r>
              <a:rPr sz="1500" spc="254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capacity</a:t>
            </a:r>
            <a:r>
              <a:rPr sz="1500" spc="2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of</a:t>
            </a:r>
            <a:r>
              <a:rPr sz="1500" spc="2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all 	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learners</a:t>
            </a:r>
            <a:r>
              <a:rPr sz="1500" spc="13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to</a:t>
            </a:r>
            <a:r>
              <a:rPr sz="1500" spc="1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achieve</a:t>
            </a:r>
            <a:r>
              <a:rPr sz="1500" spc="1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1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make</a:t>
            </a:r>
            <a:r>
              <a:rPr sz="1500" spc="13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progress 	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both</a:t>
            </a:r>
            <a:r>
              <a:rPr sz="1500" spc="-3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inside</a:t>
            </a:r>
            <a:r>
              <a:rPr sz="1500" spc="-2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-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outside</a:t>
            </a:r>
            <a:r>
              <a:rPr sz="1500" spc="-3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</a:t>
            </a:r>
            <a:r>
              <a:rPr sz="1500" spc="-3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classroom.</a:t>
            </a:r>
            <a:endParaRPr sz="1500">
              <a:latin typeface="Arial MT"/>
              <a:cs typeface="Arial MT"/>
            </a:endParaRPr>
          </a:p>
          <a:p>
            <a:pPr marL="633730" lvl="1" indent="-525145" algn="just">
              <a:lnSpc>
                <a:spcPct val="100000"/>
              </a:lnSpc>
              <a:spcBef>
                <a:spcPts val="395"/>
              </a:spcBef>
              <a:buAutoNum type="arabicPeriod"/>
              <a:tabLst>
                <a:tab pos="633730" algn="l"/>
              </a:tabLst>
            </a:pP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Teachers</a:t>
            </a:r>
            <a:r>
              <a:rPr sz="1500" spc="475" dirty="0">
                <a:solidFill>
                  <a:srgbClr val="0D0D0D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understand</a:t>
            </a:r>
            <a:r>
              <a:rPr sz="1500" spc="480" dirty="0">
                <a:solidFill>
                  <a:srgbClr val="0D0D0D"/>
                </a:solidFill>
                <a:latin typeface="Arial MT"/>
                <a:cs typeface="Arial MT"/>
              </a:rPr>
              <a:t> 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</a:t>
            </a:r>
            <a:r>
              <a:rPr sz="1500" spc="470" dirty="0">
                <a:solidFill>
                  <a:srgbClr val="0D0D0D"/>
                </a:solidFill>
                <a:latin typeface="Arial MT"/>
                <a:cs typeface="Arial MT"/>
              </a:rPr>
              <a:t> 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different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3616" y="3427476"/>
            <a:ext cx="2672522" cy="214274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94472" y="3617798"/>
            <a:ext cx="3436620" cy="8718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80"/>
              </a:spcBef>
            </a:pP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challenges</a:t>
            </a:r>
            <a:r>
              <a:rPr sz="1500" spc="48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that</a:t>
            </a:r>
            <a:r>
              <a:rPr sz="1500" spc="459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confront</a:t>
            </a:r>
            <a:r>
              <a:rPr sz="1500" spc="47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learners</a:t>
            </a:r>
            <a:r>
              <a:rPr sz="1500" spc="48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and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their</a:t>
            </a:r>
            <a:r>
              <a:rPr sz="1500" spc="37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families</a:t>
            </a:r>
            <a:r>
              <a:rPr sz="1500" spc="39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38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consider</a:t>
            </a:r>
            <a:r>
              <a:rPr sz="1500" spc="38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how</a:t>
            </a:r>
            <a:r>
              <a:rPr sz="1500" spc="36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these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challenges</a:t>
            </a:r>
            <a:r>
              <a:rPr sz="1500" spc="45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may</a:t>
            </a:r>
            <a:r>
              <a:rPr sz="1500" spc="43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affect</a:t>
            </a:r>
            <a:r>
              <a:rPr sz="1500" spc="42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their</a:t>
            </a:r>
            <a:r>
              <a:rPr sz="1500" spc="4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behaviour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learning.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5644" y="4517517"/>
            <a:ext cx="3966210" cy="45974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541020" marR="5080" indent="-528955">
              <a:lnSpc>
                <a:spcPts val="1620"/>
              </a:lnSpc>
              <a:spcBef>
                <a:spcPts val="300"/>
              </a:spcBef>
              <a:tabLst>
                <a:tab pos="541020" algn="l"/>
                <a:tab pos="1426845" algn="l"/>
                <a:tab pos="2196465" algn="l"/>
                <a:tab pos="2336800" algn="l"/>
                <a:tab pos="3008630" algn="l"/>
                <a:tab pos="3313429" algn="l"/>
                <a:tab pos="3792220" algn="l"/>
              </a:tabLst>
            </a:pP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1.3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Teachers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29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respect	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different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aspects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of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learners’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identities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	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(including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	</a:t>
            </a:r>
            <a:r>
              <a:rPr sz="1500" spc="-20" dirty="0">
                <a:solidFill>
                  <a:srgbClr val="0D0D0D"/>
                </a:solidFill>
                <a:latin typeface="Arial MT"/>
                <a:cs typeface="Arial MT"/>
              </a:rPr>
              <a:t>gender,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94472" y="4928692"/>
            <a:ext cx="3434715" cy="8718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80"/>
              </a:spcBef>
            </a:pP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race,</a:t>
            </a:r>
            <a:r>
              <a:rPr sz="1500" spc="409" dirty="0">
                <a:solidFill>
                  <a:srgbClr val="0D0D0D"/>
                </a:solidFill>
                <a:latin typeface="Arial MT"/>
                <a:cs typeface="Arial MT"/>
              </a:rPr>
              <a:t>  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language,</a:t>
            </a:r>
            <a:r>
              <a:rPr sz="1500" spc="409" dirty="0">
                <a:solidFill>
                  <a:srgbClr val="0D0D0D"/>
                </a:solidFill>
                <a:latin typeface="Arial MT"/>
                <a:cs typeface="Arial MT"/>
              </a:rPr>
              <a:t>  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culture,</a:t>
            </a:r>
            <a:r>
              <a:rPr sz="1500" spc="405" dirty="0">
                <a:solidFill>
                  <a:srgbClr val="0D0D0D"/>
                </a:solidFill>
                <a:latin typeface="Arial MT"/>
                <a:cs typeface="Arial MT"/>
              </a:rPr>
              <a:t>  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sexual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orientation</a:t>
            </a:r>
            <a:r>
              <a:rPr sz="1500" spc="26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26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dis/ability),</a:t>
            </a:r>
            <a:r>
              <a:rPr sz="1500" spc="26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2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believe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that</a:t>
            </a:r>
            <a:r>
              <a:rPr sz="1500" spc="15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these</a:t>
            </a:r>
            <a:r>
              <a:rPr sz="1500" spc="16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diversities</a:t>
            </a:r>
            <a:r>
              <a:rPr sz="1500" spc="17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can</a:t>
            </a:r>
            <a:r>
              <a:rPr sz="1500" spc="15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be</a:t>
            </a:r>
            <a:r>
              <a:rPr sz="1500" spc="16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</a:t>
            </a:r>
            <a:r>
              <a:rPr sz="1500" spc="15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strength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resource</a:t>
            </a:r>
            <a:r>
              <a:rPr sz="1500" spc="-4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for</a:t>
            </a:r>
            <a:r>
              <a:rPr sz="1500" spc="-3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teaching</a:t>
            </a:r>
            <a:r>
              <a:rPr sz="1500" spc="-50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dirty="0">
                <a:solidFill>
                  <a:srgbClr val="0D0D0D"/>
                </a:solidFill>
                <a:latin typeface="Arial MT"/>
                <a:cs typeface="Arial MT"/>
              </a:rPr>
              <a:t>and</a:t>
            </a:r>
            <a:r>
              <a:rPr sz="1500" spc="-25" dirty="0">
                <a:solidFill>
                  <a:srgbClr val="0D0D0D"/>
                </a:solidFill>
                <a:latin typeface="Arial MT"/>
                <a:cs typeface="Arial MT"/>
              </a:rPr>
              <a:t> </a:t>
            </a:r>
            <a:r>
              <a:rPr sz="1500" spc="-10" dirty="0">
                <a:solidFill>
                  <a:srgbClr val="0D0D0D"/>
                </a:solidFill>
                <a:latin typeface="Arial MT"/>
                <a:cs typeface="Arial MT"/>
              </a:rPr>
              <a:t>learning.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314" y="3130892"/>
            <a:ext cx="2551843" cy="25273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72159" y="3727196"/>
            <a:ext cx="1477010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175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2320" y="3349715"/>
            <a:ext cx="2129028" cy="214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6518" y="839215"/>
            <a:ext cx="40614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12445" algn="l"/>
                <a:tab pos="1898014" algn="l"/>
                <a:tab pos="3538220" algn="l"/>
              </a:tabLst>
            </a:pPr>
            <a:r>
              <a:rPr spc="-25" dirty="0"/>
              <a:t>2.</a:t>
            </a:r>
            <a:r>
              <a:rPr dirty="0"/>
              <a:t>	</a:t>
            </a:r>
            <a:r>
              <a:rPr spc="-10" dirty="0"/>
              <a:t>Teachers</a:t>
            </a:r>
            <a:r>
              <a:rPr dirty="0"/>
              <a:t>	</a:t>
            </a:r>
            <a:r>
              <a:rPr spc="-10" dirty="0"/>
              <a:t>collaborate</a:t>
            </a:r>
            <a:r>
              <a:rPr dirty="0"/>
              <a:t>	</a:t>
            </a:r>
            <a:r>
              <a:rPr spc="-20" dirty="0"/>
              <a:t>with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46518" y="1113536"/>
            <a:ext cx="4063365" cy="88011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b="1" dirty="0">
                <a:latin typeface="Arial"/>
                <a:cs typeface="Arial"/>
              </a:rPr>
              <a:t>others</a:t>
            </a:r>
            <a:r>
              <a:rPr sz="2000" b="1" spc="265" dirty="0">
                <a:latin typeface="Arial"/>
                <a:cs typeface="Arial"/>
              </a:rPr>
              <a:t>  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270" dirty="0">
                <a:latin typeface="Arial"/>
                <a:cs typeface="Arial"/>
              </a:rPr>
              <a:t>   </a:t>
            </a:r>
            <a:r>
              <a:rPr sz="2000" b="1" dirty="0">
                <a:latin typeface="Arial"/>
                <a:cs typeface="Arial"/>
              </a:rPr>
              <a:t>support</a:t>
            </a:r>
            <a:r>
              <a:rPr sz="2000" b="1" spc="275" dirty="0">
                <a:latin typeface="Arial"/>
                <a:cs typeface="Arial"/>
              </a:rPr>
              <a:t>   </a:t>
            </a:r>
            <a:r>
              <a:rPr sz="2000" b="1" spc="-10" dirty="0">
                <a:latin typeface="Arial"/>
                <a:cs typeface="Arial"/>
              </a:rPr>
              <a:t>teaching, </a:t>
            </a:r>
            <a:r>
              <a:rPr sz="2000" b="1" dirty="0">
                <a:latin typeface="Arial"/>
                <a:cs typeface="Arial"/>
              </a:rPr>
              <a:t>learning</a:t>
            </a:r>
            <a:r>
              <a:rPr sz="2000" b="1" spc="130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13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140" dirty="0">
                <a:latin typeface="Arial"/>
                <a:cs typeface="Arial"/>
              </a:rPr>
              <a:t>  </a:t>
            </a:r>
            <a:r>
              <a:rPr sz="2000" b="1" spc="-10" dirty="0">
                <a:latin typeface="Arial"/>
                <a:cs typeface="Arial"/>
              </a:rPr>
              <a:t>professional development.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5188" y="623316"/>
            <a:ext cx="2488691" cy="18333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69632" y="2078227"/>
            <a:ext cx="4177665" cy="1485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380" lvl="1" indent="-360680">
              <a:lnSpc>
                <a:spcPts val="1325"/>
              </a:lnSpc>
              <a:spcBef>
                <a:spcPts val="95"/>
              </a:spcBef>
              <a:buAutoNum type="arabicPeriod"/>
              <a:tabLst>
                <a:tab pos="373380" algn="l"/>
              </a:tabLst>
            </a:pPr>
            <a:r>
              <a:rPr sz="1300" spc="-20" dirty="0">
                <a:latin typeface="Arial MT"/>
                <a:cs typeface="Arial MT"/>
              </a:rPr>
              <a:t>Teachers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conduct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themselves</a:t>
            </a:r>
            <a:r>
              <a:rPr sz="1300" spc="1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in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ways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that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earn</a:t>
            </a:r>
            <a:r>
              <a:rPr sz="1300" spc="10" dirty="0">
                <a:latin typeface="Arial MT"/>
                <a:cs typeface="Arial MT"/>
              </a:rPr>
              <a:t> </a:t>
            </a:r>
            <a:r>
              <a:rPr sz="1300" spc="-25" dirty="0">
                <a:latin typeface="Arial MT"/>
                <a:cs typeface="Arial MT"/>
              </a:rPr>
              <a:t>the</a:t>
            </a:r>
            <a:endParaRPr sz="1300">
              <a:latin typeface="Arial MT"/>
              <a:cs typeface="Arial MT"/>
            </a:endParaRPr>
          </a:p>
          <a:p>
            <a:pPr marL="373380" marR="5080">
              <a:lnSpc>
                <a:spcPct val="70000"/>
              </a:lnSpc>
              <a:spcBef>
                <a:spcPts val="234"/>
              </a:spcBef>
            </a:pPr>
            <a:r>
              <a:rPr sz="1300" dirty="0">
                <a:latin typeface="Arial MT"/>
                <a:cs typeface="Arial MT"/>
              </a:rPr>
              <a:t>respect</a:t>
            </a:r>
            <a:r>
              <a:rPr sz="1300" spc="2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</a:t>
            </a:r>
            <a:r>
              <a:rPr sz="1300" spc="229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those</a:t>
            </a:r>
            <a:r>
              <a:rPr sz="1300" spc="229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in</a:t>
            </a:r>
            <a:r>
              <a:rPr sz="1300" spc="2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their</a:t>
            </a:r>
            <a:r>
              <a:rPr sz="1300" spc="229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communities</a:t>
            </a:r>
            <a:r>
              <a:rPr sz="1300" spc="2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22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uphold </a:t>
            </a:r>
            <a:r>
              <a:rPr sz="1300" dirty="0">
                <a:latin typeface="Arial MT"/>
                <a:cs typeface="Arial MT"/>
              </a:rPr>
              <a:t>the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dignity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teaching</a:t>
            </a:r>
            <a:r>
              <a:rPr sz="1300" spc="-10" dirty="0">
                <a:latin typeface="Arial MT"/>
                <a:cs typeface="Arial MT"/>
              </a:rPr>
              <a:t> profession.</a:t>
            </a:r>
            <a:endParaRPr sz="1300">
              <a:latin typeface="Arial MT"/>
              <a:cs typeface="Arial MT"/>
            </a:endParaRPr>
          </a:p>
          <a:p>
            <a:pPr marL="373380" lvl="1" indent="-360680">
              <a:lnSpc>
                <a:spcPts val="1325"/>
              </a:lnSpc>
              <a:spcBef>
                <a:spcPts val="130"/>
              </a:spcBef>
              <a:buAutoNum type="arabicPeriod" startAt="2"/>
              <a:tabLst>
                <a:tab pos="373380" algn="l"/>
              </a:tabLst>
            </a:pPr>
            <a:r>
              <a:rPr sz="1300" spc="-10" dirty="0">
                <a:latin typeface="Arial MT"/>
                <a:cs typeface="Arial MT"/>
              </a:rPr>
              <a:t>Teachers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understand</a:t>
            </a:r>
            <a:r>
              <a:rPr sz="1300" spc="6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that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wellbeing</a:t>
            </a:r>
            <a:r>
              <a:rPr sz="1300" spc="6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</a:t>
            </a:r>
            <a:r>
              <a:rPr sz="1300" spc="5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learners</a:t>
            </a:r>
            <a:endParaRPr sz="1300">
              <a:latin typeface="Arial MT"/>
              <a:cs typeface="Arial MT"/>
            </a:endParaRPr>
          </a:p>
          <a:p>
            <a:pPr marL="373380">
              <a:lnSpc>
                <a:spcPts val="1090"/>
              </a:lnSpc>
              <a:tabLst>
                <a:tab pos="829310" algn="l"/>
                <a:tab pos="1240790" algn="l"/>
                <a:tab pos="1973580" algn="l"/>
                <a:tab pos="2292350" algn="l"/>
                <a:tab pos="2795270" algn="l"/>
                <a:tab pos="3564890" algn="l"/>
              </a:tabLst>
            </a:pPr>
            <a:r>
              <a:rPr sz="1300" spc="-25" dirty="0">
                <a:latin typeface="Arial MT"/>
                <a:cs typeface="Arial MT"/>
              </a:rPr>
              <a:t>and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the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support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of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their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learning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requires</a:t>
            </a:r>
            <a:endParaRPr sz="1300">
              <a:latin typeface="Arial MT"/>
              <a:cs typeface="Arial MT"/>
            </a:endParaRPr>
          </a:p>
          <a:p>
            <a:pPr marL="373380">
              <a:lnSpc>
                <a:spcPts val="1090"/>
              </a:lnSpc>
              <a:tabLst>
                <a:tab pos="1764664" algn="l"/>
                <a:tab pos="2320290" algn="l"/>
                <a:tab pos="3539490" algn="l"/>
              </a:tabLst>
            </a:pPr>
            <a:r>
              <a:rPr sz="1300" spc="-10" dirty="0">
                <a:latin typeface="Arial MT"/>
                <a:cs typeface="Arial MT"/>
              </a:rPr>
              <a:t>communication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and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collaboration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between</a:t>
            </a:r>
            <a:endParaRPr sz="1300">
              <a:latin typeface="Arial MT"/>
              <a:cs typeface="Arial MT"/>
            </a:endParaRPr>
          </a:p>
          <a:p>
            <a:pPr marL="373380" marR="6350">
              <a:lnSpc>
                <a:spcPct val="70000"/>
              </a:lnSpc>
              <a:spcBef>
                <a:spcPts val="235"/>
              </a:spcBef>
            </a:pPr>
            <a:r>
              <a:rPr sz="1300" dirty="0">
                <a:latin typeface="Arial MT"/>
                <a:cs typeface="Arial MT"/>
              </a:rPr>
              <a:t>teachers,</a:t>
            </a:r>
            <a:r>
              <a:rPr sz="1300" spc="19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parents,</a:t>
            </a:r>
            <a:r>
              <a:rPr sz="1300" spc="20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caregivers,</a:t>
            </a:r>
            <a:r>
              <a:rPr sz="1300" spc="204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other</a:t>
            </a:r>
            <a:r>
              <a:rPr sz="1300" spc="20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professionals,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</a:t>
            </a:r>
            <a:r>
              <a:rPr sz="1300" spc="-10" dirty="0">
                <a:latin typeface="Arial MT"/>
                <a:cs typeface="Arial MT"/>
              </a:rPr>
              <a:t> community.</a:t>
            </a:r>
            <a:endParaRPr sz="1300">
              <a:latin typeface="Arial MT"/>
              <a:cs typeface="Arial MT"/>
            </a:endParaRPr>
          </a:p>
          <a:p>
            <a:pPr marL="373380" lvl="1" indent="-360680">
              <a:lnSpc>
                <a:spcPct val="100000"/>
              </a:lnSpc>
              <a:spcBef>
                <a:spcPts val="135"/>
              </a:spcBef>
              <a:buAutoNum type="arabicPeriod" startAt="3"/>
              <a:tabLst>
                <a:tab pos="373380" algn="l"/>
                <a:tab pos="1229995" algn="l"/>
                <a:tab pos="1655445" algn="l"/>
                <a:tab pos="2687320" algn="l"/>
                <a:tab pos="3067050" algn="l"/>
                <a:tab pos="3574415" algn="l"/>
              </a:tabLst>
            </a:pPr>
            <a:r>
              <a:rPr sz="1300" spc="-10" dirty="0">
                <a:latin typeface="Arial MT"/>
                <a:cs typeface="Arial MT"/>
              </a:rPr>
              <a:t>Teachers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are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responsible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for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their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ongoing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30820" y="3479038"/>
            <a:ext cx="3814445" cy="36195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560"/>
              </a:spcBef>
              <a:tabLst>
                <a:tab pos="876300" algn="l"/>
                <a:tab pos="1769745" algn="l"/>
                <a:tab pos="2228850" algn="l"/>
                <a:tab pos="3305810" algn="l"/>
              </a:tabLst>
            </a:pPr>
            <a:r>
              <a:rPr sz="1300" spc="-10" dirty="0">
                <a:latin typeface="Arial MT"/>
                <a:cs typeface="Arial MT"/>
              </a:rPr>
              <a:t>personal,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academic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and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professional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growth </a:t>
            </a:r>
            <a:r>
              <a:rPr sz="1300" dirty="0">
                <a:latin typeface="Arial MT"/>
                <a:cs typeface="Arial MT"/>
              </a:rPr>
              <a:t>through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reflection,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study,</a:t>
            </a:r>
            <a:r>
              <a:rPr sz="1300" spc="-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reading,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research.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69632" y="3832605"/>
            <a:ext cx="4177029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3380" algn="l"/>
                <a:tab pos="1240790" algn="l"/>
                <a:tab pos="2199640" algn="l"/>
                <a:tab pos="2524125" algn="l"/>
                <a:tab pos="3411220" algn="l"/>
              </a:tabLst>
            </a:pPr>
            <a:r>
              <a:rPr sz="1300" spc="-25" dirty="0">
                <a:latin typeface="Arial MT"/>
                <a:cs typeface="Arial MT"/>
              </a:rPr>
              <a:t>2.4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Teachers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participate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25" dirty="0">
                <a:latin typeface="Arial MT"/>
                <a:cs typeface="Arial MT"/>
              </a:rPr>
              <a:t>in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endorsed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continuing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30820" y="3971290"/>
            <a:ext cx="381381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03375" algn="l"/>
                <a:tab pos="2854960" algn="l"/>
              </a:tabLst>
            </a:pPr>
            <a:r>
              <a:rPr sz="1300" spc="-10" dirty="0">
                <a:latin typeface="Arial MT"/>
                <a:cs typeface="Arial MT"/>
              </a:rPr>
              <a:t>professional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teacher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development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30820" y="4109973"/>
            <a:ext cx="3815079" cy="639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325"/>
              </a:lnSpc>
              <a:spcBef>
                <a:spcPts val="95"/>
              </a:spcBef>
            </a:pPr>
            <a:r>
              <a:rPr sz="1300" dirty="0">
                <a:latin typeface="Arial MT"/>
                <a:cs typeface="Arial MT"/>
              </a:rPr>
              <a:t>activities/programmes</a:t>
            </a:r>
            <a:r>
              <a:rPr sz="1300" spc="4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organised</a:t>
            </a:r>
            <a:r>
              <a:rPr sz="1300" spc="4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by</a:t>
            </a:r>
            <a:r>
              <a:rPr sz="1300" spc="42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their</a:t>
            </a:r>
            <a:r>
              <a:rPr sz="1300" spc="434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subject</a:t>
            </a:r>
            <a:endParaRPr sz="1300">
              <a:latin typeface="Arial MT"/>
              <a:cs typeface="Arial MT"/>
            </a:endParaRPr>
          </a:p>
          <a:p>
            <a:pPr marL="12700">
              <a:lnSpc>
                <a:spcPts val="1090"/>
              </a:lnSpc>
              <a:tabLst>
                <a:tab pos="1108075" algn="l"/>
                <a:tab pos="2141855" algn="l"/>
                <a:tab pos="2873375" algn="l"/>
              </a:tabLst>
            </a:pPr>
            <a:r>
              <a:rPr sz="1300" spc="-10" dirty="0">
                <a:latin typeface="Arial MT"/>
                <a:cs typeface="Arial MT"/>
              </a:rPr>
              <a:t>associations,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professional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learning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communities</a:t>
            </a:r>
            <a:endParaRPr sz="1300">
              <a:latin typeface="Arial MT"/>
              <a:cs typeface="Arial MT"/>
            </a:endParaRPr>
          </a:p>
          <a:p>
            <a:pPr marL="12700" marR="5080">
              <a:lnSpc>
                <a:spcPct val="70000"/>
              </a:lnSpc>
              <a:spcBef>
                <a:spcPts val="234"/>
              </a:spcBef>
              <a:tabLst>
                <a:tab pos="739140" algn="l"/>
                <a:tab pos="1368425" algn="l"/>
                <a:tab pos="2252980" algn="l"/>
                <a:tab pos="3249930" algn="l"/>
              </a:tabLst>
            </a:pPr>
            <a:r>
              <a:rPr sz="1300" spc="-10" dirty="0">
                <a:latin typeface="Arial MT"/>
                <a:cs typeface="Arial MT"/>
              </a:rPr>
              <a:t>(PLCs),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higher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education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institutions,</a:t>
            </a:r>
            <a:r>
              <a:rPr sz="1300" dirty="0">
                <a:latin typeface="Arial MT"/>
                <a:cs typeface="Arial MT"/>
              </a:rPr>
              <a:t>	</a:t>
            </a:r>
            <a:r>
              <a:rPr sz="1300" spc="-10" dirty="0">
                <a:latin typeface="Arial MT"/>
                <a:cs typeface="Arial MT"/>
              </a:rPr>
              <a:t>teacher </a:t>
            </a:r>
            <a:r>
              <a:rPr sz="1300" dirty="0">
                <a:latin typeface="Arial MT"/>
                <a:cs typeface="Arial MT"/>
              </a:rPr>
              <a:t>unions</a:t>
            </a:r>
            <a:r>
              <a:rPr sz="1300" spc="-3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4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private</a:t>
            </a:r>
            <a:r>
              <a:rPr sz="1300" spc="-10" dirty="0">
                <a:latin typeface="Arial MT"/>
                <a:cs typeface="Arial MT"/>
              </a:rPr>
              <a:t> providers.</a:t>
            </a:r>
            <a:endParaRPr sz="13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9632" y="4741290"/>
            <a:ext cx="4177029" cy="1131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380" lvl="1" indent="-360680">
              <a:lnSpc>
                <a:spcPts val="1325"/>
              </a:lnSpc>
              <a:spcBef>
                <a:spcPts val="95"/>
              </a:spcBef>
              <a:buAutoNum type="arabicPeriod" startAt="5"/>
              <a:tabLst>
                <a:tab pos="373380" algn="l"/>
              </a:tabLst>
            </a:pPr>
            <a:r>
              <a:rPr sz="1300" dirty="0">
                <a:latin typeface="Arial MT"/>
                <a:cs typeface="Arial MT"/>
              </a:rPr>
              <a:t>Teachers</a:t>
            </a:r>
            <a:r>
              <a:rPr sz="1300" spc="17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provide</a:t>
            </a:r>
            <a:r>
              <a:rPr sz="1300" spc="18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supportive</a:t>
            </a:r>
            <a:r>
              <a:rPr sz="1300" spc="19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environments</a:t>
            </a:r>
            <a:r>
              <a:rPr sz="1300" spc="18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for</a:t>
            </a:r>
            <a:r>
              <a:rPr sz="1300" spc="180" dirty="0">
                <a:latin typeface="Arial MT"/>
                <a:cs typeface="Arial MT"/>
              </a:rPr>
              <a:t> </a:t>
            </a:r>
            <a:r>
              <a:rPr sz="1300" spc="-25" dirty="0">
                <a:latin typeface="Arial MT"/>
                <a:cs typeface="Arial MT"/>
              </a:rPr>
              <a:t>the</a:t>
            </a:r>
            <a:endParaRPr sz="1300">
              <a:latin typeface="Arial MT"/>
              <a:cs typeface="Arial MT"/>
            </a:endParaRPr>
          </a:p>
          <a:p>
            <a:pPr marL="373380">
              <a:lnSpc>
                <a:spcPts val="1090"/>
              </a:lnSpc>
            </a:pPr>
            <a:r>
              <a:rPr sz="1300" dirty="0">
                <a:latin typeface="Arial MT"/>
                <a:cs typeface="Arial MT"/>
              </a:rPr>
              <a:t>induction</a:t>
            </a:r>
            <a:r>
              <a:rPr sz="1300" spc="-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and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mentoring</a:t>
            </a:r>
            <a:r>
              <a:rPr sz="1300" spc="-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of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colleagues who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are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spc="-25" dirty="0">
                <a:latin typeface="Arial MT"/>
                <a:cs typeface="Arial MT"/>
              </a:rPr>
              <a:t>new</a:t>
            </a:r>
            <a:endParaRPr sz="1300">
              <a:latin typeface="Arial MT"/>
              <a:cs typeface="Arial MT"/>
            </a:endParaRPr>
          </a:p>
          <a:p>
            <a:pPr marL="373380" marR="6350">
              <a:lnSpc>
                <a:spcPct val="70000"/>
              </a:lnSpc>
              <a:spcBef>
                <a:spcPts val="234"/>
              </a:spcBef>
            </a:pPr>
            <a:r>
              <a:rPr sz="1300" dirty="0">
                <a:latin typeface="Arial MT"/>
                <a:cs typeface="Arial MT"/>
              </a:rPr>
              <a:t>to</a:t>
            </a:r>
            <a:r>
              <a:rPr sz="1300" spc="47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their</a:t>
            </a:r>
            <a:r>
              <a:rPr sz="1300" spc="48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school,</a:t>
            </a:r>
            <a:r>
              <a:rPr sz="1300" spc="49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as</a:t>
            </a:r>
            <a:r>
              <a:rPr sz="1300" spc="70" dirty="0">
                <a:latin typeface="Arial MT"/>
                <a:cs typeface="Arial MT"/>
              </a:rPr>
              <a:t>  </a:t>
            </a:r>
            <a:r>
              <a:rPr sz="1300" dirty="0">
                <a:latin typeface="Arial MT"/>
                <a:cs typeface="Arial MT"/>
              </a:rPr>
              <a:t>well</a:t>
            </a:r>
            <a:r>
              <a:rPr sz="1300" spc="49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as</a:t>
            </a:r>
            <a:r>
              <a:rPr sz="1300" spc="49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for</a:t>
            </a:r>
            <a:r>
              <a:rPr sz="1300" spc="49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pre-</a:t>
            </a:r>
            <a:r>
              <a:rPr sz="1300" dirty="0">
                <a:latin typeface="Arial MT"/>
                <a:cs typeface="Arial MT"/>
              </a:rPr>
              <a:t>service</a:t>
            </a:r>
            <a:r>
              <a:rPr sz="1300" spc="484" dirty="0">
                <a:latin typeface="Arial MT"/>
                <a:cs typeface="Arial MT"/>
              </a:rPr>
              <a:t> </a:t>
            </a:r>
            <a:r>
              <a:rPr sz="1300" spc="-25" dirty="0">
                <a:latin typeface="Arial MT"/>
                <a:cs typeface="Arial MT"/>
              </a:rPr>
              <a:t>and </a:t>
            </a:r>
            <a:r>
              <a:rPr sz="1300" spc="-20" dirty="0">
                <a:latin typeface="Arial MT"/>
                <a:cs typeface="Arial MT"/>
              </a:rPr>
              <a:t>newly-</a:t>
            </a:r>
            <a:r>
              <a:rPr sz="1300" dirty="0">
                <a:latin typeface="Arial MT"/>
                <a:cs typeface="Arial MT"/>
              </a:rPr>
              <a:t>qualified</a:t>
            </a:r>
            <a:r>
              <a:rPr sz="1300" spc="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teachers.</a:t>
            </a:r>
            <a:endParaRPr sz="1300">
              <a:latin typeface="Arial MT"/>
              <a:cs typeface="Arial MT"/>
            </a:endParaRPr>
          </a:p>
          <a:p>
            <a:pPr marL="373380" lvl="1" indent="-360680">
              <a:lnSpc>
                <a:spcPts val="1325"/>
              </a:lnSpc>
              <a:spcBef>
                <a:spcPts val="130"/>
              </a:spcBef>
              <a:buAutoNum type="arabicPeriod" startAt="6"/>
              <a:tabLst>
                <a:tab pos="373380" algn="l"/>
              </a:tabLst>
            </a:pPr>
            <a:r>
              <a:rPr sz="1300" spc="-20" dirty="0">
                <a:latin typeface="Arial MT"/>
                <a:cs typeface="Arial MT"/>
              </a:rPr>
              <a:t>Teachers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actively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involve</a:t>
            </a:r>
            <a:r>
              <a:rPr sz="1300" spc="-1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themselves</a:t>
            </a:r>
            <a:r>
              <a:rPr sz="1300" spc="-1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in</a:t>
            </a:r>
            <a:r>
              <a:rPr sz="1300" spc="-20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educational</a:t>
            </a:r>
            <a:endParaRPr sz="1300">
              <a:latin typeface="Arial MT"/>
              <a:cs typeface="Arial MT"/>
            </a:endParaRPr>
          </a:p>
          <a:p>
            <a:pPr marL="373380" marR="6350">
              <a:lnSpc>
                <a:spcPct val="70000"/>
              </a:lnSpc>
              <a:spcBef>
                <a:spcPts val="235"/>
              </a:spcBef>
            </a:pPr>
            <a:r>
              <a:rPr sz="1300" dirty="0">
                <a:latin typeface="Arial MT"/>
                <a:cs typeface="Arial MT"/>
              </a:rPr>
              <a:t>debates,</a:t>
            </a:r>
            <a:r>
              <a:rPr sz="1300" spc="44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curriculum</a:t>
            </a:r>
            <a:r>
              <a:rPr sz="1300" spc="459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development</a:t>
            </a:r>
            <a:r>
              <a:rPr sz="1300" spc="459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initiatives,</a:t>
            </a:r>
            <a:r>
              <a:rPr sz="1300" spc="455" dirty="0">
                <a:latin typeface="Arial MT"/>
                <a:cs typeface="Arial MT"/>
              </a:rPr>
              <a:t> </a:t>
            </a:r>
            <a:r>
              <a:rPr sz="1300" spc="-25" dirty="0">
                <a:latin typeface="Arial MT"/>
                <a:cs typeface="Arial MT"/>
              </a:rPr>
              <a:t>and </a:t>
            </a:r>
            <a:r>
              <a:rPr sz="1300" dirty="0">
                <a:latin typeface="Arial MT"/>
                <a:cs typeface="Arial MT"/>
              </a:rPr>
              <a:t>educational</a:t>
            </a:r>
            <a:r>
              <a:rPr sz="1300" spc="-3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issues</a:t>
            </a:r>
            <a:r>
              <a:rPr sz="1300" spc="-50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that</a:t>
            </a:r>
            <a:r>
              <a:rPr sz="1300" spc="-55" dirty="0">
                <a:latin typeface="Arial MT"/>
                <a:cs typeface="Arial MT"/>
              </a:rPr>
              <a:t> </a:t>
            </a:r>
            <a:r>
              <a:rPr sz="1300" dirty="0">
                <a:latin typeface="Arial MT"/>
                <a:cs typeface="Arial MT"/>
              </a:rPr>
              <a:t>affect</a:t>
            </a:r>
            <a:r>
              <a:rPr sz="1300" spc="-45" dirty="0">
                <a:latin typeface="Arial MT"/>
                <a:cs typeface="Arial MT"/>
              </a:rPr>
              <a:t> </a:t>
            </a:r>
            <a:r>
              <a:rPr sz="1300" spc="-10" dirty="0">
                <a:latin typeface="Arial MT"/>
                <a:cs typeface="Arial MT"/>
              </a:rPr>
              <a:t>them.</a:t>
            </a:r>
            <a:endParaRPr sz="13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2562" y="3139935"/>
            <a:ext cx="2550756" cy="252729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17854" y="3736975"/>
            <a:ext cx="1477010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065" marR="5080" indent="1270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175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85971"/>
            <a:ext cx="12192000" cy="3272154"/>
            <a:chOff x="0" y="3585971"/>
            <a:chExt cx="12192000" cy="32721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1880" y="3585971"/>
              <a:ext cx="2129028" cy="264566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054" y="3647427"/>
              <a:ext cx="2551839" cy="2527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47129" y="969721"/>
            <a:ext cx="4566285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2280"/>
              </a:lnSpc>
              <a:spcBef>
                <a:spcPts val="105"/>
              </a:spcBef>
              <a:tabLst>
                <a:tab pos="532765" algn="l"/>
                <a:tab pos="1778635" algn="l"/>
                <a:tab pos="2871470" algn="l"/>
                <a:tab pos="3735704" algn="l"/>
              </a:tabLst>
            </a:pPr>
            <a:r>
              <a:rPr spc="-25" dirty="0"/>
              <a:t>3.</a:t>
            </a:r>
            <a:r>
              <a:rPr dirty="0"/>
              <a:t>	</a:t>
            </a:r>
            <a:r>
              <a:rPr spc="-10" dirty="0"/>
              <a:t>Teachers</a:t>
            </a:r>
            <a:r>
              <a:rPr dirty="0"/>
              <a:t>	</a:t>
            </a:r>
            <a:r>
              <a:rPr spc="-10" dirty="0"/>
              <a:t>support</a:t>
            </a:r>
            <a:r>
              <a:rPr dirty="0"/>
              <a:t>	</a:t>
            </a:r>
            <a:r>
              <a:rPr spc="-10" dirty="0"/>
              <a:t>social</a:t>
            </a:r>
            <a:r>
              <a:rPr dirty="0"/>
              <a:t>	</a:t>
            </a:r>
            <a:r>
              <a:rPr spc="-10" dirty="0"/>
              <a:t>justice</a:t>
            </a:r>
          </a:p>
          <a:p>
            <a:pPr marR="5715" algn="r">
              <a:lnSpc>
                <a:spcPts val="2280"/>
              </a:lnSpc>
              <a:tabLst>
                <a:tab pos="608330" algn="l"/>
                <a:tab pos="1144270" algn="l"/>
                <a:tab pos="2216150" algn="l"/>
                <a:tab pos="2610485" algn="l"/>
              </a:tabLst>
            </a:pPr>
            <a:r>
              <a:rPr spc="-25" dirty="0"/>
              <a:t>and</a:t>
            </a:r>
            <a:r>
              <a:rPr dirty="0"/>
              <a:t>	</a:t>
            </a:r>
            <a:r>
              <a:rPr spc="-25" dirty="0"/>
              <a:t>the</a:t>
            </a:r>
            <a:r>
              <a:rPr dirty="0"/>
              <a:t>	</a:t>
            </a:r>
            <a:r>
              <a:rPr spc="-10" dirty="0"/>
              <a:t>redress</a:t>
            </a:r>
            <a:r>
              <a:rPr dirty="0"/>
              <a:t>	</a:t>
            </a:r>
            <a:r>
              <a:rPr spc="-25" dirty="0"/>
              <a:t>of</a:t>
            </a:r>
            <a:r>
              <a:rPr dirty="0"/>
              <a:t>	</a:t>
            </a:r>
            <a:r>
              <a:rPr spc="-10" dirty="0"/>
              <a:t>inequalities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80529" y="1518920"/>
            <a:ext cx="196468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00810" algn="l"/>
              </a:tabLst>
            </a:pPr>
            <a:r>
              <a:rPr sz="2000" b="1" spc="-10" dirty="0">
                <a:latin typeface="Arial"/>
                <a:cs typeface="Arial"/>
              </a:rPr>
              <a:t>within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their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0814" y="1518920"/>
            <a:ext cx="1752600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indent="314960">
              <a:lnSpc>
                <a:spcPts val="2160"/>
              </a:lnSpc>
              <a:spcBef>
                <a:spcPts val="375"/>
              </a:spcBef>
              <a:tabLst>
                <a:tab pos="1115695" algn="l"/>
              </a:tabLst>
            </a:pPr>
            <a:r>
              <a:rPr sz="2000" b="1" spc="-10" dirty="0">
                <a:latin typeface="Arial"/>
                <a:cs typeface="Arial"/>
              </a:rPr>
              <a:t>educational society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0" dirty="0">
                <a:latin typeface="Arial"/>
                <a:cs typeface="Arial"/>
              </a:rPr>
              <a:t>more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0529" y="1793239"/>
            <a:ext cx="2075814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1609725" algn="l"/>
              </a:tabLst>
            </a:pPr>
            <a:r>
              <a:rPr sz="2000" b="1" spc="-10" dirty="0">
                <a:latin typeface="Arial"/>
                <a:cs typeface="Arial"/>
              </a:rPr>
              <a:t>institutions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5" dirty="0">
                <a:latin typeface="Arial"/>
                <a:cs typeface="Arial"/>
              </a:rPr>
              <a:t>and </a:t>
            </a:r>
            <a:r>
              <a:rPr sz="2000" b="1" spc="-10" dirty="0">
                <a:latin typeface="Arial"/>
                <a:cs typeface="Arial"/>
              </a:rPr>
              <a:t>broadly.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58339" y="557783"/>
            <a:ext cx="2488691" cy="24399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141844" y="2996945"/>
            <a:ext cx="3886200" cy="13576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830580" marR="5080" indent="-818515" algn="just">
              <a:lnSpc>
                <a:spcPct val="90000"/>
              </a:lnSpc>
              <a:spcBef>
                <a:spcPts val="320"/>
              </a:spcBef>
            </a:pPr>
            <a:r>
              <a:rPr sz="1900" dirty="0">
                <a:latin typeface="Arial MT"/>
                <a:cs typeface="Arial MT"/>
              </a:rPr>
              <a:t>3.1</a:t>
            </a:r>
            <a:r>
              <a:rPr sz="1900" spc="365" dirty="0">
                <a:latin typeface="Arial MT"/>
                <a:cs typeface="Arial MT"/>
              </a:rPr>
              <a:t>    </a:t>
            </a:r>
            <a:r>
              <a:rPr sz="1900" dirty="0">
                <a:latin typeface="Arial MT"/>
                <a:cs typeface="Arial MT"/>
              </a:rPr>
              <a:t>Teachers</a:t>
            </a:r>
            <a:r>
              <a:rPr sz="1900" spc="44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are</a:t>
            </a:r>
            <a:r>
              <a:rPr sz="1900" spc="45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committed</a:t>
            </a:r>
            <a:r>
              <a:rPr sz="1900" spc="44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to </a:t>
            </a:r>
            <a:r>
              <a:rPr sz="1900" dirty="0">
                <a:latin typeface="Arial MT"/>
                <a:cs typeface="Arial MT"/>
              </a:rPr>
              <a:t>ensuring</a:t>
            </a:r>
            <a:r>
              <a:rPr sz="1900" spc="85" dirty="0">
                <a:latin typeface="Arial MT"/>
                <a:cs typeface="Arial MT"/>
              </a:rPr>
              <a:t>  </a:t>
            </a:r>
            <a:r>
              <a:rPr sz="1900" dirty="0">
                <a:latin typeface="Arial MT"/>
                <a:cs typeface="Arial MT"/>
              </a:rPr>
              <a:t>that</a:t>
            </a:r>
            <a:r>
              <a:rPr sz="1900" spc="90" dirty="0">
                <a:latin typeface="Arial MT"/>
                <a:cs typeface="Arial MT"/>
              </a:rPr>
              <a:t>  </a:t>
            </a:r>
            <a:r>
              <a:rPr sz="1900" dirty="0">
                <a:latin typeface="Arial MT"/>
                <a:cs typeface="Arial MT"/>
              </a:rPr>
              <a:t>learners</a:t>
            </a:r>
            <a:r>
              <a:rPr sz="1900" spc="85" dirty="0">
                <a:latin typeface="Arial MT"/>
                <a:cs typeface="Arial MT"/>
              </a:rPr>
              <a:t>  </a:t>
            </a:r>
            <a:r>
              <a:rPr sz="1900" spc="-25" dirty="0">
                <a:latin typeface="Arial MT"/>
                <a:cs typeface="Arial MT"/>
              </a:rPr>
              <a:t>are </a:t>
            </a:r>
            <a:r>
              <a:rPr sz="1900" dirty="0">
                <a:latin typeface="Arial MT"/>
                <a:cs typeface="Arial MT"/>
              </a:rPr>
              <a:t>given</a:t>
            </a:r>
            <a:r>
              <a:rPr sz="1900" spc="7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</a:t>
            </a:r>
            <a:r>
              <a:rPr sz="1900" spc="8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support</a:t>
            </a:r>
            <a:r>
              <a:rPr sz="1900" spc="75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they</a:t>
            </a:r>
            <a:r>
              <a:rPr sz="1900" spc="75" dirty="0">
                <a:latin typeface="Arial MT"/>
                <a:cs typeface="Arial MT"/>
              </a:rPr>
              <a:t> </a:t>
            </a:r>
            <a:r>
              <a:rPr sz="1900" spc="-20" dirty="0">
                <a:latin typeface="Arial MT"/>
                <a:cs typeface="Arial MT"/>
              </a:rPr>
              <a:t>need </a:t>
            </a:r>
            <a:r>
              <a:rPr sz="1900" dirty="0">
                <a:latin typeface="Arial MT"/>
                <a:cs typeface="Arial MT"/>
              </a:rPr>
              <a:t>for</a:t>
            </a:r>
            <a:r>
              <a:rPr sz="1900" spc="220" dirty="0">
                <a:latin typeface="Arial MT"/>
                <a:cs typeface="Arial MT"/>
              </a:rPr>
              <a:t>   </a:t>
            </a:r>
            <a:r>
              <a:rPr sz="1900" dirty="0">
                <a:latin typeface="Arial MT"/>
                <a:cs typeface="Arial MT"/>
              </a:rPr>
              <a:t>inclusive</a:t>
            </a:r>
            <a:r>
              <a:rPr sz="1900" spc="229" dirty="0">
                <a:latin typeface="Arial MT"/>
                <a:cs typeface="Arial MT"/>
              </a:rPr>
              <a:t>   </a:t>
            </a:r>
            <a:r>
              <a:rPr sz="1900" dirty="0">
                <a:latin typeface="Arial MT"/>
                <a:cs typeface="Arial MT"/>
              </a:rPr>
              <a:t>access</a:t>
            </a:r>
            <a:r>
              <a:rPr sz="1900" spc="225" dirty="0">
                <a:latin typeface="Arial MT"/>
                <a:cs typeface="Arial MT"/>
              </a:rPr>
              <a:t>   </a:t>
            </a:r>
            <a:r>
              <a:rPr sz="1900" spc="-25" dirty="0">
                <a:latin typeface="Arial MT"/>
                <a:cs typeface="Arial MT"/>
              </a:rPr>
              <a:t>to </a:t>
            </a:r>
            <a:r>
              <a:rPr sz="1900" dirty="0">
                <a:latin typeface="Arial MT"/>
                <a:cs typeface="Arial MT"/>
              </a:rPr>
              <a:t>learning</a:t>
            </a:r>
            <a:r>
              <a:rPr sz="1900" spc="-4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opportunities.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41844" y="4376420"/>
            <a:ext cx="30505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0580" algn="l"/>
                <a:tab pos="2515235" algn="l"/>
              </a:tabLst>
            </a:pPr>
            <a:r>
              <a:rPr sz="1900" spc="-25" dirty="0">
                <a:latin typeface="Arial MT"/>
                <a:cs typeface="Arial MT"/>
              </a:rPr>
              <a:t>3.2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Teachers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0" dirty="0">
                <a:latin typeface="Arial MT"/>
                <a:cs typeface="Arial MT"/>
              </a:rPr>
              <a:t>have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69930" y="4376420"/>
            <a:ext cx="1593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50" dirty="0">
                <a:latin typeface="Arial MT"/>
                <a:cs typeface="Arial MT"/>
              </a:rPr>
              <a:t>a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60232" y="4636719"/>
            <a:ext cx="30695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latin typeface="Arial MT"/>
                <a:cs typeface="Arial MT"/>
              </a:rPr>
              <a:t>responsibility</a:t>
            </a:r>
            <a:r>
              <a:rPr sz="1900" spc="1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to</a:t>
            </a:r>
            <a:r>
              <a:rPr sz="1900" spc="12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identify</a:t>
            </a:r>
            <a:r>
              <a:rPr sz="1900" spc="12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and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60232" y="4897882"/>
            <a:ext cx="30676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46530" algn="l"/>
                <a:tab pos="2650490" algn="l"/>
              </a:tabLst>
            </a:pPr>
            <a:r>
              <a:rPr sz="1900" spc="-10" dirty="0">
                <a:latin typeface="Arial MT"/>
                <a:cs typeface="Arial MT"/>
              </a:rPr>
              <a:t>challenge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policies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and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60232" y="5158485"/>
            <a:ext cx="30670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9670" algn="l"/>
                <a:tab pos="1765300" algn="l"/>
              </a:tabLst>
            </a:pPr>
            <a:r>
              <a:rPr sz="1900" spc="-10" dirty="0">
                <a:latin typeface="Arial MT"/>
                <a:cs typeface="Arial MT"/>
              </a:rPr>
              <a:t>practices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0" dirty="0">
                <a:latin typeface="Arial MT"/>
                <a:cs typeface="Arial MT"/>
              </a:rPr>
              <a:t>that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discriminate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60232" y="5419140"/>
            <a:ext cx="3067685" cy="57531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2050"/>
              </a:lnSpc>
              <a:spcBef>
                <a:spcPts val="355"/>
              </a:spcBef>
              <a:tabLst>
                <a:tab pos="1230630" algn="l"/>
                <a:tab pos="2839720" algn="l"/>
              </a:tabLst>
            </a:pPr>
            <a:r>
              <a:rPr sz="1900" spc="-10" dirty="0">
                <a:latin typeface="Arial MT"/>
                <a:cs typeface="Arial MT"/>
              </a:rPr>
              <a:t>against,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10" dirty="0">
                <a:latin typeface="Arial MT"/>
                <a:cs typeface="Arial MT"/>
              </a:rPr>
              <a:t>marginalise</a:t>
            </a:r>
            <a:r>
              <a:rPr sz="1900" dirty="0">
                <a:latin typeface="Arial MT"/>
                <a:cs typeface="Arial MT"/>
              </a:rPr>
              <a:t>	</a:t>
            </a:r>
            <a:r>
              <a:rPr sz="1900" spc="-25" dirty="0">
                <a:latin typeface="Arial MT"/>
                <a:cs typeface="Arial MT"/>
              </a:rPr>
              <a:t>or </a:t>
            </a:r>
            <a:r>
              <a:rPr sz="1900" dirty="0">
                <a:latin typeface="Arial MT"/>
                <a:cs typeface="Arial MT"/>
              </a:rPr>
              <a:t>exclude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learners.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5591" y="4244721"/>
            <a:ext cx="1477010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270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175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5039" y="690372"/>
            <a:ext cx="1955291" cy="26456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69632" y="1388109"/>
            <a:ext cx="40608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7665" algn="l"/>
                <a:tab pos="1649095" algn="l"/>
                <a:tab pos="2835275" algn="l"/>
                <a:tab pos="3479800" algn="l"/>
              </a:tabLst>
            </a:pPr>
            <a:r>
              <a:rPr spc="-25" dirty="0"/>
              <a:t>4.</a:t>
            </a:r>
            <a:r>
              <a:rPr dirty="0"/>
              <a:t>	</a:t>
            </a:r>
            <a:r>
              <a:rPr spc="-10" dirty="0"/>
              <a:t>Teaching</a:t>
            </a:r>
            <a:r>
              <a:rPr dirty="0"/>
              <a:t>	</a:t>
            </a:r>
            <a:r>
              <a:rPr spc="-10" dirty="0"/>
              <a:t>requires</a:t>
            </a:r>
            <a:r>
              <a:rPr dirty="0"/>
              <a:t>	</a:t>
            </a:r>
            <a:r>
              <a:rPr spc="-20" dirty="0"/>
              <a:t>that</a:t>
            </a:r>
            <a:r>
              <a:rPr dirty="0"/>
              <a:t>	</a:t>
            </a:r>
            <a:r>
              <a:rPr spc="-10" dirty="0"/>
              <a:t>well-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324725" y="1662430"/>
            <a:ext cx="3705860" cy="8801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40"/>
              </a:spcBef>
            </a:pPr>
            <a:r>
              <a:rPr sz="2000" b="1" dirty="0">
                <a:latin typeface="Arial"/>
                <a:cs typeface="Arial"/>
              </a:rPr>
              <a:t>managed</a:t>
            </a:r>
            <a:r>
              <a:rPr sz="2000" b="1" spc="229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and</a:t>
            </a:r>
            <a:r>
              <a:rPr sz="2000" b="1" spc="24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safe</a:t>
            </a:r>
            <a:r>
              <a:rPr sz="2000" b="1" spc="235" dirty="0">
                <a:latin typeface="Arial"/>
                <a:cs typeface="Arial"/>
              </a:rPr>
              <a:t>  </a:t>
            </a:r>
            <a:r>
              <a:rPr sz="2000" b="1" spc="-10" dirty="0">
                <a:latin typeface="Arial"/>
                <a:cs typeface="Arial"/>
              </a:rPr>
              <a:t>learning </a:t>
            </a:r>
            <a:r>
              <a:rPr sz="2000" b="1" dirty="0">
                <a:latin typeface="Arial"/>
                <a:cs typeface="Arial"/>
              </a:rPr>
              <a:t>environments</a:t>
            </a:r>
            <a:r>
              <a:rPr sz="2000" b="1" spc="1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are</a:t>
            </a:r>
            <a:r>
              <a:rPr sz="2000" b="1" spc="114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created</a:t>
            </a:r>
            <a:r>
              <a:rPr sz="2000" b="1" spc="12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and </a:t>
            </a:r>
            <a:r>
              <a:rPr sz="2000" b="1" dirty="0">
                <a:latin typeface="Arial"/>
                <a:cs typeface="Arial"/>
              </a:rPr>
              <a:t>maintained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within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reason.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4908" y="3613403"/>
            <a:ext cx="2129028" cy="26456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65644" y="3216097"/>
            <a:ext cx="4404360" cy="1958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3250" lvl="1" indent="-590550" algn="just">
              <a:lnSpc>
                <a:spcPts val="1825"/>
              </a:lnSpc>
              <a:spcBef>
                <a:spcPts val="95"/>
              </a:spcBef>
              <a:buAutoNum type="arabicPeriod"/>
              <a:tabLst>
                <a:tab pos="603250" algn="l"/>
              </a:tabLst>
            </a:pPr>
            <a:r>
              <a:rPr sz="1600" spc="-20" dirty="0">
                <a:latin typeface="Arial MT"/>
                <a:cs typeface="Arial MT"/>
              </a:rPr>
              <a:t>Teachers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class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teaching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during</a:t>
            </a:r>
            <a:endParaRPr sz="1600">
              <a:latin typeface="Arial MT"/>
              <a:cs typeface="Arial MT"/>
            </a:endParaRPr>
          </a:p>
          <a:p>
            <a:pPr marL="640080" algn="just">
              <a:lnSpc>
                <a:spcPts val="1825"/>
              </a:lnSpc>
            </a:pPr>
            <a:r>
              <a:rPr sz="1600" dirty="0">
                <a:latin typeface="Arial MT"/>
                <a:cs typeface="Arial MT"/>
              </a:rPr>
              <a:t>scheduled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teaching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time.</a:t>
            </a:r>
            <a:endParaRPr sz="1600">
              <a:latin typeface="Arial MT"/>
              <a:cs typeface="Arial MT"/>
            </a:endParaRPr>
          </a:p>
          <a:p>
            <a:pPr marL="603885" marR="5080" lvl="1" indent="-591820" algn="just">
              <a:lnSpc>
                <a:spcPts val="1730"/>
              </a:lnSpc>
              <a:spcBef>
                <a:spcPts val="625"/>
              </a:spcBef>
              <a:buAutoNum type="arabicPeriod" startAt="2"/>
              <a:tabLst>
                <a:tab pos="640080" algn="l"/>
              </a:tabLst>
            </a:pP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establish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class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routines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make 	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most</a:t>
            </a:r>
            <a:r>
              <a:rPr sz="1600" spc="4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4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available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teaching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and 	</a:t>
            </a:r>
            <a:r>
              <a:rPr sz="1600" dirty="0">
                <a:latin typeface="Arial MT"/>
                <a:cs typeface="Arial MT"/>
              </a:rPr>
              <a:t>learning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time.</a:t>
            </a:r>
            <a:endParaRPr sz="1600">
              <a:latin typeface="Arial MT"/>
              <a:cs typeface="Arial MT"/>
            </a:endParaRPr>
          </a:p>
          <a:p>
            <a:pPr marL="603885" marR="5080" lvl="1" indent="-591820" algn="just">
              <a:lnSpc>
                <a:spcPct val="90100"/>
              </a:lnSpc>
              <a:spcBef>
                <a:spcPts val="570"/>
              </a:spcBef>
              <a:buAutoNum type="arabicPeriod" startAt="2"/>
              <a:tabLst>
                <a:tab pos="640080" algn="l"/>
              </a:tabLst>
            </a:pPr>
            <a:r>
              <a:rPr sz="1600" spc="-20" dirty="0">
                <a:latin typeface="Arial MT"/>
                <a:cs typeface="Arial MT"/>
              </a:rPr>
              <a:t>Teachers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use fair and</a:t>
            </a:r>
            <a:r>
              <a:rPr sz="1600" spc="-10" dirty="0">
                <a:latin typeface="Arial MT"/>
                <a:cs typeface="Arial MT"/>
              </a:rPr>
              <a:t> consistently-applied 	</a:t>
            </a:r>
            <a:r>
              <a:rPr sz="1600" dirty="0">
                <a:latin typeface="Arial MT"/>
                <a:cs typeface="Arial MT"/>
              </a:rPr>
              <a:t>rules</a:t>
            </a:r>
            <a:r>
              <a:rPr sz="1600" spc="2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2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promote</a:t>
            </a:r>
            <a:r>
              <a:rPr sz="1600" spc="2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respectful</a:t>
            </a:r>
            <a:r>
              <a:rPr sz="1600" spc="2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behaviour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in 	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working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environments.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258" y="3621620"/>
            <a:ext cx="2551843" cy="25273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04799" y="4218178"/>
            <a:ext cx="1476375" cy="128524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indent="1905" algn="ctr">
              <a:lnSpc>
                <a:spcPts val="2050"/>
              </a:lnSpc>
              <a:spcBef>
                <a:spcPts val="35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6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049886"/>
            <a:ext cx="12192000" cy="808355"/>
            <a:chOff x="0" y="6049886"/>
            <a:chExt cx="12192000" cy="808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049886"/>
              <a:ext cx="12191999" cy="808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60" y="6486142"/>
              <a:ext cx="2761488" cy="2849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2355" y="2421762"/>
            <a:ext cx="3637915" cy="1942464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1172210">
              <a:lnSpc>
                <a:spcPts val="3670"/>
              </a:lnSpc>
              <a:spcBef>
                <a:spcPts val="560"/>
              </a:spcBef>
            </a:pPr>
            <a:r>
              <a:rPr sz="3400" dirty="0"/>
              <a:t>The</a:t>
            </a:r>
            <a:r>
              <a:rPr sz="3400" spc="-15" dirty="0"/>
              <a:t> </a:t>
            </a:r>
            <a:r>
              <a:rPr sz="3400" spc="-10" dirty="0"/>
              <a:t>Second Strand:</a:t>
            </a:r>
            <a:endParaRPr sz="3400"/>
          </a:p>
          <a:p>
            <a:pPr marL="12700" marR="5080">
              <a:lnSpc>
                <a:spcPts val="3670"/>
              </a:lnSpc>
              <a:spcBef>
                <a:spcPts val="5"/>
              </a:spcBef>
            </a:pPr>
            <a:r>
              <a:rPr sz="3400" spc="-25" dirty="0"/>
              <a:t>“Teachers</a:t>
            </a:r>
            <a:r>
              <a:rPr sz="3400" spc="-155" dirty="0"/>
              <a:t> </a:t>
            </a:r>
            <a:r>
              <a:rPr sz="3400" spc="-10" dirty="0"/>
              <a:t>Enable Learning”</a:t>
            </a:r>
            <a:endParaRPr sz="3400"/>
          </a:p>
        </p:txBody>
      </p:sp>
      <p:sp>
        <p:nvSpPr>
          <p:cNvPr id="6" name="object 6"/>
          <p:cNvSpPr txBox="1"/>
          <p:nvPr/>
        </p:nvSpPr>
        <p:spPr>
          <a:xfrm>
            <a:off x="5265546" y="1789302"/>
            <a:ext cx="6369685" cy="22320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39395" marR="5080" indent="-226695" algn="just">
              <a:lnSpc>
                <a:spcPts val="2160"/>
              </a:lnSpc>
              <a:spcBef>
                <a:spcPts val="375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Arial MT"/>
                <a:cs typeface="Arial MT"/>
              </a:rPr>
              <a:t>Acknowledges</a:t>
            </a:r>
            <a:r>
              <a:rPr sz="2000" spc="1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teachers</a:t>
            </a:r>
            <a:r>
              <a:rPr sz="2000" spc="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need</a:t>
            </a:r>
            <a:r>
              <a:rPr sz="2000" spc="1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manage</a:t>
            </a:r>
            <a:r>
              <a:rPr sz="2000" spc="15" dirty="0">
                <a:latin typeface="Arial MT"/>
                <a:cs typeface="Arial MT"/>
              </a:rPr>
              <a:t>  </a:t>
            </a:r>
            <a:r>
              <a:rPr sz="2000" spc="-20" dirty="0">
                <a:latin typeface="Arial MT"/>
                <a:cs typeface="Arial MT"/>
              </a:rPr>
              <a:t>both 	</a:t>
            </a:r>
            <a:r>
              <a:rPr sz="2000" dirty="0">
                <a:latin typeface="Arial MT"/>
                <a:cs typeface="Arial MT"/>
              </a:rPr>
              <a:t>knowledge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learners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lessons.</a:t>
            </a:r>
            <a:endParaRPr sz="2000">
              <a:latin typeface="Arial MT"/>
              <a:cs typeface="Arial MT"/>
            </a:endParaRPr>
          </a:p>
          <a:p>
            <a:pPr marL="239395" marR="5715" indent="-226695" algn="just">
              <a:lnSpc>
                <a:spcPct val="90000"/>
              </a:lnSpc>
              <a:spcBef>
                <a:spcPts val="965"/>
              </a:spcBef>
              <a:buChar char="•"/>
              <a:tabLst>
                <a:tab pos="241300" algn="l"/>
              </a:tabLst>
            </a:pPr>
            <a:r>
              <a:rPr sz="2000" dirty="0">
                <a:latin typeface="Arial MT"/>
                <a:cs typeface="Arial MT"/>
              </a:rPr>
              <a:t>Learner</a:t>
            </a:r>
            <a:r>
              <a:rPr sz="2000" spc="1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success</a:t>
            </a:r>
            <a:r>
              <a:rPr sz="2000" spc="1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1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achievement</a:t>
            </a:r>
            <a:r>
              <a:rPr sz="2000" spc="1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comes</a:t>
            </a:r>
            <a:r>
              <a:rPr sz="2000" spc="1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1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result 	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1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way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teachers</a:t>
            </a:r>
            <a:r>
              <a:rPr sz="2000" spc="1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</a:t>
            </a:r>
            <a:r>
              <a:rPr sz="2000" spc="1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their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own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understanding 	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10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knowledge</a:t>
            </a:r>
            <a:r>
              <a:rPr sz="2000" spc="114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10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make</a:t>
            </a:r>
            <a:r>
              <a:rPr sz="2000" spc="1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1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understandable</a:t>
            </a:r>
            <a:r>
              <a:rPr sz="2000" spc="1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114" dirty="0">
                <a:latin typeface="Arial MT"/>
                <a:cs typeface="Arial MT"/>
              </a:rPr>
              <a:t>  </a:t>
            </a:r>
            <a:r>
              <a:rPr sz="2000" spc="-25" dirty="0">
                <a:latin typeface="Arial MT"/>
                <a:cs typeface="Arial MT"/>
              </a:rPr>
              <a:t>all 	</a:t>
            </a:r>
            <a:r>
              <a:rPr sz="2000" spc="-10" dirty="0">
                <a:latin typeface="Arial MT"/>
                <a:cs typeface="Arial MT"/>
              </a:rPr>
              <a:t>learners.</a:t>
            </a:r>
            <a:endParaRPr sz="2000">
              <a:latin typeface="Arial MT"/>
              <a:cs typeface="Arial MT"/>
            </a:endParaRPr>
          </a:p>
          <a:p>
            <a:pPr marL="239395" indent="-226695" algn="just">
              <a:lnSpc>
                <a:spcPct val="100000"/>
              </a:lnSpc>
              <a:spcBef>
                <a:spcPts val="765"/>
              </a:spcBef>
              <a:buChar char="•"/>
              <a:tabLst>
                <a:tab pos="239395" algn="l"/>
              </a:tabLst>
            </a:pP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strand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emphasises: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2746" y="3995699"/>
            <a:ext cx="5911215" cy="103187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2570" indent="-229870" algn="just">
              <a:lnSpc>
                <a:spcPct val="100000"/>
              </a:lnSpc>
              <a:spcBef>
                <a:spcPts val="409"/>
              </a:spcBef>
              <a:buChar char="•"/>
              <a:tabLst>
                <a:tab pos="242570" algn="l"/>
              </a:tabLst>
            </a:pP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importance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thoughtful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lesson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planning,</a:t>
            </a:r>
            <a:endParaRPr sz="1600">
              <a:latin typeface="Arial MT"/>
              <a:cs typeface="Arial MT"/>
            </a:endParaRPr>
          </a:p>
          <a:p>
            <a:pPr marL="241300" marR="5080" indent="-228600" algn="just">
              <a:lnSpc>
                <a:spcPct val="90100"/>
              </a:lnSpc>
              <a:spcBef>
                <a:spcPts val="505"/>
              </a:spcBef>
              <a:buChar char="•"/>
              <a:tabLst>
                <a:tab pos="241300" algn="l"/>
                <a:tab pos="242570" algn="l"/>
              </a:tabLst>
            </a:pPr>
            <a:r>
              <a:rPr sz="1600" dirty="0">
                <a:latin typeface="Arial MT"/>
                <a:cs typeface="Arial MT"/>
              </a:rPr>
              <a:t>	skilful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lesson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delivery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meaningful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assessments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3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creating learning-</a:t>
            </a:r>
            <a:r>
              <a:rPr sz="1600" dirty="0">
                <a:latin typeface="Arial MT"/>
                <a:cs typeface="Arial MT"/>
              </a:rPr>
              <a:t>centred</a:t>
            </a:r>
            <a:r>
              <a:rPr sz="1600" spc="29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experiences</a:t>
            </a:r>
            <a:r>
              <a:rPr sz="1600" spc="3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30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which</a:t>
            </a:r>
            <a:r>
              <a:rPr sz="1600" spc="2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all</a:t>
            </a:r>
            <a:r>
              <a:rPr sz="1600" spc="3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300" dirty="0">
                <a:latin typeface="Arial MT"/>
                <a:cs typeface="Arial MT"/>
              </a:rPr>
              <a:t>  </a:t>
            </a:r>
            <a:r>
              <a:rPr sz="1600" spc="-25" dirty="0">
                <a:latin typeface="Arial MT"/>
                <a:cs typeface="Arial MT"/>
              </a:rPr>
              <a:t>can </a:t>
            </a:r>
            <a:r>
              <a:rPr sz="1600" dirty="0">
                <a:latin typeface="Arial MT"/>
                <a:cs typeface="Arial MT"/>
              </a:rPr>
              <a:t>participate,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progress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develop.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651" y="3617939"/>
            <a:ext cx="2129028" cy="214049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69632" y="1388109"/>
            <a:ext cx="406272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63550" algn="l"/>
                <a:tab pos="1838325" algn="l"/>
                <a:tab pos="2326005" algn="l"/>
              </a:tabLst>
            </a:pPr>
            <a:r>
              <a:rPr spc="-25" dirty="0"/>
              <a:t>5.</a:t>
            </a:r>
            <a:r>
              <a:rPr dirty="0"/>
              <a:t>	</a:t>
            </a:r>
            <a:r>
              <a:rPr spc="-10" dirty="0"/>
              <a:t>Teaching</a:t>
            </a:r>
            <a:r>
              <a:rPr dirty="0"/>
              <a:t>	</a:t>
            </a:r>
            <a:r>
              <a:rPr spc="-25" dirty="0"/>
              <a:t>is</a:t>
            </a:r>
            <a:r>
              <a:rPr dirty="0"/>
              <a:t>	</a:t>
            </a:r>
            <a:r>
              <a:rPr spc="-10" dirty="0"/>
              <a:t>fundamentally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69632" y="1662430"/>
            <a:ext cx="4225290" cy="20554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63550" marR="154305" algn="just">
              <a:lnSpc>
                <a:spcPct val="90100"/>
              </a:lnSpc>
              <a:spcBef>
                <a:spcPts val="340"/>
              </a:spcBef>
            </a:pPr>
            <a:r>
              <a:rPr sz="2000" b="1" dirty="0">
                <a:latin typeface="Arial"/>
                <a:cs typeface="Arial"/>
              </a:rPr>
              <a:t>connected</a:t>
            </a:r>
            <a:r>
              <a:rPr sz="2000" b="1" spc="390" dirty="0">
                <a:latin typeface="Arial"/>
                <a:cs typeface="Arial"/>
              </a:rPr>
              <a:t>   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395" dirty="0">
                <a:latin typeface="Arial"/>
                <a:cs typeface="Arial"/>
              </a:rPr>
              <a:t>    </a:t>
            </a:r>
            <a:r>
              <a:rPr sz="2000" b="1" spc="-10" dirty="0">
                <a:latin typeface="Arial"/>
                <a:cs typeface="Arial"/>
              </a:rPr>
              <a:t>teachers’ </a:t>
            </a:r>
            <a:r>
              <a:rPr sz="2000" b="1" dirty="0">
                <a:latin typeface="Arial"/>
                <a:cs typeface="Arial"/>
              </a:rPr>
              <a:t>understanding</a:t>
            </a:r>
            <a:r>
              <a:rPr sz="2000" b="1" spc="375" dirty="0">
                <a:latin typeface="Arial"/>
                <a:cs typeface="Arial"/>
              </a:rPr>
              <a:t>    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375" dirty="0">
                <a:latin typeface="Arial"/>
                <a:cs typeface="Arial"/>
              </a:rPr>
              <a:t>     </a:t>
            </a:r>
            <a:r>
              <a:rPr sz="2000" b="1" spc="-25" dirty="0">
                <a:latin typeface="Arial"/>
                <a:cs typeface="Arial"/>
              </a:rPr>
              <a:t>the </a:t>
            </a:r>
            <a:r>
              <a:rPr sz="2000" b="1" dirty="0">
                <a:latin typeface="Arial"/>
                <a:cs typeface="Arial"/>
              </a:rPr>
              <a:t>subject/s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they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teach.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Arial"/>
              <a:cs typeface="Arial"/>
            </a:endParaRPr>
          </a:p>
          <a:p>
            <a:pPr marL="463550" marR="5080" indent="-451484" algn="just">
              <a:lnSpc>
                <a:spcPct val="90000"/>
              </a:lnSpc>
            </a:pPr>
            <a:r>
              <a:rPr sz="1600" dirty="0">
                <a:latin typeface="Arial MT"/>
                <a:cs typeface="Arial MT"/>
              </a:rPr>
              <a:t>5.1.</a:t>
            </a:r>
            <a:r>
              <a:rPr sz="1600" spc="3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3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subject/s</a:t>
            </a:r>
            <a:r>
              <a:rPr sz="1600" spc="350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they </a:t>
            </a:r>
            <a:r>
              <a:rPr sz="1600" dirty="0">
                <a:latin typeface="Arial MT"/>
                <a:cs typeface="Arial MT"/>
              </a:rPr>
              <a:t>teach</a:t>
            </a:r>
            <a:r>
              <a:rPr sz="1600" spc="3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as</a:t>
            </a:r>
            <a:r>
              <a:rPr sz="1600" spc="3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bodies</a:t>
            </a:r>
            <a:r>
              <a:rPr sz="1600" spc="3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3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knowledge</a:t>
            </a:r>
            <a:r>
              <a:rPr sz="1600" spc="3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3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which </a:t>
            </a:r>
            <a:r>
              <a:rPr sz="1600" dirty="0">
                <a:latin typeface="Arial MT"/>
                <a:cs typeface="Arial MT"/>
              </a:rPr>
              <a:t>important</a:t>
            </a:r>
            <a:r>
              <a:rPr sz="1600" spc="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concepts</a:t>
            </a:r>
            <a:r>
              <a:rPr sz="1600" spc="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connected</a:t>
            </a:r>
            <a:r>
              <a:rPr sz="1600" spc="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6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one </a:t>
            </a:r>
            <a:r>
              <a:rPr sz="1600" spc="-10" dirty="0">
                <a:latin typeface="Arial MT"/>
                <a:cs typeface="Arial MT"/>
              </a:rPr>
              <a:t>another.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9800" y="623316"/>
            <a:ext cx="2488692" cy="24841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69632" y="3744848"/>
            <a:ext cx="4224655" cy="7080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463550" marR="5080" indent="-451484" algn="just">
              <a:lnSpc>
                <a:spcPts val="1730"/>
              </a:lnSpc>
              <a:spcBef>
                <a:spcPts val="310"/>
              </a:spcBef>
            </a:pPr>
            <a:r>
              <a:rPr sz="1600" dirty="0">
                <a:latin typeface="Arial MT"/>
                <a:cs typeface="Arial MT"/>
              </a:rPr>
              <a:t>5.2.</a:t>
            </a:r>
            <a:r>
              <a:rPr sz="1600" spc="4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22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23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how</a:t>
            </a:r>
            <a:r>
              <a:rPr sz="1600" spc="157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learners </a:t>
            </a:r>
            <a:r>
              <a:rPr sz="1600" dirty="0">
                <a:latin typeface="Arial MT"/>
                <a:cs typeface="Arial MT"/>
              </a:rPr>
              <a:t>process</a:t>
            </a:r>
            <a:r>
              <a:rPr sz="1600" spc="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present</a:t>
            </a:r>
            <a:r>
              <a:rPr sz="1600" spc="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information</a:t>
            </a:r>
            <a:r>
              <a:rPr sz="1600" spc="434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42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the </a:t>
            </a:r>
            <a:r>
              <a:rPr sz="1600" dirty="0">
                <a:latin typeface="Arial MT"/>
                <a:cs typeface="Arial MT"/>
              </a:rPr>
              <a:t>subject/s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they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teach.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9632" y="4479112"/>
            <a:ext cx="4225925" cy="7086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463550" marR="5080" indent="-451484" algn="just">
              <a:lnSpc>
                <a:spcPct val="90100"/>
              </a:lnSpc>
              <a:spcBef>
                <a:spcPts val="285"/>
              </a:spcBef>
            </a:pPr>
            <a:r>
              <a:rPr sz="1600" dirty="0">
                <a:latin typeface="Arial MT"/>
                <a:cs typeface="Arial MT"/>
              </a:rPr>
              <a:t>5.3.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300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30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how</a:t>
            </a:r>
            <a:r>
              <a:rPr sz="1600" spc="182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subject </a:t>
            </a:r>
            <a:r>
              <a:rPr sz="1600" dirty="0">
                <a:latin typeface="Arial MT"/>
                <a:cs typeface="Arial MT"/>
              </a:rPr>
              <a:t>knowledge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be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applied</a:t>
            </a:r>
            <a:r>
              <a:rPr sz="1600" spc="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spc="-10" dirty="0">
                <a:latin typeface="Arial MT"/>
                <a:cs typeface="Arial MT"/>
              </a:rPr>
              <a:t>interpret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address </a:t>
            </a:r>
            <a:r>
              <a:rPr sz="1600" spc="-20" dirty="0">
                <a:latin typeface="Arial MT"/>
                <a:cs typeface="Arial MT"/>
              </a:rPr>
              <a:t>real-</a:t>
            </a:r>
            <a:r>
              <a:rPr sz="1600" dirty="0">
                <a:latin typeface="Arial MT"/>
                <a:cs typeface="Arial MT"/>
              </a:rPr>
              <a:t>world </a:t>
            </a:r>
            <a:r>
              <a:rPr sz="1600" spc="-10" dirty="0">
                <a:latin typeface="Arial MT"/>
                <a:cs typeface="Arial MT"/>
              </a:rPr>
              <a:t>issues.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69632" y="5214365"/>
            <a:ext cx="4223385" cy="7080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463550" marR="5080" indent="-451484" algn="just">
              <a:lnSpc>
                <a:spcPts val="1730"/>
              </a:lnSpc>
              <a:spcBef>
                <a:spcPts val="310"/>
              </a:spcBef>
            </a:pPr>
            <a:r>
              <a:rPr sz="1600" dirty="0">
                <a:latin typeface="Arial MT"/>
                <a:cs typeface="Arial MT"/>
              </a:rPr>
              <a:t>5.4.</a:t>
            </a:r>
            <a:r>
              <a:rPr sz="1600" spc="3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4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keep</a:t>
            </a:r>
            <a:r>
              <a:rPr sz="1600" spc="4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themselves</a:t>
            </a:r>
            <a:r>
              <a:rPr sz="1600" spc="4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informed</a:t>
            </a:r>
            <a:r>
              <a:rPr sz="1600" spc="44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of </a:t>
            </a:r>
            <a:r>
              <a:rPr sz="1600" dirty="0">
                <a:latin typeface="Arial MT"/>
                <a:cs typeface="Arial MT"/>
              </a:rPr>
              <a:t>new</a:t>
            </a:r>
            <a:r>
              <a:rPr sz="1600" spc="1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developments</a:t>
            </a:r>
            <a:r>
              <a:rPr sz="1600" spc="2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2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research</a:t>
            </a:r>
            <a:r>
              <a:rPr sz="1600" spc="2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20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their subject/s.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8040" y="3533127"/>
            <a:ext cx="2550795" cy="25273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03726" y="4131055"/>
            <a:ext cx="1476375" cy="128524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indent="4445" algn="ctr">
              <a:lnSpc>
                <a:spcPts val="2050"/>
              </a:lnSpc>
              <a:spcBef>
                <a:spcPts val="35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9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60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3160" y="623316"/>
            <a:ext cx="2008632" cy="26441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6518" y="935227"/>
            <a:ext cx="40620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8475" algn="l"/>
                <a:tab pos="1868805" algn="l"/>
                <a:tab pos="2791460" algn="l"/>
              </a:tabLst>
            </a:pPr>
            <a:r>
              <a:rPr spc="-25" dirty="0"/>
              <a:t>6.</a:t>
            </a:r>
            <a:r>
              <a:rPr dirty="0"/>
              <a:t>	</a:t>
            </a:r>
            <a:r>
              <a:rPr spc="-10" dirty="0"/>
              <a:t>Teachers</a:t>
            </a:r>
            <a:r>
              <a:rPr dirty="0"/>
              <a:t>	</a:t>
            </a:r>
            <a:r>
              <a:rPr spc="-20" dirty="0"/>
              <a:t>make</a:t>
            </a:r>
            <a:r>
              <a:rPr dirty="0"/>
              <a:t>	</a:t>
            </a:r>
            <a:r>
              <a:rPr spc="-10" dirty="0"/>
              <a:t>thoughtful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46518" y="1179068"/>
            <a:ext cx="4306570" cy="23107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248285" algn="just">
              <a:lnSpc>
                <a:spcPct val="80000"/>
              </a:lnSpc>
              <a:spcBef>
                <a:spcPts val="585"/>
              </a:spcBef>
            </a:pPr>
            <a:r>
              <a:rPr sz="2000" b="1" dirty="0">
                <a:latin typeface="Arial"/>
                <a:cs typeface="Arial"/>
              </a:rPr>
              <a:t>choices</a:t>
            </a:r>
            <a:r>
              <a:rPr sz="2000" b="1" spc="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about</a:t>
            </a:r>
            <a:r>
              <a:rPr sz="2000" b="1" spc="8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their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teaching</a:t>
            </a:r>
            <a:r>
              <a:rPr sz="2000" b="1" spc="80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that </a:t>
            </a:r>
            <a:r>
              <a:rPr sz="2000" b="1" dirty="0">
                <a:latin typeface="Arial"/>
                <a:cs typeface="Arial"/>
              </a:rPr>
              <a:t>lead</a:t>
            </a:r>
            <a:r>
              <a:rPr sz="2000" b="1" spc="229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to</a:t>
            </a:r>
            <a:r>
              <a:rPr sz="2000" b="1" spc="23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learning</a:t>
            </a:r>
            <a:r>
              <a:rPr sz="2000" b="1" spc="229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goals</a:t>
            </a:r>
            <a:r>
              <a:rPr sz="2000" b="1" spc="225" dirty="0">
                <a:latin typeface="Arial"/>
                <a:cs typeface="Arial"/>
              </a:rPr>
              <a:t>  </a:t>
            </a:r>
            <a:r>
              <a:rPr sz="2000" b="1" dirty="0">
                <a:latin typeface="Arial"/>
                <a:cs typeface="Arial"/>
              </a:rPr>
              <a:t>for</a:t>
            </a:r>
            <a:r>
              <a:rPr sz="2000" b="1" spc="240" dirty="0">
                <a:latin typeface="Arial"/>
                <a:cs typeface="Arial"/>
              </a:rPr>
              <a:t>  </a:t>
            </a:r>
            <a:r>
              <a:rPr sz="2000" b="1" spc="-25" dirty="0">
                <a:latin typeface="Arial"/>
                <a:cs typeface="Arial"/>
              </a:rPr>
              <a:t>all </a:t>
            </a:r>
            <a:r>
              <a:rPr sz="2000" b="1" spc="-10" dirty="0">
                <a:latin typeface="Arial"/>
                <a:cs typeface="Arial"/>
              </a:rPr>
              <a:t>learners.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2000">
              <a:latin typeface="Arial"/>
              <a:cs typeface="Arial"/>
            </a:endParaRPr>
          </a:p>
          <a:p>
            <a:pPr marL="581025" marR="5080" indent="-546100" algn="just">
              <a:lnSpc>
                <a:spcPts val="1730"/>
              </a:lnSpc>
            </a:pPr>
            <a:r>
              <a:rPr sz="1600" dirty="0">
                <a:latin typeface="Arial MT"/>
                <a:cs typeface="Arial MT"/>
              </a:rPr>
              <a:t>6.1.</a:t>
            </a:r>
            <a:r>
              <a:rPr sz="1600" spc="3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1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consider</a:t>
            </a:r>
            <a:r>
              <a:rPr sz="1600" spc="1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how</a:t>
            </a:r>
            <a:r>
              <a:rPr sz="1600" spc="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11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develop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when</a:t>
            </a:r>
            <a:r>
              <a:rPr sz="1600" spc="3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choosing</a:t>
            </a:r>
            <a:r>
              <a:rPr sz="1600" spc="3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teaching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and </a:t>
            </a:r>
            <a:r>
              <a:rPr sz="1600" dirty="0">
                <a:latin typeface="Arial MT"/>
                <a:cs typeface="Arial MT"/>
              </a:rPr>
              <a:t>learning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strategies.</a:t>
            </a:r>
            <a:endParaRPr sz="1600">
              <a:latin typeface="Arial MT"/>
              <a:cs typeface="Arial MT"/>
            </a:endParaRPr>
          </a:p>
          <a:p>
            <a:pPr marL="35560" algn="just">
              <a:lnSpc>
                <a:spcPts val="1825"/>
              </a:lnSpc>
              <a:spcBef>
                <a:spcPts val="375"/>
              </a:spcBef>
            </a:pPr>
            <a:r>
              <a:rPr sz="1600" dirty="0">
                <a:latin typeface="Arial MT"/>
                <a:cs typeface="Arial MT"/>
              </a:rPr>
              <a:t>6.2</a:t>
            </a:r>
            <a:r>
              <a:rPr sz="1600" spc="22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409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seek</a:t>
            </a:r>
            <a:r>
              <a:rPr sz="1600" spc="41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42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409" dirty="0">
                <a:latin typeface="Arial MT"/>
                <a:cs typeface="Arial MT"/>
              </a:rPr>
              <a:t>  </a:t>
            </a:r>
            <a:r>
              <a:rPr sz="1600" spc="-25" dirty="0">
                <a:latin typeface="Arial MT"/>
                <a:cs typeface="Arial MT"/>
              </a:rPr>
              <a:t>how</a:t>
            </a:r>
            <a:endParaRPr sz="1600">
              <a:latin typeface="Arial MT"/>
              <a:cs typeface="Arial MT"/>
            </a:endParaRPr>
          </a:p>
          <a:p>
            <a:pPr marL="581025" algn="just">
              <a:lnSpc>
                <a:spcPts val="1825"/>
              </a:lnSpc>
            </a:pPr>
            <a:r>
              <a:rPr sz="1600" dirty="0">
                <a:latin typeface="Arial MT"/>
                <a:cs typeface="Arial MT"/>
              </a:rPr>
              <a:t>theoretical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concepts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 </a:t>
            </a:r>
            <a:r>
              <a:rPr sz="1600" spc="-10" dirty="0">
                <a:latin typeface="Arial MT"/>
                <a:cs typeface="Arial MT"/>
              </a:rPr>
              <a:t>evidence-based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112" y="3557219"/>
            <a:ext cx="2129028" cy="21291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69632" y="3440429"/>
            <a:ext cx="4282440" cy="14427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58165" marR="5715" algn="just">
              <a:lnSpc>
                <a:spcPts val="1730"/>
              </a:lnSpc>
              <a:spcBef>
                <a:spcPts val="310"/>
              </a:spcBef>
            </a:pPr>
            <a:r>
              <a:rPr sz="1600" dirty="0">
                <a:latin typeface="Arial MT"/>
                <a:cs typeface="Arial MT"/>
              </a:rPr>
              <a:t>research</a:t>
            </a:r>
            <a:r>
              <a:rPr sz="1600" spc="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inform</a:t>
            </a:r>
            <a:r>
              <a:rPr sz="1600" spc="7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choices</a:t>
            </a:r>
            <a:r>
              <a:rPr sz="1600" spc="70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they </a:t>
            </a:r>
            <a:r>
              <a:rPr sz="1600" dirty="0">
                <a:latin typeface="Arial MT"/>
                <a:cs typeface="Arial MT"/>
              </a:rPr>
              <a:t>make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classroom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practices.</a:t>
            </a:r>
            <a:endParaRPr sz="1600">
              <a:latin typeface="Arial MT"/>
              <a:cs typeface="Arial MT"/>
            </a:endParaRPr>
          </a:p>
          <a:p>
            <a:pPr marL="558165" marR="5080" indent="-546100" algn="just">
              <a:lnSpc>
                <a:spcPct val="90000"/>
              </a:lnSpc>
              <a:spcBef>
                <a:spcPts val="570"/>
              </a:spcBef>
            </a:pPr>
            <a:r>
              <a:rPr sz="1600" dirty="0">
                <a:latin typeface="Arial MT"/>
                <a:cs typeface="Arial MT"/>
              </a:rPr>
              <a:t>6.3</a:t>
            </a:r>
            <a:r>
              <a:rPr sz="1600" spc="21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account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6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58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design, </a:t>
            </a:r>
            <a:r>
              <a:rPr sz="1600" dirty="0">
                <a:latin typeface="Arial MT"/>
                <a:cs typeface="Arial MT"/>
              </a:rPr>
              <a:t>delivery</a:t>
            </a:r>
            <a:r>
              <a:rPr sz="1600" spc="3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assessment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40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lessons</a:t>
            </a:r>
            <a:r>
              <a:rPr sz="1600" spc="40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themselves,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colleagues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other stakeholders.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9632" y="4909820"/>
            <a:ext cx="42849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8165" algn="l"/>
                <a:tab pos="1577340" algn="l"/>
                <a:tab pos="2498090" algn="l"/>
                <a:tab pos="3089910" algn="l"/>
                <a:tab pos="4054475" algn="l"/>
              </a:tabLst>
            </a:pPr>
            <a:r>
              <a:rPr sz="1600" spc="-25" dirty="0">
                <a:latin typeface="Arial MT"/>
                <a:cs typeface="Arial MT"/>
              </a:rPr>
              <a:t>6.4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improve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their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teaching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by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15225" y="5129276"/>
            <a:ext cx="3733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 MT"/>
                <a:cs typeface="Arial MT"/>
              </a:rPr>
              <a:t>reflecting</a:t>
            </a:r>
            <a:r>
              <a:rPr sz="1600" spc="1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on</a:t>
            </a:r>
            <a:r>
              <a:rPr sz="1600" spc="1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what</a:t>
            </a:r>
            <a:r>
              <a:rPr sz="1600" spc="1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has</a:t>
            </a:r>
            <a:r>
              <a:rPr sz="1600" spc="1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worked</a:t>
            </a:r>
            <a:r>
              <a:rPr sz="1600" spc="1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16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what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15225" y="5348732"/>
            <a:ext cx="373634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  <a:tabLst>
                <a:tab pos="596265" algn="l"/>
                <a:tab pos="1135380" algn="l"/>
                <a:tab pos="2047239" algn="l"/>
                <a:tab pos="2461895" algn="l"/>
                <a:tab pos="3001010" algn="l"/>
              </a:tabLst>
            </a:pPr>
            <a:r>
              <a:rPr sz="1600" spc="-25" dirty="0">
                <a:latin typeface="Arial MT"/>
                <a:cs typeface="Arial MT"/>
              </a:rPr>
              <a:t>has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not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worked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in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learning </a:t>
            </a:r>
            <a:r>
              <a:rPr sz="1600" dirty="0">
                <a:latin typeface="Arial MT"/>
                <a:cs typeface="Arial MT"/>
              </a:rPr>
              <a:t>experiences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they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have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created.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0608" y="3473691"/>
            <a:ext cx="2550794" cy="25273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876294" y="4070730"/>
            <a:ext cx="1478280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065" marR="5080" indent="635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5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5080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84447"/>
            <a:ext cx="12192000" cy="3274060"/>
            <a:chOff x="0" y="3584447"/>
            <a:chExt cx="12192000" cy="3274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39" y="3584447"/>
              <a:ext cx="2129028" cy="26441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5180" y="3610952"/>
              <a:ext cx="2550775" cy="2527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dirty="0"/>
              <a:t>7.</a:t>
            </a:r>
            <a:r>
              <a:rPr spc="175" dirty="0"/>
              <a:t>   </a:t>
            </a:r>
            <a:r>
              <a:rPr dirty="0"/>
              <a:t>Teachers</a:t>
            </a:r>
            <a:r>
              <a:rPr spc="175" dirty="0"/>
              <a:t>   </a:t>
            </a:r>
            <a:r>
              <a:rPr dirty="0"/>
              <a:t>understand</a:t>
            </a:r>
            <a:r>
              <a:rPr spc="180" dirty="0"/>
              <a:t>   </a:t>
            </a:r>
            <a:r>
              <a:rPr spc="-20" dirty="0"/>
              <a:t>that </a:t>
            </a:r>
            <a:r>
              <a:rPr dirty="0"/>
              <a:t>language</a:t>
            </a:r>
            <a:r>
              <a:rPr spc="70" dirty="0"/>
              <a:t> </a:t>
            </a:r>
            <a:r>
              <a:rPr dirty="0"/>
              <a:t>plays</a:t>
            </a:r>
            <a:r>
              <a:rPr spc="80" dirty="0"/>
              <a:t> </a:t>
            </a:r>
            <a:r>
              <a:rPr dirty="0"/>
              <a:t>an</a:t>
            </a:r>
            <a:r>
              <a:rPr spc="75" dirty="0"/>
              <a:t> </a:t>
            </a:r>
            <a:r>
              <a:rPr dirty="0"/>
              <a:t>important</a:t>
            </a:r>
            <a:r>
              <a:rPr spc="80" dirty="0"/>
              <a:t> </a:t>
            </a:r>
            <a:r>
              <a:rPr spc="-20" dirty="0"/>
              <a:t>role </a:t>
            </a:r>
            <a:r>
              <a:rPr dirty="0"/>
              <a:t>in</a:t>
            </a:r>
            <a:r>
              <a:rPr spc="-10" dirty="0"/>
              <a:t> </a:t>
            </a:r>
            <a:r>
              <a:rPr dirty="0"/>
              <a:t>teaching</a:t>
            </a:r>
            <a:r>
              <a:rPr spc="-35" dirty="0"/>
              <a:t> </a:t>
            </a:r>
            <a:r>
              <a:rPr dirty="0"/>
              <a:t>and</a:t>
            </a:r>
            <a:r>
              <a:rPr spc="-5" dirty="0"/>
              <a:t> </a:t>
            </a:r>
            <a:r>
              <a:rPr spc="-10" dirty="0"/>
              <a:t>learning.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79676" y="585216"/>
            <a:ext cx="2488692" cy="252221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69632" y="2000758"/>
            <a:ext cx="4375150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165" lvl="1" indent="-545465">
              <a:lnSpc>
                <a:spcPts val="1530"/>
              </a:lnSpc>
              <a:spcBef>
                <a:spcPts val="100"/>
              </a:spcBef>
              <a:buAutoNum type="arabicPeriod"/>
              <a:tabLst>
                <a:tab pos="558165" algn="l"/>
              </a:tabLst>
            </a:pPr>
            <a:r>
              <a:rPr sz="1500" spc="-10" dirty="0">
                <a:latin typeface="Arial MT"/>
                <a:cs typeface="Arial MT"/>
              </a:rPr>
              <a:t>Teachers</a:t>
            </a:r>
            <a:r>
              <a:rPr sz="1500" spc="5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create</a:t>
            </a:r>
            <a:r>
              <a:rPr sz="1500" spc="5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opportunities</a:t>
            </a:r>
            <a:r>
              <a:rPr sz="1500" spc="3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for</a:t>
            </a:r>
            <a:r>
              <a:rPr sz="1500" spc="5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learners</a:t>
            </a:r>
            <a:r>
              <a:rPr sz="1500" spc="40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to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</a:pPr>
            <a:r>
              <a:rPr sz="1500" dirty="0">
                <a:latin typeface="Arial MT"/>
                <a:cs typeface="Arial MT"/>
              </a:rPr>
              <a:t>develop</a:t>
            </a:r>
            <a:r>
              <a:rPr sz="1500" spc="19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their</a:t>
            </a:r>
            <a:r>
              <a:rPr sz="1500" spc="1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vocabulary,</a:t>
            </a:r>
            <a:r>
              <a:rPr sz="1500" spc="18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their</a:t>
            </a:r>
            <a:r>
              <a:rPr sz="1500" spc="1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command</a:t>
            </a:r>
            <a:r>
              <a:rPr sz="1500" spc="190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of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  <a:tabLst>
                <a:tab pos="963294" algn="l"/>
                <a:tab pos="1955164" algn="l"/>
                <a:tab pos="2252980" algn="l"/>
                <a:tab pos="3138170" algn="l"/>
                <a:tab pos="3595370" algn="l"/>
              </a:tabLst>
            </a:pPr>
            <a:r>
              <a:rPr sz="1500" spc="-25" dirty="0">
                <a:latin typeface="Arial MT"/>
                <a:cs typeface="Arial MT"/>
              </a:rPr>
              <a:t>the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Language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5" dirty="0">
                <a:latin typeface="Arial MT"/>
                <a:cs typeface="Arial MT"/>
              </a:rPr>
              <a:t>of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Learning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5" dirty="0">
                <a:latin typeface="Arial MT"/>
                <a:cs typeface="Arial MT"/>
              </a:rPr>
              <a:t>and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0" dirty="0">
                <a:latin typeface="Arial MT"/>
                <a:cs typeface="Arial MT"/>
              </a:rPr>
              <a:t>Teaching</a:t>
            </a:r>
            <a:endParaRPr sz="1500">
              <a:latin typeface="Arial MT"/>
              <a:cs typeface="Arial MT"/>
            </a:endParaRPr>
          </a:p>
          <a:p>
            <a:pPr marL="558165" marR="6985">
              <a:lnSpc>
                <a:spcPct val="70000"/>
              </a:lnSpc>
              <a:spcBef>
                <a:spcPts val="270"/>
              </a:spcBef>
            </a:pPr>
            <a:r>
              <a:rPr sz="1500" dirty="0">
                <a:latin typeface="Arial MT"/>
                <a:cs typeface="Arial MT"/>
              </a:rPr>
              <a:t>(LoLT),</a:t>
            </a:r>
            <a:r>
              <a:rPr sz="1500" spc="4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46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to</a:t>
            </a:r>
            <a:r>
              <a:rPr sz="1500" spc="4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develop</a:t>
            </a:r>
            <a:r>
              <a:rPr sz="1500" spc="484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their</a:t>
            </a:r>
            <a:r>
              <a:rPr sz="1500" spc="4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reading</a:t>
            </a:r>
            <a:r>
              <a:rPr sz="1500" spc="495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and </a:t>
            </a:r>
            <a:r>
              <a:rPr sz="1500" dirty="0">
                <a:latin typeface="Arial MT"/>
                <a:cs typeface="Arial MT"/>
              </a:rPr>
              <a:t>writing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skills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in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lessons</a:t>
            </a:r>
            <a:r>
              <a:rPr sz="1500" spc="-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they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teach.</a:t>
            </a:r>
            <a:endParaRPr sz="1500">
              <a:latin typeface="Arial MT"/>
              <a:cs typeface="Arial MT"/>
            </a:endParaRPr>
          </a:p>
          <a:p>
            <a:pPr marL="558165" lvl="1" indent="-545465">
              <a:lnSpc>
                <a:spcPct val="100000"/>
              </a:lnSpc>
              <a:spcBef>
                <a:spcPts val="60"/>
              </a:spcBef>
              <a:buAutoNum type="arabicPeriod" startAt="2"/>
              <a:tabLst>
                <a:tab pos="558165" algn="l"/>
              </a:tabLst>
            </a:pPr>
            <a:r>
              <a:rPr sz="1500" dirty="0">
                <a:latin typeface="Arial MT"/>
                <a:cs typeface="Arial MT"/>
              </a:rPr>
              <a:t>Teachers</a:t>
            </a:r>
            <a:r>
              <a:rPr sz="1500" spc="4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draw</a:t>
            </a:r>
            <a:r>
              <a:rPr sz="1500" spc="39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on</a:t>
            </a:r>
            <a:r>
              <a:rPr sz="1500" spc="409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other</a:t>
            </a:r>
            <a:r>
              <a:rPr sz="1500" spc="409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languages,</a:t>
            </a:r>
            <a:r>
              <a:rPr sz="1500" spc="405" dirty="0">
                <a:latin typeface="Arial MT"/>
                <a:cs typeface="Arial MT"/>
              </a:rPr>
              <a:t> </a:t>
            </a:r>
            <a:r>
              <a:rPr sz="1500" spc="-20" dirty="0">
                <a:latin typeface="Arial MT"/>
                <a:cs typeface="Arial MT"/>
              </a:rPr>
              <a:t>when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15225" y="3037078"/>
            <a:ext cx="38347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5565" algn="l"/>
                <a:tab pos="1931670" algn="l"/>
                <a:tab pos="3089910" algn="l"/>
              </a:tabLst>
            </a:pPr>
            <a:r>
              <a:rPr sz="1500" spc="-10" dirty="0">
                <a:latin typeface="Arial MT"/>
                <a:cs typeface="Arial MT"/>
              </a:rPr>
              <a:t>necessary,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5" dirty="0">
                <a:latin typeface="Arial MT"/>
                <a:cs typeface="Arial MT"/>
              </a:rPr>
              <a:t>to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enhance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learners’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15225" y="3196793"/>
            <a:ext cx="382841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MT"/>
                <a:cs typeface="Arial MT"/>
              </a:rPr>
              <a:t>understanding</a:t>
            </a:r>
            <a:r>
              <a:rPr sz="1500" spc="26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of</a:t>
            </a:r>
            <a:r>
              <a:rPr sz="1500" spc="23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</a:t>
            </a:r>
            <a:r>
              <a:rPr sz="1500" spc="25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important</a:t>
            </a:r>
            <a:r>
              <a:rPr sz="1500" spc="254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concepts</a:t>
            </a:r>
            <a:r>
              <a:rPr sz="1500" spc="254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in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69632" y="3357498"/>
            <a:ext cx="4375150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816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Arial MT"/>
                <a:cs typeface="Arial MT"/>
              </a:rPr>
              <a:t>their</a:t>
            </a:r>
            <a:r>
              <a:rPr sz="1500" spc="-3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lessons.</a:t>
            </a:r>
            <a:endParaRPr sz="1500">
              <a:latin typeface="Arial MT"/>
              <a:cs typeface="Arial MT"/>
            </a:endParaRPr>
          </a:p>
          <a:p>
            <a:pPr marL="558165" lvl="1" indent="-545465">
              <a:lnSpc>
                <a:spcPts val="1530"/>
              </a:lnSpc>
              <a:spcBef>
                <a:spcPts val="60"/>
              </a:spcBef>
              <a:buAutoNum type="arabicPeriod" startAt="3"/>
              <a:tabLst>
                <a:tab pos="558165" algn="l"/>
              </a:tabLst>
            </a:pPr>
            <a:r>
              <a:rPr sz="1500" spc="-10" dirty="0">
                <a:latin typeface="Arial MT"/>
                <a:cs typeface="Arial MT"/>
              </a:rPr>
              <a:t>Teachers</a:t>
            </a:r>
            <a:r>
              <a:rPr sz="1500" spc="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enable</a:t>
            </a:r>
            <a:r>
              <a:rPr sz="1500" spc="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learners</a:t>
            </a:r>
            <a:r>
              <a:rPr sz="1500" spc="3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to</a:t>
            </a:r>
            <a:r>
              <a:rPr sz="1500" spc="4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understand</a:t>
            </a:r>
            <a:r>
              <a:rPr sz="1500" spc="40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and</a:t>
            </a:r>
            <a:endParaRPr sz="1500">
              <a:latin typeface="Arial MT"/>
              <a:cs typeface="Arial MT"/>
            </a:endParaRPr>
          </a:p>
          <a:p>
            <a:pPr marL="558165" marR="6350">
              <a:lnSpc>
                <a:spcPct val="70000"/>
              </a:lnSpc>
              <a:spcBef>
                <a:spcPts val="270"/>
              </a:spcBef>
            </a:pPr>
            <a:r>
              <a:rPr sz="1500" dirty="0">
                <a:latin typeface="Arial MT"/>
                <a:cs typeface="Arial MT"/>
              </a:rPr>
              <a:t>use</a:t>
            </a:r>
            <a:r>
              <a:rPr sz="1500" spc="9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specialist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terminology</a:t>
            </a:r>
            <a:r>
              <a:rPr sz="1500" spc="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11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language </a:t>
            </a:r>
            <a:r>
              <a:rPr sz="1500" dirty="0">
                <a:latin typeface="Arial MT"/>
                <a:cs typeface="Arial MT"/>
              </a:rPr>
              <a:t>of</a:t>
            </a:r>
            <a:r>
              <a:rPr sz="1500" spc="-2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their</a:t>
            </a:r>
            <a:r>
              <a:rPr sz="1500" spc="-1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subject/s.</a:t>
            </a:r>
            <a:endParaRPr sz="1500">
              <a:latin typeface="Arial MT"/>
              <a:cs typeface="Arial MT"/>
            </a:endParaRPr>
          </a:p>
          <a:p>
            <a:pPr marL="558165" lvl="1" indent="-545465">
              <a:lnSpc>
                <a:spcPts val="1530"/>
              </a:lnSpc>
              <a:spcBef>
                <a:spcPts val="60"/>
              </a:spcBef>
              <a:buAutoNum type="arabicPeriod" startAt="4"/>
              <a:tabLst>
                <a:tab pos="558165" algn="l"/>
                <a:tab pos="1505585" algn="l"/>
                <a:tab pos="2306320" algn="l"/>
                <a:tab pos="3168650" algn="l"/>
                <a:tab pos="3681095" algn="l"/>
              </a:tabLst>
            </a:pPr>
            <a:r>
              <a:rPr sz="1500" spc="-10" dirty="0">
                <a:latin typeface="Arial MT"/>
                <a:cs typeface="Arial MT"/>
              </a:rPr>
              <a:t>Teachers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provide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learners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0" dirty="0">
                <a:latin typeface="Arial MT"/>
                <a:cs typeface="Arial MT"/>
              </a:rPr>
              <a:t>with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ongoing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</a:pPr>
            <a:r>
              <a:rPr sz="1500" dirty="0">
                <a:latin typeface="Arial MT"/>
                <a:cs typeface="Arial MT"/>
              </a:rPr>
              <a:t>opportunities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to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read,</a:t>
            </a:r>
            <a:r>
              <a:rPr sz="1500" spc="1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interpret,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11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respond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</a:pPr>
            <a:r>
              <a:rPr sz="1500" dirty="0">
                <a:latin typeface="Arial MT"/>
                <a:cs typeface="Arial MT"/>
              </a:rPr>
              <a:t>to</a:t>
            </a:r>
            <a:r>
              <a:rPr sz="1500" spc="37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different</a:t>
            </a:r>
            <a:r>
              <a:rPr sz="1500" spc="37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kinds</a:t>
            </a:r>
            <a:r>
              <a:rPr sz="1500" spc="3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of</a:t>
            </a:r>
            <a:r>
              <a:rPr sz="1500" spc="38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written,</a:t>
            </a:r>
            <a:r>
              <a:rPr sz="1500" spc="37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graphical</a:t>
            </a:r>
            <a:r>
              <a:rPr sz="1500" spc="380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and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530"/>
              </a:lnSpc>
            </a:pPr>
            <a:r>
              <a:rPr sz="1500" dirty="0">
                <a:latin typeface="Arial MT"/>
                <a:cs typeface="Arial MT"/>
              </a:rPr>
              <a:t>visual</a:t>
            </a:r>
            <a:r>
              <a:rPr sz="1500" spc="-40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texts.</a:t>
            </a:r>
            <a:endParaRPr sz="1500">
              <a:latin typeface="Arial MT"/>
              <a:cs typeface="Arial MT"/>
            </a:endParaRPr>
          </a:p>
          <a:p>
            <a:pPr marL="558165" lvl="1" indent="-545465">
              <a:lnSpc>
                <a:spcPts val="1530"/>
              </a:lnSpc>
              <a:spcBef>
                <a:spcPts val="60"/>
              </a:spcBef>
              <a:buAutoNum type="arabicPeriod" startAt="5"/>
              <a:tabLst>
                <a:tab pos="558165" algn="l"/>
              </a:tabLst>
            </a:pPr>
            <a:r>
              <a:rPr sz="1500" spc="-10" dirty="0">
                <a:latin typeface="Arial MT"/>
                <a:cs typeface="Arial MT"/>
              </a:rPr>
              <a:t>Teachers</a:t>
            </a:r>
            <a:r>
              <a:rPr sz="1500" spc="7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recognise</a:t>
            </a:r>
            <a:r>
              <a:rPr sz="1500" spc="7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that</a:t>
            </a:r>
            <a:r>
              <a:rPr sz="1500" spc="6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all</a:t>
            </a:r>
            <a:r>
              <a:rPr sz="1500" spc="7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learners</a:t>
            </a:r>
            <a:r>
              <a:rPr sz="1500" spc="8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need</a:t>
            </a:r>
            <a:r>
              <a:rPr sz="1500" spc="70" dirty="0">
                <a:latin typeface="Arial MT"/>
                <a:cs typeface="Arial MT"/>
              </a:rPr>
              <a:t> </a:t>
            </a:r>
            <a:r>
              <a:rPr sz="1500" spc="-25" dirty="0">
                <a:latin typeface="Arial MT"/>
                <a:cs typeface="Arial MT"/>
              </a:rPr>
              <a:t>to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  <a:tabLst>
                <a:tab pos="1351915" algn="l"/>
                <a:tab pos="1835150" algn="l"/>
                <a:tab pos="2425065" algn="l"/>
                <a:tab pos="3632200" algn="l"/>
                <a:tab pos="4212590" algn="l"/>
              </a:tabLst>
            </a:pPr>
            <a:r>
              <a:rPr sz="1500" spc="-10" dirty="0">
                <a:latin typeface="Arial MT"/>
                <a:cs typeface="Arial MT"/>
              </a:rPr>
              <a:t>acquire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5" dirty="0">
                <a:latin typeface="Arial MT"/>
                <a:cs typeface="Arial MT"/>
              </a:rPr>
              <a:t>and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0" dirty="0">
                <a:latin typeface="Arial MT"/>
                <a:cs typeface="Arial MT"/>
              </a:rPr>
              <a:t>hone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foundational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skills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5" dirty="0">
                <a:latin typeface="Arial MT"/>
                <a:cs typeface="Arial MT"/>
              </a:rPr>
              <a:t>in</a:t>
            </a:r>
            <a:endParaRPr sz="1500">
              <a:latin typeface="Arial MT"/>
              <a:cs typeface="Arial MT"/>
            </a:endParaRPr>
          </a:p>
          <a:p>
            <a:pPr marL="558165">
              <a:lnSpc>
                <a:spcPts val="1260"/>
              </a:lnSpc>
            </a:pPr>
            <a:r>
              <a:rPr sz="1500" dirty="0">
                <a:latin typeface="Arial MT"/>
                <a:cs typeface="Arial MT"/>
              </a:rPr>
              <a:t>language</a:t>
            </a:r>
            <a:r>
              <a:rPr sz="1500" spc="10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9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numeracy,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10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that</a:t>
            </a:r>
            <a:r>
              <a:rPr sz="1500" spc="8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there</a:t>
            </a:r>
            <a:r>
              <a:rPr sz="1500" spc="11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is</a:t>
            </a:r>
            <a:r>
              <a:rPr sz="1500" spc="95" dirty="0">
                <a:latin typeface="Arial MT"/>
                <a:cs typeface="Arial MT"/>
              </a:rPr>
              <a:t> </a:t>
            </a:r>
            <a:r>
              <a:rPr sz="1500" spc="-50" dirty="0">
                <a:latin typeface="Arial MT"/>
                <a:cs typeface="Arial MT"/>
              </a:rPr>
              <a:t>a</a:t>
            </a:r>
            <a:endParaRPr sz="1500">
              <a:latin typeface="Arial MT"/>
              <a:cs typeface="Arial MT"/>
            </a:endParaRPr>
          </a:p>
          <a:p>
            <a:pPr marL="558165" marR="5715">
              <a:lnSpc>
                <a:spcPct val="70000"/>
              </a:lnSpc>
              <a:spcBef>
                <a:spcPts val="270"/>
              </a:spcBef>
              <a:tabLst>
                <a:tab pos="1226820" algn="l"/>
                <a:tab pos="2714625" algn="l"/>
                <a:tab pos="3574415" algn="l"/>
              </a:tabLst>
            </a:pPr>
            <a:r>
              <a:rPr sz="1500" spc="-10" dirty="0">
                <a:latin typeface="Arial MT"/>
                <a:cs typeface="Arial MT"/>
              </a:rPr>
              <a:t>strong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interrelationship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between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language </a:t>
            </a:r>
            <a:r>
              <a:rPr sz="1500" dirty="0">
                <a:latin typeface="Arial MT"/>
                <a:cs typeface="Arial MT"/>
              </a:rPr>
              <a:t>and</a:t>
            </a:r>
            <a:r>
              <a:rPr sz="1500" spc="-2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numeracy.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81120" y="4207509"/>
            <a:ext cx="1476375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6104" y="559308"/>
            <a:ext cx="1737360" cy="26441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6518" y="917828"/>
            <a:ext cx="4062095" cy="8801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40"/>
              </a:spcBef>
            </a:pPr>
            <a:r>
              <a:rPr dirty="0"/>
              <a:t>8.</a:t>
            </a:r>
            <a:r>
              <a:rPr spc="260" dirty="0"/>
              <a:t>  </a:t>
            </a:r>
            <a:r>
              <a:rPr dirty="0"/>
              <a:t>Teachers</a:t>
            </a:r>
            <a:r>
              <a:rPr spc="260" dirty="0"/>
              <a:t>  </a:t>
            </a:r>
            <a:r>
              <a:rPr dirty="0"/>
              <a:t>are</a:t>
            </a:r>
            <a:r>
              <a:rPr spc="265" dirty="0"/>
              <a:t>  </a:t>
            </a:r>
            <a:r>
              <a:rPr dirty="0"/>
              <a:t>able</a:t>
            </a:r>
            <a:r>
              <a:rPr spc="260" dirty="0"/>
              <a:t>  </a:t>
            </a:r>
            <a:r>
              <a:rPr dirty="0"/>
              <a:t>to</a:t>
            </a:r>
            <a:r>
              <a:rPr spc="265" dirty="0"/>
              <a:t>  </a:t>
            </a:r>
            <a:r>
              <a:rPr spc="-20" dirty="0"/>
              <a:t>plan </a:t>
            </a:r>
            <a:r>
              <a:rPr dirty="0"/>
              <a:t>coherent</a:t>
            </a:r>
            <a:r>
              <a:rPr spc="495" dirty="0"/>
              <a:t> </a:t>
            </a:r>
            <a:r>
              <a:rPr dirty="0"/>
              <a:t>sequences</a:t>
            </a:r>
            <a:r>
              <a:rPr spc="-25" dirty="0"/>
              <a:t>  </a:t>
            </a:r>
            <a:r>
              <a:rPr dirty="0"/>
              <a:t>of</a:t>
            </a:r>
            <a:r>
              <a:rPr spc="-25" dirty="0"/>
              <a:t>  </a:t>
            </a:r>
            <a:r>
              <a:rPr spc="-10" dirty="0"/>
              <a:t>learning experiences.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255" y="3427476"/>
            <a:ext cx="2129028" cy="26441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46518" y="2332989"/>
            <a:ext cx="4264660" cy="16624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70840" marR="5080" lvl="1" indent="-358775" algn="just">
              <a:lnSpc>
                <a:spcPts val="1730"/>
              </a:lnSpc>
              <a:spcBef>
                <a:spcPts val="310"/>
              </a:spcBef>
              <a:buAutoNum type="arabicPeriod"/>
              <a:tabLst>
                <a:tab pos="370840" algn="l"/>
              </a:tabLst>
            </a:pP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4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use</a:t>
            </a:r>
            <a:r>
              <a:rPr sz="1600" spc="4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4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national</a:t>
            </a:r>
            <a:r>
              <a:rPr sz="1600" spc="4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curriculum</a:t>
            </a:r>
            <a:r>
              <a:rPr sz="1600" spc="47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identify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what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required</a:t>
            </a:r>
            <a:r>
              <a:rPr sz="1600" spc="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know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do.</a:t>
            </a:r>
            <a:endParaRPr sz="1600">
              <a:latin typeface="Arial MT"/>
              <a:cs typeface="Arial MT"/>
            </a:endParaRPr>
          </a:p>
          <a:p>
            <a:pPr marL="370840" marR="5080" lvl="1" indent="-358775" algn="just">
              <a:lnSpc>
                <a:spcPct val="90100"/>
              </a:lnSpc>
              <a:spcBef>
                <a:spcPts val="570"/>
              </a:spcBef>
              <a:buAutoNum type="arabicPeriod"/>
              <a:tabLst>
                <a:tab pos="370840" algn="l"/>
              </a:tabLst>
            </a:pP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2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use</a:t>
            </a:r>
            <a:r>
              <a:rPr sz="1600" spc="2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204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national</a:t>
            </a:r>
            <a:r>
              <a:rPr sz="1600" spc="2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curriculum</a:t>
            </a:r>
            <a:r>
              <a:rPr sz="1600" spc="21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and </a:t>
            </a:r>
            <a:r>
              <a:rPr sz="1600" dirty="0">
                <a:latin typeface="Arial MT"/>
                <a:cs typeface="Arial MT"/>
              </a:rPr>
              <a:t>knowledge</a:t>
            </a:r>
            <a:r>
              <a:rPr sz="1600" spc="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subject/s</a:t>
            </a:r>
            <a:r>
              <a:rPr sz="1600" spc="9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8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understand </a:t>
            </a:r>
            <a:r>
              <a:rPr sz="1600" dirty="0">
                <a:latin typeface="Arial MT"/>
                <a:cs typeface="Arial MT"/>
              </a:rPr>
              <a:t>how</a:t>
            </a:r>
            <a:r>
              <a:rPr sz="1600" spc="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important</a:t>
            </a:r>
            <a:r>
              <a:rPr sz="1600" spc="1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ideas</a:t>
            </a:r>
            <a:r>
              <a:rPr sz="1600" spc="1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skills</a:t>
            </a:r>
            <a:r>
              <a:rPr sz="1600" spc="1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1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built</a:t>
            </a:r>
            <a:r>
              <a:rPr sz="1600" spc="10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up </a:t>
            </a:r>
            <a:r>
              <a:rPr sz="1600" dirty="0">
                <a:latin typeface="Arial MT"/>
                <a:cs typeface="Arial MT"/>
              </a:rPr>
              <a:t>across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different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years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learning.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46518" y="4021963"/>
            <a:ext cx="4262755" cy="114681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70840" marR="5080" indent="-358775" algn="just">
              <a:lnSpc>
                <a:spcPct val="90000"/>
              </a:lnSpc>
              <a:spcBef>
                <a:spcPts val="285"/>
              </a:spcBef>
            </a:pPr>
            <a:r>
              <a:rPr sz="1600" dirty="0">
                <a:latin typeface="Arial MT"/>
                <a:cs typeface="Arial MT"/>
              </a:rPr>
              <a:t>8.3</a:t>
            </a:r>
            <a:r>
              <a:rPr sz="1600" spc="1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11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base</a:t>
            </a:r>
            <a:r>
              <a:rPr sz="1600" spc="1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1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planning</a:t>
            </a:r>
            <a:r>
              <a:rPr sz="1600" spc="1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on</a:t>
            </a:r>
            <a:r>
              <a:rPr sz="1600" spc="105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what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1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know</a:t>
            </a:r>
            <a:r>
              <a:rPr sz="1600" spc="1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2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2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1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order</a:t>
            </a:r>
            <a:r>
              <a:rPr sz="1600" spc="204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design</a:t>
            </a:r>
            <a:r>
              <a:rPr sz="1600" spc="2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coherent</a:t>
            </a:r>
            <a:r>
              <a:rPr sz="1600" spc="2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units</a:t>
            </a:r>
            <a:r>
              <a:rPr sz="1600" spc="204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204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lessons</a:t>
            </a:r>
            <a:r>
              <a:rPr sz="1600" spc="204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with </a:t>
            </a:r>
            <a:r>
              <a:rPr sz="1600" dirty="0">
                <a:latin typeface="Arial MT"/>
                <a:cs typeface="Arial MT"/>
              </a:rPr>
              <a:t>meaningful</a:t>
            </a:r>
            <a:r>
              <a:rPr sz="1600" spc="459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learning</a:t>
            </a:r>
            <a:r>
              <a:rPr sz="1600" spc="46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activities</a:t>
            </a:r>
            <a:r>
              <a:rPr sz="1600" spc="459" dirty="0">
                <a:latin typeface="Arial MT"/>
                <a:cs typeface="Arial MT"/>
              </a:rPr>
              <a:t>   </a:t>
            </a:r>
            <a:r>
              <a:rPr sz="1600" spc="-25" dirty="0">
                <a:latin typeface="Arial MT"/>
                <a:cs typeface="Arial MT"/>
              </a:rPr>
              <a:t>and </a:t>
            </a:r>
            <a:r>
              <a:rPr sz="1600" spc="-10" dirty="0">
                <a:latin typeface="Arial MT"/>
                <a:cs typeface="Arial MT"/>
              </a:rPr>
              <a:t>assessments.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9950" y="3569703"/>
            <a:ext cx="2551843" cy="25273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956430" y="4166997"/>
            <a:ext cx="1476375" cy="12852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844" y="3598265"/>
            <a:ext cx="2127504" cy="21417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6518" y="970914"/>
            <a:ext cx="40620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9.</a:t>
            </a:r>
            <a:r>
              <a:rPr spc="-65" dirty="0"/>
              <a:t> </a:t>
            </a:r>
            <a:r>
              <a:rPr spc="-10" dirty="0"/>
              <a:t>Teachers</a:t>
            </a:r>
            <a:r>
              <a:rPr spc="-65" dirty="0"/>
              <a:t> </a:t>
            </a:r>
            <a:r>
              <a:rPr dirty="0"/>
              <a:t>understand</a:t>
            </a:r>
            <a:r>
              <a:rPr spc="-60" dirty="0"/>
              <a:t> </a:t>
            </a:r>
            <a:r>
              <a:rPr dirty="0"/>
              <a:t>how</a:t>
            </a:r>
            <a:r>
              <a:rPr spc="-30" dirty="0"/>
              <a:t> </a:t>
            </a:r>
            <a:r>
              <a:rPr spc="-10" dirty="0"/>
              <a:t>their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946518" y="1244930"/>
            <a:ext cx="4252595" cy="280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  <a:tabLst>
                <a:tab pos="1457325" algn="l"/>
                <a:tab pos="3665854" algn="l"/>
              </a:tabLst>
            </a:pPr>
            <a:r>
              <a:rPr sz="2000" b="1" spc="-10" dirty="0">
                <a:latin typeface="Arial"/>
                <a:cs typeface="Arial"/>
              </a:rPr>
              <a:t>teaching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methodologies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b="1" spc="-25" dirty="0">
                <a:latin typeface="Arial"/>
                <a:cs typeface="Arial"/>
              </a:rPr>
              <a:t>are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sz="2000" b="1" dirty="0">
                <a:latin typeface="Arial"/>
                <a:cs typeface="Arial"/>
              </a:rPr>
              <a:t>effectively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applied.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581025" marR="6350" lvl="1" indent="-546100" algn="just">
              <a:lnSpc>
                <a:spcPts val="1730"/>
              </a:lnSpc>
              <a:buAutoNum type="arabicPeriod"/>
              <a:tabLst>
                <a:tab pos="581025" algn="l"/>
                <a:tab pos="582930" algn="l"/>
              </a:tabLst>
            </a:pPr>
            <a:r>
              <a:rPr sz="1600" dirty="0">
                <a:latin typeface="Arial MT"/>
                <a:cs typeface="Arial MT"/>
              </a:rPr>
              <a:t>	Teachers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explain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content</a:t>
            </a:r>
            <a:r>
              <a:rPr sz="1600" spc="2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knowledge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370" dirty="0">
                <a:latin typeface="Arial MT"/>
                <a:cs typeface="Arial MT"/>
              </a:rPr>
              <a:t>   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375" dirty="0">
                <a:latin typeface="Arial MT"/>
                <a:cs typeface="Arial MT"/>
              </a:rPr>
              <a:t>    </a:t>
            </a:r>
            <a:r>
              <a:rPr sz="1600" dirty="0">
                <a:latin typeface="Arial MT"/>
                <a:cs typeface="Arial MT"/>
              </a:rPr>
              <a:t>ways</a:t>
            </a:r>
            <a:r>
              <a:rPr sz="1600" spc="380" dirty="0">
                <a:latin typeface="Arial MT"/>
                <a:cs typeface="Arial MT"/>
              </a:rPr>
              <a:t>   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375" dirty="0">
                <a:latin typeface="Arial MT"/>
                <a:cs typeface="Arial MT"/>
              </a:rPr>
              <a:t>    </a:t>
            </a:r>
            <a:r>
              <a:rPr sz="1600" spc="-35" dirty="0">
                <a:latin typeface="Arial MT"/>
                <a:cs typeface="Arial MT"/>
              </a:rPr>
              <a:t>are </a:t>
            </a:r>
            <a:r>
              <a:rPr sz="1600" spc="-10" dirty="0">
                <a:latin typeface="Arial MT"/>
                <a:cs typeface="Arial MT"/>
              </a:rPr>
              <a:t>understandable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accurate.</a:t>
            </a:r>
            <a:endParaRPr sz="1600">
              <a:latin typeface="Arial MT"/>
              <a:cs typeface="Arial MT"/>
            </a:endParaRPr>
          </a:p>
          <a:p>
            <a:pPr marL="581025" marR="5080" lvl="1" indent="-546100" algn="just">
              <a:lnSpc>
                <a:spcPts val="1730"/>
              </a:lnSpc>
              <a:spcBef>
                <a:spcPts val="595"/>
              </a:spcBef>
              <a:buAutoNum type="arabicPeriod"/>
              <a:tabLst>
                <a:tab pos="581025" algn="l"/>
                <a:tab pos="582930" algn="l"/>
              </a:tabLst>
            </a:pP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devise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tasks</a:t>
            </a:r>
            <a:r>
              <a:rPr sz="1600" spc="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give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learners </a:t>
            </a:r>
            <a:r>
              <a:rPr sz="1600" dirty="0">
                <a:latin typeface="Arial MT"/>
                <a:cs typeface="Arial MT"/>
              </a:rPr>
              <a:t>opportunities</a:t>
            </a:r>
            <a:r>
              <a:rPr sz="1600" spc="34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34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consolidate</a:t>
            </a:r>
            <a:r>
              <a:rPr sz="1600" spc="345" dirty="0">
                <a:latin typeface="Arial MT"/>
                <a:cs typeface="Arial MT"/>
              </a:rPr>
              <a:t>   </a:t>
            </a:r>
            <a:r>
              <a:rPr sz="1600" spc="-25" dirty="0">
                <a:latin typeface="Arial MT"/>
                <a:cs typeface="Arial MT"/>
              </a:rPr>
              <a:t>new </a:t>
            </a:r>
            <a:r>
              <a:rPr sz="1600" dirty="0">
                <a:latin typeface="Arial MT"/>
                <a:cs typeface="Arial MT"/>
              </a:rPr>
              <a:t>knowledge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practise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skills.</a:t>
            </a:r>
            <a:endParaRPr sz="1600">
              <a:latin typeface="Arial MT"/>
              <a:cs typeface="Arial MT"/>
            </a:endParaRPr>
          </a:p>
          <a:p>
            <a:pPr marL="581025" marR="5080" lvl="1" indent="-546100" algn="just">
              <a:lnSpc>
                <a:spcPts val="1730"/>
              </a:lnSpc>
              <a:spcBef>
                <a:spcPts val="595"/>
              </a:spcBef>
              <a:buAutoNum type="arabicPeriod"/>
              <a:tabLst>
                <a:tab pos="581025" algn="l"/>
                <a:tab pos="582930" algn="l"/>
              </a:tabLst>
            </a:pPr>
            <a:r>
              <a:rPr sz="1600" dirty="0">
                <a:latin typeface="Arial MT"/>
                <a:cs typeface="Arial MT"/>
              </a:rPr>
              <a:t>	Teachers</a:t>
            </a:r>
            <a:r>
              <a:rPr sz="1600" spc="41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learn</a:t>
            </a:r>
            <a:r>
              <a:rPr sz="1600" spc="42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41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anticipate</a:t>
            </a:r>
            <a:r>
              <a:rPr sz="1600" spc="415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what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3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will</a:t>
            </a:r>
            <a:r>
              <a:rPr sz="1600" spc="3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find</a:t>
            </a:r>
            <a:r>
              <a:rPr sz="1600" spc="3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difficult</a:t>
            </a:r>
            <a:r>
              <a:rPr sz="1600" spc="3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31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understand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2264" y="810768"/>
            <a:ext cx="2487167" cy="254812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15225" y="3998467"/>
            <a:ext cx="3683000" cy="488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dirty="0">
                <a:latin typeface="Arial MT"/>
                <a:cs typeface="Arial MT"/>
              </a:rPr>
              <a:t>and</a:t>
            </a:r>
            <a:r>
              <a:rPr sz="1600" spc="3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develop</a:t>
            </a:r>
            <a:r>
              <a:rPr sz="1600" spc="3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effective</a:t>
            </a:r>
            <a:r>
              <a:rPr sz="1600" spc="3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ways</a:t>
            </a:r>
            <a:r>
              <a:rPr sz="1600" spc="3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3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address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1825"/>
              </a:lnSpc>
            </a:pPr>
            <a:r>
              <a:rPr sz="1600" dirty="0">
                <a:latin typeface="Arial MT"/>
                <a:cs typeface="Arial MT"/>
              </a:rPr>
              <a:t>common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misunderstandings.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9632" y="4513834"/>
            <a:ext cx="4229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58165" algn="l"/>
                <a:tab pos="1621790" algn="l"/>
                <a:tab pos="2245360" algn="l"/>
                <a:tab pos="3196590" algn="l"/>
                <a:tab pos="3616960" algn="l"/>
              </a:tabLst>
            </a:pPr>
            <a:r>
              <a:rPr sz="1600" spc="-25" dirty="0">
                <a:latin typeface="Arial MT"/>
                <a:cs typeface="Arial MT"/>
              </a:rPr>
              <a:t>9.4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find,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develop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or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modify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15225" y="4733290"/>
            <a:ext cx="3683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2190" algn="l"/>
                <a:tab pos="1913255" algn="l"/>
                <a:tab pos="2947670" algn="l"/>
              </a:tabLst>
            </a:pPr>
            <a:r>
              <a:rPr sz="1600" spc="-10" dirty="0">
                <a:latin typeface="Arial MT"/>
                <a:cs typeface="Arial MT"/>
              </a:rPr>
              <a:t>carefully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chosen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physical,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graphic,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15225" y="4952746"/>
            <a:ext cx="368236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  <a:tabLst>
                <a:tab pos="735965" algn="l"/>
                <a:tab pos="1268095" algn="l"/>
                <a:tab pos="2413000" algn="l"/>
                <a:tab pos="3499485" algn="l"/>
              </a:tabLst>
            </a:pPr>
            <a:r>
              <a:rPr sz="1600" spc="-10" dirty="0">
                <a:latin typeface="Arial MT"/>
                <a:cs typeface="Arial MT"/>
              </a:rPr>
              <a:t>digital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and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text-</a:t>
            </a:r>
            <a:r>
              <a:rPr sz="1600" spc="-20" dirty="0">
                <a:latin typeface="Arial MT"/>
                <a:cs typeface="Arial MT"/>
              </a:rPr>
              <a:t>based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resources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enhance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learning.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69632" y="5467908"/>
            <a:ext cx="4229100" cy="70231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58165" marR="5080" indent="-546100" algn="just">
              <a:lnSpc>
                <a:spcPct val="88800"/>
              </a:lnSpc>
              <a:spcBef>
                <a:spcPts val="310"/>
              </a:spcBef>
            </a:pPr>
            <a:r>
              <a:rPr sz="1600" dirty="0">
                <a:latin typeface="Arial MT"/>
                <a:cs typeface="Arial MT"/>
              </a:rPr>
              <a:t>9.5</a:t>
            </a:r>
            <a:r>
              <a:rPr sz="1600" spc="220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Teachers</a:t>
            </a:r>
            <a:r>
              <a:rPr sz="1600" spc="3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engage</a:t>
            </a:r>
            <a:r>
              <a:rPr sz="1600" spc="37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36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120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dirty="0">
                <a:latin typeface="Arial MT"/>
                <a:cs typeface="Arial MT"/>
              </a:rPr>
              <a:t>stimulate</a:t>
            </a:r>
            <a:r>
              <a:rPr sz="1600" spc="2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2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curiosity</a:t>
            </a:r>
            <a:r>
              <a:rPr sz="1600" spc="2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about</a:t>
            </a:r>
            <a:r>
              <a:rPr sz="1600" spc="2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229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subject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motivate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them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more</a:t>
            </a:r>
            <a:r>
              <a:rPr sz="1600" spc="-10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9782" y="3559035"/>
            <a:ext cx="2551843" cy="25273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136263" y="4156024"/>
            <a:ext cx="1476375" cy="12858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065" marR="5080" indent="2540" algn="ctr">
              <a:lnSpc>
                <a:spcPct val="90000"/>
              </a:lnSpc>
              <a:spcBef>
                <a:spcPts val="32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8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248" y="3536086"/>
            <a:ext cx="2128624" cy="212912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973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dirty="0"/>
              <a:t>10. Teaching</a:t>
            </a:r>
            <a:r>
              <a:rPr spc="-15" dirty="0"/>
              <a:t> </a:t>
            </a:r>
            <a:r>
              <a:rPr dirty="0"/>
              <a:t>involves</a:t>
            </a:r>
            <a:r>
              <a:rPr spc="15" dirty="0"/>
              <a:t> </a:t>
            </a:r>
            <a:r>
              <a:rPr spc="-10" dirty="0"/>
              <a:t>monitoring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assessing</a:t>
            </a:r>
            <a:r>
              <a:rPr spc="-30" dirty="0"/>
              <a:t> </a:t>
            </a:r>
            <a:r>
              <a:rPr spc="-10" dirty="0"/>
              <a:t>learning.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0072" y="620268"/>
            <a:ext cx="2470404" cy="26456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69632" y="1977389"/>
            <a:ext cx="4226560" cy="13208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37540" marR="5080" lvl="1" indent="-624840" algn="just">
              <a:lnSpc>
                <a:spcPct val="80000"/>
              </a:lnSpc>
              <a:spcBef>
                <a:spcPts val="480"/>
              </a:spcBef>
              <a:buAutoNum type="arabicPeriod"/>
              <a:tabLst>
                <a:tab pos="637540" algn="l"/>
                <a:tab pos="639445" algn="l"/>
              </a:tabLst>
            </a:pPr>
            <a:r>
              <a:rPr sz="1600" dirty="0">
                <a:latin typeface="Arial MT"/>
                <a:cs typeface="Arial MT"/>
              </a:rPr>
              <a:t>	Teachers</a:t>
            </a:r>
            <a:r>
              <a:rPr sz="1600" spc="3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use</a:t>
            </a:r>
            <a:r>
              <a:rPr sz="1600" spc="2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assessment</a:t>
            </a:r>
            <a:r>
              <a:rPr sz="1600" spc="2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tasks</a:t>
            </a:r>
            <a:r>
              <a:rPr sz="1600" spc="35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that </a:t>
            </a:r>
            <a:r>
              <a:rPr sz="1600" dirty="0">
                <a:latin typeface="Arial MT"/>
                <a:cs typeface="Arial MT"/>
              </a:rPr>
              <a:t>give</a:t>
            </a:r>
            <a:r>
              <a:rPr sz="1600" spc="18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19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opportunities</a:t>
            </a:r>
            <a:r>
              <a:rPr sz="1600" spc="1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190" dirty="0">
                <a:latin typeface="Arial MT"/>
                <a:cs typeface="Arial MT"/>
              </a:rPr>
              <a:t>  </a:t>
            </a:r>
            <a:r>
              <a:rPr sz="1600" spc="-20" dirty="0">
                <a:latin typeface="Arial MT"/>
                <a:cs typeface="Arial MT"/>
              </a:rPr>
              <a:t>show </a:t>
            </a:r>
            <a:r>
              <a:rPr sz="1600" dirty="0">
                <a:latin typeface="Arial MT"/>
                <a:cs typeface="Arial MT"/>
              </a:rPr>
              <a:t>what</a:t>
            </a:r>
            <a:r>
              <a:rPr sz="1600" spc="3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they</a:t>
            </a:r>
            <a:r>
              <a:rPr sz="1600" spc="3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have</a:t>
            </a:r>
            <a:r>
              <a:rPr sz="1600" spc="3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learnt,</a:t>
            </a:r>
            <a:r>
              <a:rPr sz="1600" spc="3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3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what</a:t>
            </a:r>
            <a:r>
              <a:rPr sz="1600" spc="34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they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do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with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 </a:t>
            </a:r>
            <a:r>
              <a:rPr sz="1600" spc="-10" dirty="0">
                <a:latin typeface="Arial MT"/>
                <a:cs typeface="Arial MT"/>
              </a:rPr>
              <a:t>knowledge.</a:t>
            </a:r>
            <a:endParaRPr sz="1600">
              <a:latin typeface="Arial MT"/>
              <a:cs typeface="Arial MT"/>
            </a:endParaRPr>
          </a:p>
          <a:p>
            <a:pPr marL="637540" marR="6985" lvl="1" indent="-624840" algn="just">
              <a:lnSpc>
                <a:spcPts val="1540"/>
              </a:lnSpc>
              <a:spcBef>
                <a:spcPts val="585"/>
              </a:spcBef>
              <a:buAutoNum type="arabicPeriod"/>
              <a:tabLst>
                <a:tab pos="637540" algn="l"/>
                <a:tab pos="639445" algn="l"/>
              </a:tabLst>
            </a:pPr>
            <a:r>
              <a:rPr sz="1600" dirty="0">
                <a:latin typeface="Arial MT"/>
                <a:cs typeface="Arial MT"/>
              </a:rPr>
              <a:t>	Teachers</a:t>
            </a:r>
            <a:r>
              <a:rPr sz="1600" spc="395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provide</a:t>
            </a:r>
            <a:r>
              <a:rPr sz="1600" spc="390" dirty="0">
                <a:latin typeface="Arial MT"/>
                <a:cs typeface="Arial MT"/>
              </a:rPr>
              <a:t>  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395" dirty="0">
                <a:latin typeface="Arial MT"/>
                <a:cs typeface="Arial MT"/>
              </a:rPr>
              <a:t>   </a:t>
            </a:r>
            <a:r>
              <a:rPr sz="1600" spc="-20" dirty="0">
                <a:latin typeface="Arial MT"/>
                <a:cs typeface="Arial MT"/>
              </a:rPr>
              <a:t>with </a:t>
            </a:r>
            <a:r>
              <a:rPr sz="1600" dirty="0">
                <a:latin typeface="Arial MT"/>
                <a:cs typeface="Arial MT"/>
              </a:rPr>
              <a:t>constructive</a:t>
            </a:r>
            <a:r>
              <a:rPr sz="1600" spc="2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feedback</a:t>
            </a:r>
            <a:r>
              <a:rPr sz="1600" spc="2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2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helps</a:t>
            </a:r>
            <a:r>
              <a:rPr sz="1600" spc="280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them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9632" y="3224275"/>
            <a:ext cx="4226560" cy="15157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637540" marR="5080" algn="just">
              <a:lnSpc>
                <a:spcPts val="1540"/>
              </a:lnSpc>
              <a:spcBef>
                <a:spcPts val="459"/>
              </a:spcBef>
            </a:pPr>
            <a:r>
              <a:rPr sz="1600" dirty="0">
                <a:latin typeface="Arial MT"/>
                <a:cs typeface="Arial MT"/>
              </a:rPr>
              <a:t>understand</a:t>
            </a:r>
            <a:r>
              <a:rPr sz="1600" spc="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how</a:t>
            </a:r>
            <a:r>
              <a:rPr sz="1600" spc="9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they</a:t>
            </a:r>
            <a:r>
              <a:rPr sz="1600" spc="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improve</a:t>
            </a:r>
            <a:r>
              <a:rPr sz="1600" spc="9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their learning.</a:t>
            </a:r>
            <a:endParaRPr sz="1600">
              <a:latin typeface="Arial MT"/>
              <a:cs typeface="Arial MT"/>
            </a:endParaRPr>
          </a:p>
          <a:p>
            <a:pPr marL="637540" marR="5715" indent="-624840" algn="just">
              <a:lnSpc>
                <a:spcPct val="80000"/>
              </a:lnSpc>
              <a:spcBef>
                <a:spcPts val="610"/>
              </a:spcBef>
            </a:pPr>
            <a:r>
              <a:rPr sz="1600" dirty="0">
                <a:latin typeface="Arial MT"/>
                <a:cs typeface="Arial MT"/>
              </a:rPr>
              <a:t>10.3</a:t>
            </a:r>
            <a:r>
              <a:rPr sz="1600" spc="395" dirty="0">
                <a:latin typeface="Arial MT"/>
                <a:cs typeface="Arial MT"/>
              </a:rPr>
              <a:t>  </a:t>
            </a: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spc="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analyse</a:t>
            </a:r>
            <a:r>
              <a:rPr sz="1600" spc="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learner</a:t>
            </a:r>
            <a:r>
              <a:rPr sz="1600" spc="7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contributions,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1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questions</a:t>
            </a:r>
            <a:r>
              <a:rPr sz="1600" spc="1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1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their</a:t>
            </a:r>
            <a:r>
              <a:rPr sz="1600" spc="2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errors</a:t>
            </a:r>
            <a:r>
              <a:rPr sz="1600" spc="200" dirty="0">
                <a:latin typeface="Arial MT"/>
                <a:cs typeface="Arial MT"/>
              </a:rPr>
              <a:t>  </a:t>
            </a:r>
            <a:r>
              <a:rPr sz="1600" spc="-25" dirty="0">
                <a:latin typeface="Arial MT"/>
                <a:cs typeface="Arial MT"/>
              </a:rPr>
              <a:t>as </a:t>
            </a:r>
            <a:r>
              <a:rPr sz="1600" dirty="0">
                <a:latin typeface="Arial MT"/>
                <a:cs typeface="Arial MT"/>
              </a:rPr>
              <a:t>important</a:t>
            </a:r>
            <a:r>
              <a:rPr sz="1600" spc="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data</a:t>
            </a:r>
            <a:r>
              <a:rPr sz="1600" spc="10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95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shows</a:t>
            </a:r>
            <a:r>
              <a:rPr sz="1600" spc="100" dirty="0">
                <a:latin typeface="Arial MT"/>
                <a:cs typeface="Arial MT"/>
              </a:rPr>
              <a:t>  </a:t>
            </a:r>
            <a:r>
              <a:rPr sz="1600" dirty="0">
                <a:latin typeface="Arial MT"/>
                <a:cs typeface="Arial MT"/>
              </a:rPr>
              <a:t>what</a:t>
            </a:r>
            <a:r>
              <a:rPr sz="1600" spc="65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the </a:t>
            </a:r>
            <a:r>
              <a:rPr sz="1600" dirty="0">
                <a:latin typeface="Arial MT"/>
                <a:cs typeface="Arial MT"/>
              </a:rPr>
              <a:t>learners</a:t>
            </a:r>
            <a:r>
              <a:rPr sz="1600" spc="1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do</a:t>
            </a:r>
            <a:r>
              <a:rPr sz="1600" spc="1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1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do</a:t>
            </a:r>
            <a:r>
              <a:rPr sz="1600" spc="1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not</a:t>
            </a:r>
            <a:r>
              <a:rPr sz="1600" spc="1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yet</a:t>
            </a:r>
            <a:r>
              <a:rPr sz="1600" spc="17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understand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inform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future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planning.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9632" y="4742434"/>
            <a:ext cx="4223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6905" algn="l"/>
                <a:tab pos="1630680" algn="l"/>
                <a:tab pos="2242185" algn="l"/>
                <a:tab pos="3193415" algn="l"/>
                <a:tab pos="4040504" algn="l"/>
              </a:tabLst>
            </a:pPr>
            <a:r>
              <a:rPr sz="1600" spc="-20" dirty="0">
                <a:latin typeface="Arial MT"/>
                <a:cs typeface="Arial MT"/>
              </a:rPr>
              <a:t>10.4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Teachers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0" dirty="0">
                <a:latin typeface="Arial MT"/>
                <a:cs typeface="Arial MT"/>
              </a:rPr>
              <a:t>keep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accurate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records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of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06661" y="4937505"/>
            <a:ext cx="20885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76910" algn="l"/>
                <a:tab pos="1443355" algn="l"/>
              </a:tabLst>
            </a:pPr>
            <a:r>
              <a:rPr sz="1600" spc="-20" dirty="0">
                <a:latin typeface="Arial MT"/>
                <a:cs typeface="Arial MT"/>
              </a:rPr>
              <a:t>that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track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learner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8744" y="5132577"/>
            <a:ext cx="2185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15950" algn="l"/>
                <a:tab pos="1207770" algn="l"/>
                <a:tab pos="2002789" algn="l"/>
              </a:tabLst>
            </a:pPr>
            <a:r>
              <a:rPr sz="1600" spc="-25" dirty="0">
                <a:latin typeface="Arial MT"/>
                <a:cs typeface="Arial MT"/>
              </a:rPr>
              <a:t>and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can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report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to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84360" y="5327345"/>
            <a:ext cx="22098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6250" algn="l"/>
                <a:tab pos="996950" algn="l"/>
                <a:tab pos="2027555" algn="l"/>
              </a:tabLst>
            </a:pPr>
            <a:r>
              <a:rPr sz="1600" spc="-25" dirty="0">
                <a:latin typeface="Arial MT"/>
                <a:cs typeface="Arial MT"/>
              </a:rPr>
              <a:t>on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the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10" dirty="0">
                <a:latin typeface="Arial MT"/>
                <a:cs typeface="Arial MT"/>
              </a:rPr>
              <a:t>progress</a:t>
            </a:r>
            <a:r>
              <a:rPr sz="1600" dirty="0">
                <a:latin typeface="Arial MT"/>
                <a:cs typeface="Arial MT"/>
              </a:rPr>
              <a:t>	</a:t>
            </a:r>
            <a:r>
              <a:rPr sz="1600" spc="-25" dirty="0">
                <a:latin typeface="Arial MT"/>
                <a:cs typeface="Arial MT"/>
              </a:rPr>
              <a:t>of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94472" y="4937505"/>
            <a:ext cx="1210945" cy="85471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480"/>
              </a:spcBef>
            </a:pPr>
            <a:r>
              <a:rPr sz="1600" spc="-10" dirty="0">
                <a:latin typeface="Arial MT"/>
                <a:cs typeface="Arial MT"/>
              </a:rPr>
              <a:t>assessments achievement stakeholders learners.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51014" y="3395967"/>
            <a:ext cx="2551843" cy="25273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087495" y="3993260"/>
            <a:ext cx="1476375" cy="128524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indent="1905" algn="ctr">
              <a:lnSpc>
                <a:spcPts val="2050"/>
              </a:lnSpc>
              <a:spcBef>
                <a:spcPts val="355"/>
              </a:spcBef>
            </a:pPr>
            <a:r>
              <a:rPr sz="1900" spc="-10" dirty="0">
                <a:latin typeface="Arial MT"/>
                <a:cs typeface="Arial MT"/>
              </a:rPr>
              <a:t>Professional Teaching </a:t>
            </a:r>
            <a:r>
              <a:rPr sz="1900" dirty="0">
                <a:latin typeface="Arial MT"/>
                <a:cs typeface="Arial MT"/>
              </a:rPr>
              <a:t>Standards</a:t>
            </a:r>
            <a:r>
              <a:rPr sz="1900" spc="-50" dirty="0">
                <a:latin typeface="Arial MT"/>
                <a:cs typeface="Arial MT"/>
              </a:rPr>
              <a:t> </a:t>
            </a:r>
            <a:r>
              <a:rPr sz="1900" spc="-25" dirty="0">
                <a:latin typeface="Arial MT"/>
                <a:cs typeface="Arial MT"/>
              </a:rPr>
              <a:t>for </a:t>
            </a:r>
            <a:r>
              <a:rPr sz="1900" spc="-10" dirty="0">
                <a:latin typeface="Arial MT"/>
                <a:cs typeface="Arial MT"/>
              </a:rPr>
              <a:t>South</a:t>
            </a:r>
            <a:r>
              <a:rPr sz="1900" spc="-100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Africa</a:t>
            </a:r>
            <a:endParaRPr sz="1900">
              <a:latin typeface="Arial MT"/>
              <a:cs typeface="Arial MT"/>
            </a:endParaRPr>
          </a:p>
          <a:p>
            <a:pPr marL="3810" algn="ctr">
              <a:lnSpc>
                <a:spcPts val="1465"/>
              </a:lnSpc>
            </a:pPr>
            <a:r>
              <a:rPr sz="1400" b="1" spc="-10" dirty="0">
                <a:latin typeface="Arial"/>
                <a:cs typeface="Arial"/>
                <a:hlinkClick r:id="rId5"/>
              </a:rPr>
              <a:t>www.sace.org.za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"/>
            <a:ext cx="12191872" cy="68578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6082" y="4840681"/>
            <a:ext cx="711644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31470" algn="ctr">
              <a:lnSpc>
                <a:spcPts val="4560"/>
              </a:lnSpc>
              <a:spcBef>
                <a:spcPts val="95"/>
              </a:spcBef>
            </a:pPr>
            <a:r>
              <a:rPr sz="4000" dirty="0">
                <a:latin typeface="Calibri"/>
                <a:cs typeface="Calibri"/>
              </a:rPr>
              <a:t>THANK</a:t>
            </a:r>
            <a:r>
              <a:rPr sz="4000" spc="-14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YOU</a:t>
            </a:r>
            <a:r>
              <a:rPr sz="4000" spc="-13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VERY</a:t>
            </a:r>
            <a:r>
              <a:rPr sz="4000" spc="-130" dirty="0">
                <a:latin typeface="Calibri"/>
                <a:cs typeface="Calibri"/>
              </a:rPr>
              <a:t> </a:t>
            </a:r>
            <a:r>
              <a:rPr sz="4000" spc="-20" dirty="0">
                <a:latin typeface="Calibri"/>
                <a:cs typeface="Calibri"/>
              </a:rPr>
              <a:t>MUCH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ts val="4560"/>
              </a:lnSpc>
            </a:pPr>
            <a:r>
              <a:rPr sz="4000" dirty="0">
                <a:latin typeface="Calibri"/>
                <a:cs typeface="Calibri"/>
              </a:rPr>
              <a:t>Kindly</a:t>
            </a:r>
            <a:r>
              <a:rPr sz="4000" spc="-8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email</a:t>
            </a:r>
            <a:r>
              <a:rPr sz="4000" spc="-100" dirty="0">
                <a:latin typeface="Calibri"/>
                <a:cs typeface="Calibri"/>
              </a:rPr>
              <a:t> </a:t>
            </a:r>
            <a:r>
              <a:rPr sz="4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teacher@sace.org.za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1569</Words>
  <Application>Microsoft Office PowerPoint</Application>
  <PresentationFormat>Widescreen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MT</vt:lpstr>
      <vt:lpstr>Calibri</vt:lpstr>
      <vt:lpstr>Comic Sans MS</vt:lpstr>
      <vt:lpstr>Office Theme</vt:lpstr>
      <vt:lpstr>PROFESSIONAL TEACHING STANDARDS</vt:lpstr>
      <vt:lpstr>PowerPoint Presentation</vt:lpstr>
      <vt:lpstr>1. Teaching is based on an</vt:lpstr>
      <vt:lpstr>2. Teachers collaborate with</vt:lpstr>
      <vt:lpstr>3. Teachers support social justice and the redress of inequalities</vt:lpstr>
      <vt:lpstr>4. Teaching requires that well-</vt:lpstr>
      <vt:lpstr>The Second Strand: “Teachers Enable Learning”</vt:lpstr>
      <vt:lpstr>5. Teaching is fundamentally</vt:lpstr>
      <vt:lpstr>6. Teachers make thoughtful</vt:lpstr>
      <vt:lpstr>7.   Teachers   understand   that language plays an important role in teaching and learning.</vt:lpstr>
      <vt:lpstr>8.  Teachers  are  able  to  plan coherent sequences  of  learning experiences.</vt:lpstr>
      <vt:lpstr>9. Teachers understand how their</vt:lpstr>
      <vt:lpstr>10. Teaching involves monitoring and assessing learning.</vt:lpstr>
      <vt:lpstr>THANK YOU VERY MUCH Kindly email teacher@sace.org.za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MAPPING THE POLITICAL ENVIRONMENT FOR THE PROFESSIONA REGISTRATION OF TEACHERS IN SOUTH AFRICA</dc:title>
  <dc:creator>SACE</dc:creator>
  <cp:lastModifiedBy>Reneilwe Galane</cp:lastModifiedBy>
  <cp:revision>2</cp:revision>
  <dcterms:created xsi:type="dcterms:W3CDTF">2025-03-27T17:04:25Z</dcterms:created>
  <dcterms:modified xsi:type="dcterms:W3CDTF">2025-03-28T03:52:09Z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2025-03-27T00:00:00Z</vt:filetime>
  </property>
  <property fmtid="{D5CDD505-2E9C-101B-9397-08002B2CF9AE}" pid="5" name="Producer">
    <vt:lpwstr>Microsoft® PowerPoint® for Microsoft 365</vt:lpwstr>
  </property>
</Properties>
</file>