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9" r:id="rId3"/>
    <p:sldId id="258" r:id="rId4"/>
    <p:sldId id="260" r:id="rId5"/>
    <p:sldId id="261" r:id="rId6"/>
    <p:sldId id="263" r:id="rId7"/>
    <p:sldId id="267" r:id="rId8"/>
    <p:sldId id="262" r:id="rId9"/>
    <p:sldId id="273" r:id="rId10"/>
    <p:sldId id="275" r:id="rId11"/>
    <p:sldId id="264" r:id="rId12"/>
    <p:sldId id="265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51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214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833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143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90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5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332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68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80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087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5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3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21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2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4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38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03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7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MANAGEMENT IN SCHOOL LEADERSHIP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(HAPPY WOMEN’S </a:t>
            </a:r>
            <a:r>
              <a:rPr lang="en-US" dirty="0" smtClean="0"/>
              <a:t>month TO ALL OUR WOMEN)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95" y="539380"/>
            <a:ext cx="187163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29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2460" y="1239519"/>
            <a:ext cx="7161086" cy="3129744"/>
          </a:xfrm>
          <a:custGeom>
            <a:avLst/>
            <a:gdLst/>
            <a:ahLst/>
            <a:cxnLst/>
            <a:rect l="l" t="t" r="r" b="b"/>
            <a:pathLst>
              <a:path w="10665827" h="5999528">
                <a:moveTo>
                  <a:pt x="0" y="0"/>
                </a:moveTo>
                <a:lnTo>
                  <a:pt x="10665828" y="0"/>
                </a:lnTo>
                <a:lnTo>
                  <a:pt x="10665828" y="5999528"/>
                </a:lnTo>
                <a:lnTo>
                  <a:pt x="0" y="5999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39093" y="1244600"/>
            <a:ext cx="4777563" cy="4013200"/>
          </a:xfrm>
          <a:custGeom>
            <a:avLst/>
            <a:gdLst/>
            <a:ahLst/>
            <a:cxnLst/>
            <a:rect l="l" t="t" r="r" b="b"/>
            <a:pathLst>
              <a:path w="3776940" h="8335315">
                <a:moveTo>
                  <a:pt x="0" y="0"/>
                </a:moveTo>
                <a:lnTo>
                  <a:pt x="3776940" y="0"/>
                </a:lnTo>
                <a:lnTo>
                  <a:pt x="3776940" y="8335316"/>
                </a:lnTo>
                <a:lnTo>
                  <a:pt x="0" y="8335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460" y="4241799"/>
            <a:ext cx="4963141" cy="2406295"/>
          </a:xfrm>
          <a:custGeom>
            <a:avLst/>
            <a:gdLst/>
            <a:ahLst/>
            <a:cxnLst/>
            <a:rect l="l" t="t" r="r" b="b"/>
            <a:pathLst>
              <a:path w="10817435" h="5256597">
                <a:moveTo>
                  <a:pt x="0" y="0"/>
                </a:moveTo>
                <a:lnTo>
                  <a:pt x="10817434" y="0"/>
                </a:lnTo>
                <a:lnTo>
                  <a:pt x="10817434" y="5256597"/>
                </a:lnTo>
                <a:lnTo>
                  <a:pt x="0" y="525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0" y="4241800"/>
            <a:ext cx="3788656" cy="2406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400" y="4241800"/>
            <a:ext cx="3852153" cy="2406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8445" y="350982"/>
            <a:ext cx="4229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b="1" dirty="0"/>
              <a:t>SPORT CLUBS</a:t>
            </a:r>
          </a:p>
        </p:txBody>
      </p:sp>
      <p:sp>
        <p:nvSpPr>
          <p:cNvPr id="8" name="Freeform 4"/>
          <p:cNvSpPr/>
          <p:nvPr/>
        </p:nvSpPr>
        <p:spPr>
          <a:xfrm>
            <a:off x="472460" y="196200"/>
            <a:ext cx="1433827" cy="1017450"/>
          </a:xfrm>
          <a:custGeom>
            <a:avLst/>
            <a:gdLst/>
            <a:ahLst/>
            <a:cxnLst/>
            <a:rect l="l" t="t" r="r" b="b"/>
            <a:pathLst>
              <a:path w="7173075" h="7173075">
                <a:moveTo>
                  <a:pt x="0" y="0"/>
                </a:moveTo>
                <a:lnTo>
                  <a:pt x="7173076" y="0"/>
                </a:lnTo>
                <a:lnTo>
                  <a:pt x="7173076" y="7173075"/>
                </a:lnTo>
                <a:lnTo>
                  <a:pt x="0" y="71730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rcRect/>
            <a:stretch>
              <a:fillRect l="-6074" t="-33855" r="-8212" b="-23217"/>
            </a:stretch>
          </a:blipFill>
        </p:spPr>
      </p:sp>
    </p:spTree>
    <p:extLst>
      <p:ext uri="{BB962C8B-B14F-4D97-AF65-F5344CB8AC3E}">
        <p14:creationId xmlns:p14="http://schemas.microsoft.com/office/powerpoint/2010/main" val="42452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4826" y="460464"/>
            <a:ext cx="9959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800" b="1" dirty="0">
                <a:latin typeface="TT Norms" panose="020B0604020202020204" charset="0"/>
              </a:rPr>
              <a:t>HUBS  ACTIVITIES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15" y="1620722"/>
            <a:ext cx="5121408" cy="2463922"/>
          </a:xfrm>
          <a:prstGeom prst="rect">
            <a:avLst/>
          </a:prstGeom>
        </p:spPr>
      </p:pic>
      <p:sp>
        <p:nvSpPr>
          <p:cNvPr id="4" name="Freeform 8"/>
          <p:cNvSpPr/>
          <p:nvPr/>
        </p:nvSpPr>
        <p:spPr>
          <a:xfrm>
            <a:off x="1201015" y="4185889"/>
            <a:ext cx="5121408" cy="2494887"/>
          </a:xfrm>
          <a:custGeom>
            <a:avLst/>
            <a:gdLst/>
            <a:ahLst/>
            <a:cxnLst/>
            <a:rect l="l" t="t" r="r" b="b"/>
            <a:pathLst>
              <a:path w="5470119" h="4102589">
                <a:moveTo>
                  <a:pt x="0" y="0"/>
                </a:moveTo>
                <a:lnTo>
                  <a:pt x="5470118" y="0"/>
                </a:lnTo>
                <a:lnTo>
                  <a:pt x="5470118" y="4102589"/>
                </a:lnTo>
                <a:lnTo>
                  <a:pt x="0" y="410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7"/>
          <p:cNvSpPr/>
          <p:nvPr/>
        </p:nvSpPr>
        <p:spPr>
          <a:xfrm>
            <a:off x="6578398" y="4211896"/>
            <a:ext cx="4663439" cy="2468880"/>
          </a:xfrm>
          <a:custGeom>
            <a:avLst/>
            <a:gdLst/>
            <a:ahLst/>
            <a:cxnLst/>
            <a:rect l="l" t="t" r="r" b="b"/>
            <a:pathLst>
              <a:path w="5721381" h="4291036">
                <a:moveTo>
                  <a:pt x="0" y="0"/>
                </a:moveTo>
                <a:lnTo>
                  <a:pt x="5721381" y="0"/>
                </a:lnTo>
                <a:lnTo>
                  <a:pt x="5721381" y="4291035"/>
                </a:lnTo>
                <a:lnTo>
                  <a:pt x="0" y="429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398" y="1618228"/>
            <a:ext cx="4663439" cy="246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29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8" y="591401"/>
            <a:ext cx="4087581" cy="24260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2648" y="222069"/>
            <a:ext cx="3757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b="1" dirty="0"/>
              <a:t>ENVIRONMENTAL HUB</a:t>
            </a:r>
            <a:endParaRPr lang="en-Z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933" y="591401"/>
            <a:ext cx="3138593" cy="3261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3030" y="591401"/>
            <a:ext cx="23985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/>
              <a:t>RCL HUB</a:t>
            </a:r>
          </a:p>
        </p:txBody>
      </p:sp>
      <p:sp>
        <p:nvSpPr>
          <p:cNvPr id="6" name="Freeform 3"/>
          <p:cNvSpPr/>
          <p:nvPr/>
        </p:nvSpPr>
        <p:spPr>
          <a:xfrm>
            <a:off x="8015787" y="320653"/>
            <a:ext cx="3259702" cy="4003671"/>
          </a:xfrm>
          <a:custGeom>
            <a:avLst/>
            <a:gdLst/>
            <a:ahLst/>
            <a:cxnLst/>
            <a:rect l="l" t="t" r="r" b="b"/>
            <a:pathLst>
              <a:path w="6357518" h="8476691">
                <a:moveTo>
                  <a:pt x="0" y="0"/>
                </a:moveTo>
                <a:lnTo>
                  <a:pt x="6357518" y="0"/>
                </a:lnTo>
                <a:lnTo>
                  <a:pt x="6357518" y="8476691"/>
                </a:lnTo>
                <a:lnTo>
                  <a:pt x="0" y="84766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8111767" y="0"/>
            <a:ext cx="30677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/>
              <a:t>ARTS HUB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" y="3386809"/>
            <a:ext cx="3664933" cy="3238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1649" y="3386809"/>
            <a:ext cx="24689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/>
              <a:t>AU HUB</a:t>
            </a:r>
          </a:p>
        </p:txBody>
      </p:sp>
      <p:sp>
        <p:nvSpPr>
          <p:cNvPr id="10" name="Freeform 6"/>
          <p:cNvSpPr/>
          <p:nvPr/>
        </p:nvSpPr>
        <p:spPr>
          <a:xfrm>
            <a:off x="4510229" y="4193177"/>
            <a:ext cx="2538054" cy="2432131"/>
          </a:xfrm>
          <a:custGeom>
            <a:avLst/>
            <a:gdLst/>
            <a:ahLst/>
            <a:cxnLst/>
            <a:rect l="l" t="t" r="r" b="b"/>
            <a:pathLst>
              <a:path w="3857625" h="5143500">
                <a:moveTo>
                  <a:pt x="0" y="0"/>
                </a:moveTo>
                <a:lnTo>
                  <a:pt x="3857625" y="0"/>
                </a:lnTo>
                <a:lnTo>
                  <a:pt x="385762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4180114" y="4008511"/>
            <a:ext cx="28799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/>
              <a:t>GPA HUB</a:t>
            </a:r>
          </a:p>
        </p:txBody>
      </p:sp>
      <p:sp>
        <p:nvSpPr>
          <p:cNvPr id="12" name="Freeform 7"/>
          <p:cNvSpPr/>
          <p:nvPr/>
        </p:nvSpPr>
        <p:spPr>
          <a:xfrm>
            <a:off x="7048283" y="4508990"/>
            <a:ext cx="3355219" cy="2116318"/>
          </a:xfrm>
          <a:custGeom>
            <a:avLst/>
            <a:gdLst/>
            <a:ahLst/>
            <a:cxnLst/>
            <a:rect l="l" t="t" r="r" b="b"/>
            <a:pathLst>
              <a:path w="3958132" h="5277510">
                <a:moveTo>
                  <a:pt x="0" y="0"/>
                </a:moveTo>
                <a:lnTo>
                  <a:pt x="3958132" y="0"/>
                </a:lnTo>
                <a:lnTo>
                  <a:pt x="3958132" y="5277510"/>
                </a:lnTo>
                <a:lnTo>
                  <a:pt x="0" y="52775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47794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Title 10488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48816" name="Subtitle 104881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2097158" name="Picture 209715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0511" y="0"/>
            <a:ext cx="11470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93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Picture 209716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396603" y="1018370"/>
            <a:ext cx="5339987" cy="4327073"/>
          </a:xfrm>
          <a:prstGeom prst="rect">
            <a:avLst/>
          </a:prstGeom>
        </p:spPr>
      </p:pic>
      <p:sp>
        <p:nvSpPr>
          <p:cNvPr id="1048828" name="TextBox 1048827"/>
          <p:cNvSpPr txBox="1"/>
          <p:nvPr/>
        </p:nvSpPr>
        <p:spPr>
          <a:xfrm>
            <a:off x="4095999" y="5649716"/>
            <a:ext cx="4000000" cy="5232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</a:rPr>
              <a:t>THANK YOU !</a:t>
            </a:r>
            <a:endParaRPr lang="en-ZA" sz="28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11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93" y="729658"/>
            <a:ext cx="10978797" cy="98833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What does it mean to </a:t>
            </a:r>
            <a:r>
              <a:rPr lang="en-US" sz="4000" dirty="0" smtClean="0"/>
              <a:t>be a women</a:t>
            </a:r>
            <a:r>
              <a:rPr lang="en-US" sz="4000" dirty="0" smtClean="0"/>
              <a:t>?</a:t>
            </a:r>
            <a:endParaRPr lang="en-ZA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3485350" y="1962140"/>
            <a:ext cx="4224705" cy="968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STRONG SENSE OF IDENTITY</a:t>
            </a:r>
            <a:endParaRPr lang="en-ZA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3485350" y="3174386"/>
            <a:ext cx="4224705" cy="9092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NATURAL ABILITY TO UPLIFT PEOPLE</a:t>
            </a:r>
            <a:endParaRPr lang="en-ZA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3886201" y="4980733"/>
            <a:ext cx="3823854" cy="18772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THE ABILITY TO BE </a:t>
            </a:r>
            <a:r>
              <a:rPr lang="en-US" sz="2800" dirty="0" smtClean="0"/>
              <a:t>GREATFUL; SERVANT LEADERSHIP OPEN TO GROWTH</a:t>
            </a:r>
            <a:endParaRPr lang="en-ZA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4353792" y="4298366"/>
            <a:ext cx="2888672" cy="4676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COURAGES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813667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FOCUS ON:  WOMEN IN LEADERSHIP</a:t>
            </a:r>
            <a:endParaRPr lang="en-ZA" dirty="0"/>
          </a:p>
        </p:txBody>
      </p:sp>
      <p:sp>
        <p:nvSpPr>
          <p:cNvPr id="3" name="TextBox 2"/>
          <p:cNvSpPr txBox="1"/>
          <p:nvPr/>
        </p:nvSpPr>
        <p:spPr>
          <a:xfrm>
            <a:off x="843227" y="2244437"/>
            <a:ext cx="11147882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Women in leadership is a driving force for positive change.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As we know women naturally gravitate towards leadership qualities that are more people orientated: collaboration, fostering, growth and the ability to share power</a:t>
            </a:r>
            <a:r>
              <a:rPr lang="en-US" sz="2800" dirty="0"/>
              <a:t> </a:t>
            </a:r>
            <a:r>
              <a:rPr lang="en-US" sz="2800" dirty="0" smtClean="0"/>
              <a:t>and information and multitasking.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Additionally, </a:t>
            </a:r>
            <a:r>
              <a:rPr lang="en-US" sz="2800" dirty="0" smtClean="0"/>
              <a:t>we </a:t>
            </a:r>
            <a:r>
              <a:rPr lang="en-US" sz="2800" dirty="0" smtClean="0"/>
              <a:t>have acute interpersonal skills – working together in order to meet the goal.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29912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200" b="1" dirty="0" smtClean="0"/>
              <a:t>STATISTICS</a:t>
            </a:r>
            <a:r>
              <a:rPr lang="en-US" sz="3200" dirty="0" smtClean="0"/>
              <a:t> OF </a:t>
            </a:r>
            <a:r>
              <a:rPr lang="en-US" sz="3200" dirty="0" smtClean="0"/>
              <a:t>WOMEN IN LEADERSHIP</a:t>
            </a:r>
            <a:endParaRPr lang="en-ZA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THEN: 2019</a:t>
            </a:r>
            <a:endParaRPr lang="en-ZA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855" y="3179762"/>
            <a:ext cx="6089072" cy="2840039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2400" dirty="0" smtClean="0"/>
              <a:t>Working age population – 37.1 million</a:t>
            </a:r>
          </a:p>
          <a:p>
            <a:pPr>
              <a:lnSpc>
                <a:spcPct val="170000"/>
              </a:lnSpc>
            </a:pPr>
            <a:r>
              <a:rPr lang="en-US" sz="2400" dirty="0" smtClean="0"/>
              <a:t>Females in senior management positions – 41.6%</a:t>
            </a:r>
          </a:p>
          <a:p>
            <a:pPr>
              <a:lnSpc>
                <a:spcPct val="170000"/>
              </a:lnSpc>
            </a:pPr>
            <a:r>
              <a:rPr lang="en-US" sz="2400" dirty="0" smtClean="0"/>
              <a:t>Female CEO’S and managing directors – </a:t>
            </a:r>
            <a:r>
              <a:rPr lang="en-US" sz="2400" smtClean="0"/>
              <a:t>15</a:t>
            </a:r>
            <a:r>
              <a:rPr lang="en-US" sz="2400" smtClean="0"/>
              <a:t>%</a:t>
            </a:r>
          </a:p>
          <a:p>
            <a:pPr>
              <a:lnSpc>
                <a:spcPct val="170000"/>
              </a:lnSpc>
            </a:pPr>
            <a:endParaRPr lang="en-US" sz="2400" dirty="0" smtClean="0"/>
          </a:p>
          <a:p>
            <a:pPr>
              <a:lnSpc>
                <a:spcPct val="170000"/>
              </a:lnSpc>
            </a:pPr>
            <a:endParaRPr lang="en-US" sz="2400" dirty="0" smtClean="0"/>
          </a:p>
          <a:p>
            <a:pPr>
              <a:lnSpc>
                <a:spcPct val="170000"/>
              </a:lnSpc>
            </a:pPr>
            <a:endParaRPr lang="en-US" sz="3600" dirty="0" smtClean="0"/>
          </a:p>
          <a:p>
            <a:pPr>
              <a:lnSpc>
                <a:spcPct val="170000"/>
              </a:lnSpc>
            </a:pPr>
            <a:endParaRPr lang="en-ZA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40210" y="2603500"/>
            <a:ext cx="4835263" cy="5762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 smtClean="0"/>
              <a:t>NOW: 2021/2022</a:t>
            </a:r>
            <a:endParaRPr lang="en-ZA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40209" y="3179762"/>
            <a:ext cx="4293662" cy="28400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40 million (2021)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43.8% (2021)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26% (2021)</a:t>
            </a:r>
          </a:p>
          <a:p>
            <a:pPr>
              <a:lnSpc>
                <a:spcPct val="150000"/>
              </a:lnSpc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945893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Top 10 </a:t>
            </a:r>
            <a:r>
              <a:rPr lang="en-US" sz="3200" b="1" dirty="0" smtClean="0"/>
              <a:t>FEMALE CEO’S </a:t>
            </a:r>
            <a:r>
              <a:rPr lang="en-US" sz="3200" dirty="0" smtClean="0"/>
              <a:t>LEADING SOUTH AFRICA’S BIGGEST BUSINESSES</a:t>
            </a:r>
            <a:endParaRPr lang="en-ZA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92574" y="2730223"/>
            <a:ext cx="5687538" cy="412777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1) Natascha </a:t>
            </a:r>
            <a:r>
              <a:rPr lang="en-US" sz="2200" dirty="0"/>
              <a:t>Viljoen – CEO of Anglo American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2) Nompumelelo </a:t>
            </a:r>
            <a:r>
              <a:rPr lang="en-US" sz="2200" dirty="0"/>
              <a:t>Zikalala – CEO of Kumba Iron Ore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3) Mpumi </a:t>
            </a:r>
            <a:r>
              <a:rPr lang="en-US" sz="2200" dirty="0"/>
              <a:t>Madia – CEO of Bidvest Group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4) Bertina </a:t>
            </a:r>
            <a:r>
              <a:rPr lang="en-US" sz="2200" dirty="0"/>
              <a:t>Engelbrecht – CEO of Clicks group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5) Dr </a:t>
            </a:r>
            <a:r>
              <a:rPr lang="en-US" sz="2200" dirty="0"/>
              <a:t>Nombasa Tsengwa – CEO of Exxaro Resources</a:t>
            </a:r>
          </a:p>
          <a:p>
            <a:endParaRPr lang="en-ZA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980112" y="2730222"/>
            <a:ext cx="5678488" cy="412777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300" dirty="0" smtClean="0"/>
              <a:t>6) Albertinah </a:t>
            </a:r>
            <a:r>
              <a:rPr lang="en-US" sz="2300" dirty="0"/>
              <a:t>Kekana – CEO of Royal Bafokeng </a:t>
            </a:r>
            <a:r>
              <a:rPr lang="en-US" sz="2300" dirty="0" smtClean="0"/>
              <a:t>Holdings</a:t>
            </a:r>
          </a:p>
          <a:p>
            <a:pPr>
              <a:lnSpc>
                <a:spcPct val="150000"/>
              </a:lnSpc>
            </a:pPr>
            <a:r>
              <a:rPr lang="en-US" sz="2300" dirty="0" smtClean="0"/>
              <a:t>7)  Jane </a:t>
            </a:r>
            <a:r>
              <a:rPr lang="en-US" sz="2300" dirty="0"/>
              <a:t>Karuku – CEO and group MD of Eastern Breweries</a:t>
            </a:r>
          </a:p>
          <a:p>
            <a:pPr>
              <a:lnSpc>
                <a:spcPct val="150000"/>
              </a:lnSpc>
            </a:pPr>
            <a:r>
              <a:rPr lang="en-US" sz="2300" dirty="0"/>
              <a:t>8</a:t>
            </a:r>
            <a:r>
              <a:rPr lang="en-US" sz="2300" dirty="0" smtClean="0"/>
              <a:t>) Ntombi </a:t>
            </a:r>
            <a:r>
              <a:rPr lang="en-US" sz="2300" dirty="0"/>
              <a:t>Felicia Msiza – CEO of Raubex group</a:t>
            </a:r>
          </a:p>
          <a:p>
            <a:pPr>
              <a:lnSpc>
                <a:spcPct val="150000"/>
              </a:lnSpc>
            </a:pPr>
            <a:r>
              <a:rPr lang="en-US" sz="2300" dirty="0"/>
              <a:t>9</a:t>
            </a:r>
            <a:r>
              <a:rPr lang="en-US" sz="2300" dirty="0" smtClean="0"/>
              <a:t>) Nneka </a:t>
            </a:r>
            <a:r>
              <a:rPr lang="en-US" sz="2300" dirty="0"/>
              <a:t>Onyeali-ikpe – CEO and Mdof Fidelity bank</a:t>
            </a:r>
          </a:p>
          <a:p>
            <a:pPr>
              <a:lnSpc>
                <a:spcPct val="150000"/>
              </a:lnSpc>
            </a:pPr>
            <a:r>
              <a:rPr lang="en-US" sz="2300" dirty="0" smtClean="0"/>
              <a:t>10) Zanele </a:t>
            </a:r>
            <a:r>
              <a:rPr lang="en-US" sz="2300" dirty="0"/>
              <a:t>Matlala – CEO of Merafe Resources</a:t>
            </a:r>
          </a:p>
          <a:p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292574" y="1974273"/>
            <a:ext cx="11596256" cy="69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sz="1400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986084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635" y="222069"/>
            <a:ext cx="11275621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PRINCIPLES OF WOMEN EMPOWERMENT: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Establish </a:t>
            </a:r>
            <a:r>
              <a:rPr lang="en-US" sz="2400" dirty="0" smtClean="0"/>
              <a:t>high level corporate leadership for gender </a:t>
            </a:r>
            <a:r>
              <a:rPr lang="en-US" sz="2400" dirty="0" smtClean="0"/>
              <a:t>equality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Promoting the Equity profile of staff at all levels. Roosendaal HS has 55% women representation in the school Management team.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Treat all women and men fairly at work and respect and support human rights and non discrimination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Ensure health and safety of women workers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Promote education, training and professional development for women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Implement strategies that empower women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Promote equality through community initiatives and advocacy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Measure and publicly report on progress to achieve gender equality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9163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95500" y="3486531"/>
            <a:ext cx="2310295" cy="2310286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29161" b="-8803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455150" y="3371468"/>
            <a:ext cx="2425359" cy="2425349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24414" b="-92781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187491" y="853327"/>
            <a:ext cx="2425359" cy="242534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9301" b="-10789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830696" y="899723"/>
            <a:ext cx="2425359" cy="2425349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4779" b="-102416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329864" y="3278676"/>
            <a:ext cx="2425359" cy="242534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26418" b="-90777"/>
              </a:stretch>
            </a:blipFill>
          </p:spPr>
        </p:sp>
      </p:grpSp>
      <p:sp>
        <p:nvSpPr>
          <p:cNvPr id="15" name="Rectangle 14"/>
          <p:cNvSpPr/>
          <p:nvPr/>
        </p:nvSpPr>
        <p:spPr>
          <a:xfrm>
            <a:off x="2850647" y="241249"/>
            <a:ext cx="6005969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b="1" dirty="0">
                <a:solidFill>
                  <a:srgbClr val="000000"/>
                </a:solidFill>
              </a:rPr>
              <a:t>ROSENDAAL HIGH SCHOOL FEMALE LEADERSHIP</a:t>
            </a:r>
          </a:p>
        </p:txBody>
      </p:sp>
    </p:spTree>
    <p:extLst>
      <p:ext uri="{BB962C8B-B14F-4D97-AF65-F5344CB8AC3E}">
        <p14:creationId xmlns:p14="http://schemas.microsoft.com/office/powerpoint/2010/main" val="548816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783771"/>
            <a:ext cx="4059261" cy="2032427"/>
          </a:xfrm>
        </p:spPr>
        <p:txBody>
          <a:bodyPr>
            <a:normAutofit/>
          </a:bodyPr>
          <a:lstStyle/>
          <a:p>
            <a:pPr algn="ctr"/>
            <a:r>
              <a:rPr lang="en-ZA" sz="4000" dirty="0" smtClean="0"/>
              <a:t>DRIVING OF POSITIVE CHANGE</a:t>
            </a:r>
            <a:endParaRPr lang="en-ZA" sz="4000" dirty="0"/>
          </a:p>
        </p:txBody>
      </p:sp>
      <p:sp>
        <p:nvSpPr>
          <p:cNvPr id="10" name="Freeform 2"/>
          <p:cNvSpPr/>
          <p:nvPr/>
        </p:nvSpPr>
        <p:spPr>
          <a:xfrm>
            <a:off x="6206193" y="640080"/>
            <a:ext cx="4148043" cy="2829260"/>
          </a:xfrm>
          <a:custGeom>
            <a:avLst/>
            <a:gdLst/>
            <a:ahLst/>
            <a:cxnLst/>
            <a:rect l="l" t="t" r="r" b="b"/>
            <a:pathLst>
              <a:path w="5842599" h="4381949">
                <a:moveTo>
                  <a:pt x="0" y="0"/>
                </a:moveTo>
                <a:lnTo>
                  <a:pt x="5842599" y="0"/>
                </a:lnTo>
                <a:lnTo>
                  <a:pt x="5842599" y="4381949"/>
                </a:lnTo>
                <a:lnTo>
                  <a:pt x="0" y="43819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6"/>
          <p:cNvSpPr/>
          <p:nvPr/>
        </p:nvSpPr>
        <p:spPr>
          <a:xfrm>
            <a:off x="6206193" y="3469340"/>
            <a:ext cx="2824362" cy="2278701"/>
          </a:xfrm>
          <a:custGeom>
            <a:avLst/>
            <a:gdLst/>
            <a:ahLst/>
            <a:cxnLst/>
            <a:rect l="l" t="t" r="r" b="b"/>
            <a:pathLst>
              <a:path w="6971387" h="3219909">
                <a:moveTo>
                  <a:pt x="0" y="0"/>
                </a:moveTo>
                <a:lnTo>
                  <a:pt x="6971387" y="0"/>
                </a:lnTo>
                <a:lnTo>
                  <a:pt x="6971387" y="3219909"/>
                </a:lnTo>
                <a:lnTo>
                  <a:pt x="0" y="32199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2" name="Picture 11" descr="13690925_1174051362619576_2681048745690413512_o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555" y="3469340"/>
            <a:ext cx="2937327" cy="227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1005840" y="3252651"/>
            <a:ext cx="4310743" cy="16578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6" name="Group 5"/>
          <p:cNvGrpSpPr/>
          <p:nvPr/>
        </p:nvGrpSpPr>
        <p:grpSpPr>
          <a:xfrm>
            <a:off x="1787749" y="2975077"/>
            <a:ext cx="3503472" cy="2213002"/>
            <a:chOff x="2727042" y="3996705"/>
            <a:chExt cx="5030280" cy="1846288"/>
          </a:xfrm>
        </p:grpSpPr>
        <p:sp>
          <p:nvSpPr>
            <p:cNvPr id="7" name="TextBox 7"/>
            <p:cNvSpPr txBox="1"/>
            <p:nvPr/>
          </p:nvSpPr>
          <p:spPr>
            <a:xfrm>
              <a:off x="4082416" y="4221100"/>
              <a:ext cx="3674906" cy="3377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00"/>
                </a:lnSpc>
              </a:pPr>
              <a:endParaRPr lang="en-US" sz="3500" b="1" dirty="0">
                <a:solidFill>
                  <a:srgbClr val="253943"/>
                </a:solidFill>
                <a:latin typeface="TT Phobos"/>
              </a:endParaRPr>
            </a:p>
          </p:txBody>
        </p:sp>
        <p:sp>
          <p:nvSpPr>
            <p:cNvPr id="8" name="Freeform 4"/>
            <p:cNvSpPr/>
            <p:nvPr/>
          </p:nvSpPr>
          <p:spPr>
            <a:xfrm>
              <a:off x="2727042" y="3996705"/>
              <a:ext cx="3876506" cy="1846288"/>
            </a:xfrm>
            <a:custGeom>
              <a:avLst/>
              <a:gdLst/>
              <a:ahLst/>
              <a:cxnLst/>
              <a:rect l="l" t="t" r="r" b="b"/>
              <a:pathLst>
                <a:path w="7173075" h="7173075">
                  <a:moveTo>
                    <a:pt x="0" y="0"/>
                  </a:moveTo>
                  <a:lnTo>
                    <a:pt x="7173076" y="0"/>
                  </a:lnTo>
                  <a:lnTo>
                    <a:pt x="7173076" y="7173075"/>
                  </a:lnTo>
                  <a:lnTo>
                    <a:pt x="0" y="7173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138236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2" y="2808514"/>
            <a:ext cx="5400629" cy="3341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8983" y="849086"/>
            <a:ext cx="3672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T Norms" panose="020B0604020202020204" charset="0"/>
              </a:rPr>
              <a:t>ACADEMIC EXCELLENCE</a:t>
            </a:r>
            <a:endParaRPr lang="en-ZA" sz="4000" b="1" dirty="0">
              <a:latin typeface="TT Norms" panose="020B0604020202020204" charset="0"/>
            </a:endParaRPr>
          </a:p>
        </p:txBody>
      </p:sp>
      <p:sp>
        <p:nvSpPr>
          <p:cNvPr id="5" name="Freeform 6"/>
          <p:cNvSpPr/>
          <p:nvPr/>
        </p:nvSpPr>
        <p:spPr>
          <a:xfrm>
            <a:off x="5982788" y="2808514"/>
            <a:ext cx="5406088" cy="3341601"/>
          </a:xfrm>
          <a:custGeom>
            <a:avLst/>
            <a:gdLst/>
            <a:ahLst/>
            <a:cxnLst/>
            <a:rect l="l" t="t" r="r" b="b"/>
            <a:pathLst>
              <a:path w="5589406" h="4192054">
                <a:moveTo>
                  <a:pt x="0" y="0"/>
                </a:moveTo>
                <a:lnTo>
                  <a:pt x="5589405" y="0"/>
                </a:lnTo>
                <a:lnTo>
                  <a:pt x="5589405" y="4192054"/>
                </a:lnTo>
                <a:lnTo>
                  <a:pt x="0" y="4192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88" y="68313"/>
            <a:ext cx="5406088" cy="2622232"/>
          </a:xfrm>
          <a:prstGeom prst="rect">
            <a:avLst/>
          </a:prstGeom>
        </p:spPr>
      </p:pic>
      <p:sp>
        <p:nvSpPr>
          <p:cNvPr id="7" name="Freeform 4"/>
          <p:cNvSpPr/>
          <p:nvPr/>
        </p:nvSpPr>
        <p:spPr>
          <a:xfrm>
            <a:off x="243839" y="193567"/>
            <a:ext cx="1284515" cy="982090"/>
          </a:xfrm>
          <a:custGeom>
            <a:avLst/>
            <a:gdLst/>
            <a:ahLst/>
            <a:cxnLst/>
            <a:rect l="l" t="t" r="r" b="b"/>
            <a:pathLst>
              <a:path w="7173075" h="7173075">
                <a:moveTo>
                  <a:pt x="0" y="0"/>
                </a:moveTo>
                <a:lnTo>
                  <a:pt x="7173076" y="0"/>
                </a:lnTo>
                <a:lnTo>
                  <a:pt x="7173076" y="7173075"/>
                </a:lnTo>
                <a:lnTo>
                  <a:pt x="0" y="717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/>
            <a:stretch>
              <a:fillRect l="-6074" t="-33855" r="-8212" b="-23217"/>
            </a:stretch>
          </a:blipFill>
        </p:spPr>
      </p:sp>
    </p:spTree>
    <p:extLst>
      <p:ext uri="{BB962C8B-B14F-4D97-AF65-F5344CB8AC3E}">
        <p14:creationId xmlns:p14="http://schemas.microsoft.com/office/powerpoint/2010/main" val="15972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186</TotalTime>
  <Words>383</Words>
  <Application>Microsoft Office PowerPoint</Application>
  <PresentationFormat>Widescreen</PresentationFormat>
  <Paragraphs>56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TT Norms</vt:lpstr>
      <vt:lpstr>TT Phobos</vt:lpstr>
      <vt:lpstr>Wingdings 3</vt:lpstr>
      <vt:lpstr>Ion Boardroom</vt:lpstr>
      <vt:lpstr>MANAGEMENT IN SCHOOL LEADERSHIP</vt:lpstr>
      <vt:lpstr>What does it mean to be a women?</vt:lpstr>
      <vt:lpstr>A FOCUS ON:  WOMEN IN LEADERSHIP</vt:lpstr>
      <vt:lpstr>STATISTICS OF WOMEN IN LEADERSHIP</vt:lpstr>
      <vt:lpstr>Top 10 FEMALE CEO’S LEADING SOUTH AFRICA’S BIGGEST BUSINESSES</vt:lpstr>
      <vt:lpstr>PowerPoint Presentation</vt:lpstr>
      <vt:lpstr>PowerPoint Presentation</vt:lpstr>
      <vt:lpstr>DRIVING OF POSITIVE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IN LEADERSHIP</dc:title>
  <dc:creator>ferri</dc:creator>
  <cp:lastModifiedBy>sysop</cp:lastModifiedBy>
  <cp:revision>23</cp:revision>
  <dcterms:created xsi:type="dcterms:W3CDTF">2023-08-09T17:19:14Z</dcterms:created>
  <dcterms:modified xsi:type="dcterms:W3CDTF">2023-08-10T08:18:49Z</dcterms:modified>
</cp:coreProperties>
</file>