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68" r:id="rId4"/>
    <p:sldId id="272" r:id="rId5"/>
    <p:sldId id="270" r:id="rId6"/>
    <p:sldId id="274" r:id="rId7"/>
    <p:sldId id="275" r:id="rId8"/>
    <p:sldId id="271" r:id="rId9"/>
    <p:sldId id="261" r:id="rId10"/>
    <p:sldId id="260" r:id="rId11"/>
    <p:sldId id="264" r:id="rId12"/>
    <p:sldId id="267" r:id="rId13"/>
    <p:sldId id="273" r:id="rId14"/>
    <p:sldId id="269"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13483E-AA07-4D98-854D-A0D08D804D7C}" type="doc">
      <dgm:prSet loTypeId="urn:microsoft.com/office/officeart/2005/8/layout/radial4" loCatId="relationship" qsTypeId="urn:microsoft.com/office/officeart/2005/8/quickstyle/simple1" qsCatId="simple" csTypeId="urn:microsoft.com/office/officeart/2005/8/colors/accent4_2" csCatId="accent4" phldr="1"/>
      <dgm:spPr/>
      <dgm:t>
        <a:bodyPr/>
        <a:lstStyle/>
        <a:p>
          <a:endParaRPr lang="en-ZA"/>
        </a:p>
      </dgm:t>
    </dgm:pt>
    <dgm:pt modelId="{A0C3778D-07ED-44ED-B983-4646EE533E79}">
      <dgm:prSet phldrT="[Text]" custT="1"/>
      <dgm:spPr>
        <a:solidFill>
          <a:srgbClr val="204497"/>
        </a:solidFill>
      </dgm:spPr>
      <dgm:t>
        <a:bodyPr/>
        <a:lstStyle/>
        <a:p>
          <a:r>
            <a:rPr lang="en-ZA" sz="1400" b="1" dirty="0" smtClean="0">
              <a:latin typeface="Century Gothic"/>
              <a:cs typeface="Century Gothic"/>
            </a:rPr>
            <a:t>Low enrolment </a:t>
          </a:r>
        </a:p>
        <a:p>
          <a:r>
            <a:rPr lang="en-ZA" sz="1400" b="1" dirty="0" smtClean="0">
              <a:latin typeface="Century Gothic"/>
              <a:cs typeface="Century Gothic"/>
            </a:rPr>
            <a:t>High drop out</a:t>
          </a:r>
        </a:p>
        <a:p>
          <a:r>
            <a:rPr lang="en-ZA" sz="1400" b="1" dirty="0" smtClean="0">
              <a:latin typeface="Century Gothic"/>
              <a:cs typeface="Century Gothic"/>
            </a:rPr>
            <a:t>Poor performance</a:t>
          </a:r>
          <a:endParaRPr lang="en-ZA" sz="1400" b="1" dirty="0">
            <a:latin typeface="Century Gothic"/>
            <a:cs typeface="Century Gothic"/>
          </a:endParaRPr>
        </a:p>
      </dgm:t>
    </dgm:pt>
    <dgm:pt modelId="{5E771792-11CD-4901-8D2A-2F6565B602DC}" type="parTrans" cxnId="{78815C48-F3E9-4FEA-B5AE-CFEC65A45C16}">
      <dgm:prSet/>
      <dgm:spPr/>
      <dgm:t>
        <a:bodyPr/>
        <a:lstStyle/>
        <a:p>
          <a:endParaRPr lang="en-ZA"/>
        </a:p>
      </dgm:t>
    </dgm:pt>
    <dgm:pt modelId="{5E129E19-C980-4DCE-86DC-342EEFB35359}" type="sibTrans" cxnId="{78815C48-F3E9-4FEA-B5AE-CFEC65A45C16}">
      <dgm:prSet/>
      <dgm:spPr/>
      <dgm:t>
        <a:bodyPr/>
        <a:lstStyle/>
        <a:p>
          <a:endParaRPr lang="en-ZA"/>
        </a:p>
      </dgm:t>
    </dgm:pt>
    <dgm:pt modelId="{BD7705AC-B362-4C30-8883-C2707BB5509F}">
      <dgm:prSet phldrT="[Text]" custT="1"/>
      <dgm:spPr>
        <a:solidFill>
          <a:srgbClr val="326C42"/>
        </a:solidFill>
      </dgm:spPr>
      <dgm:t>
        <a:bodyPr/>
        <a:lstStyle/>
        <a:p>
          <a:r>
            <a:rPr lang="en-ZA" sz="1200" b="1" dirty="0" smtClean="0">
              <a:latin typeface="Century Gothic"/>
              <a:cs typeface="Century Gothic"/>
            </a:rPr>
            <a:t>Gender stereotypes</a:t>
          </a:r>
          <a:endParaRPr lang="en-ZA" sz="1200" b="1" dirty="0">
            <a:latin typeface="Century Gothic"/>
            <a:cs typeface="Century Gothic"/>
          </a:endParaRPr>
        </a:p>
      </dgm:t>
    </dgm:pt>
    <dgm:pt modelId="{F4743FDF-0CB7-4114-A656-DA5CD151AB7E}" type="parTrans" cxnId="{DB2AA3E7-AD5D-47DE-923C-D625A694B343}">
      <dgm:prSet/>
      <dgm:spPr>
        <a:solidFill>
          <a:srgbClr val="204497">
            <a:alpha val="51000"/>
          </a:srgbClr>
        </a:solidFill>
      </dgm:spPr>
      <dgm:t>
        <a:bodyPr/>
        <a:lstStyle/>
        <a:p>
          <a:endParaRPr lang="en-ZA"/>
        </a:p>
      </dgm:t>
    </dgm:pt>
    <dgm:pt modelId="{C81EFD85-FB28-4188-99B3-1C8511236FE1}" type="sibTrans" cxnId="{DB2AA3E7-AD5D-47DE-923C-D625A694B343}">
      <dgm:prSet/>
      <dgm:spPr/>
      <dgm:t>
        <a:bodyPr/>
        <a:lstStyle/>
        <a:p>
          <a:endParaRPr lang="en-ZA"/>
        </a:p>
      </dgm:t>
    </dgm:pt>
    <dgm:pt modelId="{00EFB698-60C2-4F14-8B6B-AEB47586A5B1}">
      <dgm:prSet phldrT="[Text]" custT="1"/>
      <dgm:spPr>
        <a:solidFill>
          <a:srgbClr val="326C42"/>
        </a:solidFill>
      </dgm:spPr>
      <dgm:t>
        <a:bodyPr/>
        <a:lstStyle/>
        <a:p>
          <a:pPr algn="ctr"/>
          <a:r>
            <a:rPr lang="en-ZA" sz="1200" b="1" smtClean="0">
              <a:latin typeface="Century Gothic"/>
              <a:cs typeface="Century Gothic"/>
            </a:rPr>
            <a:t>Low quality teaching </a:t>
          </a:r>
          <a:endParaRPr lang="en-ZA" sz="1200" b="1" dirty="0">
            <a:latin typeface="Century Gothic"/>
            <a:cs typeface="Century Gothic"/>
          </a:endParaRPr>
        </a:p>
      </dgm:t>
    </dgm:pt>
    <dgm:pt modelId="{9022590C-BE73-43B9-ACE7-1DBBAFE9A8B3}" type="parTrans" cxnId="{BF531517-E279-49FF-BA04-EE8BECB0C514}">
      <dgm:prSet/>
      <dgm:spPr>
        <a:solidFill>
          <a:srgbClr val="204497">
            <a:alpha val="54000"/>
          </a:srgbClr>
        </a:solidFill>
      </dgm:spPr>
      <dgm:t>
        <a:bodyPr/>
        <a:lstStyle/>
        <a:p>
          <a:endParaRPr lang="en-ZA"/>
        </a:p>
      </dgm:t>
    </dgm:pt>
    <dgm:pt modelId="{DC60FF5A-2C1A-40CC-B197-6C18E9E71CA8}" type="sibTrans" cxnId="{BF531517-E279-49FF-BA04-EE8BECB0C514}">
      <dgm:prSet/>
      <dgm:spPr/>
      <dgm:t>
        <a:bodyPr/>
        <a:lstStyle/>
        <a:p>
          <a:endParaRPr lang="en-ZA"/>
        </a:p>
      </dgm:t>
    </dgm:pt>
    <dgm:pt modelId="{408642E6-E332-4782-B0A7-9ABE400F13D8}">
      <dgm:prSet custT="1"/>
      <dgm:spPr>
        <a:solidFill>
          <a:srgbClr val="90B73E"/>
        </a:solidFill>
      </dgm:spPr>
      <dgm:t>
        <a:bodyPr/>
        <a:lstStyle/>
        <a:p>
          <a:r>
            <a:rPr lang="en-ZA" sz="1200" b="1" smtClean="0">
              <a:latin typeface="Century Gothic"/>
              <a:cs typeface="Century Gothic"/>
            </a:rPr>
            <a:t>Disability</a:t>
          </a:r>
          <a:endParaRPr lang="en-ZA" sz="1200" b="1" dirty="0">
            <a:latin typeface="Century Gothic"/>
            <a:cs typeface="Century Gothic"/>
          </a:endParaRPr>
        </a:p>
      </dgm:t>
    </dgm:pt>
    <dgm:pt modelId="{9D38A21B-FE31-4F81-AF51-DA45EA12F317}" type="parTrans" cxnId="{75DCE58A-5A16-4D52-999E-EAAFAB61A795}">
      <dgm:prSet/>
      <dgm:spPr>
        <a:solidFill>
          <a:srgbClr val="204497">
            <a:alpha val="48000"/>
          </a:srgbClr>
        </a:solidFill>
      </dgm:spPr>
      <dgm:t>
        <a:bodyPr/>
        <a:lstStyle/>
        <a:p>
          <a:endParaRPr lang="en-ZA"/>
        </a:p>
      </dgm:t>
    </dgm:pt>
    <dgm:pt modelId="{D85488A0-2BD5-429F-930E-BCD68D9CCE35}" type="sibTrans" cxnId="{75DCE58A-5A16-4D52-999E-EAAFAB61A795}">
      <dgm:prSet/>
      <dgm:spPr/>
      <dgm:t>
        <a:bodyPr/>
        <a:lstStyle/>
        <a:p>
          <a:endParaRPr lang="en-ZA"/>
        </a:p>
      </dgm:t>
    </dgm:pt>
    <dgm:pt modelId="{2BF7C6B2-9FB3-457D-A606-946DCA2457BD}">
      <dgm:prSet custT="1"/>
      <dgm:spPr>
        <a:solidFill>
          <a:srgbClr val="326C42"/>
        </a:solidFill>
      </dgm:spPr>
      <dgm:t>
        <a:bodyPr/>
        <a:lstStyle/>
        <a:p>
          <a:r>
            <a:rPr lang="en-ZA" sz="1200" b="1" smtClean="0">
              <a:latin typeface="Century Gothic"/>
              <a:cs typeface="Century Gothic"/>
            </a:rPr>
            <a:t>Grief and trauma</a:t>
          </a:r>
          <a:endParaRPr lang="en-ZA" sz="1200" b="1" dirty="0">
            <a:latin typeface="Century Gothic"/>
            <a:cs typeface="Century Gothic"/>
          </a:endParaRPr>
        </a:p>
      </dgm:t>
    </dgm:pt>
    <dgm:pt modelId="{1CB6A1F1-5505-49C2-A301-408EE44A143C}" type="parTrans" cxnId="{EF3FDC79-2D94-414E-B07D-80F6279EE693}">
      <dgm:prSet/>
      <dgm:spPr>
        <a:solidFill>
          <a:srgbClr val="204497">
            <a:alpha val="49000"/>
          </a:srgbClr>
        </a:solidFill>
      </dgm:spPr>
      <dgm:t>
        <a:bodyPr/>
        <a:lstStyle/>
        <a:p>
          <a:endParaRPr lang="en-ZA"/>
        </a:p>
      </dgm:t>
    </dgm:pt>
    <dgm:pt modelId="{61A4D0E4-8964-459D-ADB8-28BF81C1FD98}" type="sibTrans" cxnId="{EF3FDC79-2D94-414E-B07D-80F6279EE693}">
      <dgm:prSet/>
      <dgm:spPr/>
      <dgm:t>
        <a:bodyPr/>
        <a:lstStyle/>
        <a:p>
          <a:endParaRPr lang="en-ZA"/>
        </a:p>
      </dgm:t>
    </dgm:pt>
    <dgm:pt modelId="{5FD75851-11D9-4C7B-90D9-AD5A3D4DA55D}">
      <dgm:prSet custT="1"/>
      <dgm:spPr>
        <a:solidFill>
          <a:srgbClr val="90B73E"/>
        </a:solidFill>
      </dgm:spPr>
      <dgm:t>
        <a:bodyPr/>
        <a:lstStyle/>
        <a:p>
          <a:r>
            <a:rPr lang="en-ZA" sz="1200" b="1" dirty="0" smtClean="0">
              <a:latin typeface="Century Gothic"/>
              <a:cs typeface="Century Gothic"/>
            </a:rPr>
            <a:t>Absent parents</a:t>
          </a:r>
          <a:endParaRPr lang="en-ZA" sz="1200" b="1" dirty="0">
            <a:latin typeface="Century Gothic"/>
            <a:cs typeface="Century Gothic"/>
          </a:endParaRPr>
        </a:p>
      </dgm:t>
    </dgm:pt>
    <dgm:pt modelId="{32465B32-5FB3-4C96-98BE-F7495FDD604C}" type="parTrans" cxnId="{094759B2-6C18-469A-81EF-9AB21D14FEC5}">
      <dgm:prSet/>
      <dgm:spPr>
        <a:solidFill>
          <a:srgbClr val="204497">
            <a:alpha val="49000"/>
          </a:srgbClr>
        </a:solidFill>
      </dgm:spPr>
      <dgm:t>
        <a:bodyPr/>
        <a:lstStyle/>
        <a:p>
          <a:endParaRPr lang="en-ZA"/>
        </a:p>
      </dgm:t>
    </dgm:pt>
    <dgm:pt modelId="{87C0928F-59CE-4653-95A7-80A83E0AC87B}" type="sibTrans" cxnId="{094759B2-6C18-469A-81EF-9AB21D14FEC5}">
      <dgm:prSet/>
      <dgm:spPr/>
      <dgm:t>
        <a:bodyPr/>
        <a:lstStyle/>
        <a:p>
          <a:endParaRPr lang="en-ZA"/>
        </a:p>
      </dgm:t>
    </dgm:pt>
    <dgm:pt modelId="{6201C469-C9E6-4098-B3AC-4F40F9D1B415}">
      <dgm:prSet custT="1"/>
      <dgm:spPr>
        <a:solidFill>
          <a:srgbClr val="90B73E"/>
        </a:solidFill>
      </dgm:spPr>
      <dgm:t>
        <a:bodyPr/>
        <a:lstStyle/>
        <a:p>
          <a:r>
            <a:rPr lang="en-ZA" sz="1000" b="1" smtClean="0">
              <a:latin typeface="Century Gothic"/>
              <a:cs typeface="Century Gothic"/>
            </a:rPr>
            <a:t>HIV &amp;AIDS</a:t>
          </a:r>
          <a:endParaRPr lang="en-ZA" sz="1000" b="1" dirty="0">
            <a:latin typeface="Century Gothic"/>
            <a:cs typeface="Century Gothic"/>
          </a:endParaRPr>
        </a:p>
      </dgm:t>
    </dgm:pt>
    <dgm:pt modelId="{D1B9FF4D-64D5-462F-83BA-437F528FEAB2}" type="parTrans" cxnId="{822BEC42-C58D-42C1-828D-533D9A298AAC}">
      <dgm:prSet/>
      <dgm:spPr>
        <a:solidFill>
          <a:srgbClr val="204497">
            <a:alpha val="48000"/>
          </a:srgbClr>
        </a:solidFill>
      </dgm:spPr>
      <dgm:t>
        <a:bodyPr/>
        <a:lstStyle/>
        <a:p>
          <a:endParaRPr lang="en-ZA"/>
        </a:p>
      </dgm:t>
    </dgm:pt>
    <dgm:pt modelId="{C7FB7110-7A5C-41CF-9A58-9CC49CA9DF7C}" type="sibTrans" cxnId="{822BEC42-C58D-42C1-828D-533D9A298AAC}">
      <dgm:prSet/>
      <dgm:spPr/>
      <dgm:t>
        <a:bodyPr/>
        <a:lstStyle/>
        <a:p>
          <a:endParaRPr lang="en-ZA"/>
        </a:p>
      </dgm:t>
    </dgm:pt>
    <dgm:pt modelId="{88F75EC8-B39C-428B-9D2F-5276F9E5075C}">
      <dgm:prSet custT="1"/>
      <dgm:spPr>
        <a:solidFill>
          <a:srgbClr val="326C42"/>
        </a:solidFill>
      </dgm:spPr>
      <dgm:t>
        <a:bodyPr/>
        <a:lstStyle/>
        <a:p>
          <a:r>
            <a:rPr lang="en-ZA" sz="1200" b="1" dirty="0" smtClean="0">
              <a:latin typeface="Century Gothic"/>
              <a:cs typeface="Century Gothic"/>
            </a:rPr>
            <a:t>Low literate  parents</a:t>
          </a:r>
          <a:endParaRPr lang="en-ZA" sz="1200" b="1" dirty="0">
            <a:latin typeface="Century Gothic"/>
            <a:cs typeface="Century Gothic"/>
          </a:endParaRPr>
        </a:p>
      </dgm:t>
    </dgm:pt>
    <dgm:pt modelId="{315E0AAA-70CC-44DD-96D8-D5B2270B3EF0}" type="parTrans" cxnId="{4A8C0410-7060-4D89-8849-946F91E57AD5}">
      <dgm:prSet/>
      <dgm:spPr>
        <a:solidFill>
          <a:srgbClr val="204497">
            <a:alpha val="49000"/>
          </a:srgbClr>
        </a:solidFill>
      </dgm:spPr>
      <dgm:t>
        <a:bodyPr/>
        <a:lstStyle/>
        <a:p>
          <a:endParaRPr lang="en-ZA"/>
        </a:p>
      </dgm:t>
    </dgm:pt>
    <dgm:pt modelId="{03B8668F-1E3C-43D7-AB72-159DEEDA5897}" type="sibTrans" cxnId="{4A8C0410-7060-4D89-8849-946F91E57AD5}">
      <dgm:prSet/>
      <dgm:spPr/>
      <dgm:t>
        <a:bodyPr/>
        <a:lstStyle/>
        <a:p>
          <a:endParaRPr lang="en-ZA"/>
        </a:p>
      </dgm:t>
    </dgm:pt>
    <dgm:pt modelId="{26B28DE2-73FF-4A35-BB01-F3E70C9A18C3}">
      <dgm:prSet phldrT="[Text]" custT="1"/>
      <dgm:spPr>
        <a:solidFill>
          <a:srgbClr val="90B73E"/>
        </a:solidFill>
      </dgm:spPr>
      <dgm:t>
        <a:bodyPr/>
        <a:lstStyle/>
        <a:p>
          <a:endParaRPr lang="en-ZA" sz="1000" dirty="0" smtClean="0">
            <a:latin typeface="Century Gothic"/>
            <a:cs typeface="Century Gothic"/>
          </a:endParaRPr>
        </a:p>
        <a:p>
          <a:r>
            <a:rPr lang="en-ZA" sz="1200" b="1" dirty="0" smtClean="0">
              <a:latin typeface="Century Gothic"/>
              <a:cs typeface="Century Gothic"/>
            </a:rPr>
            <a:t>Customary practices</a:t>
          </a:r>
          <a:endParaRPr lang="en-ZA" sz="1200" b="1" dirty="0">
            <a:latin typeface="Century Gothic"/>
            <a:cs typeface="Century Gothic"/>
          </a:endParaRPr>
        </a:p>
      </dgm:t>
    </dgm:pt>
    <dgm:pt modelId="{422728F2-AB02-43C7-803B-3B08BDE48D0D}" type="sibTrans" cxnId="{80F75FB7-D14C-4C96-AE90-889C2DB776FE}">
      <dgm:prSet/>
      <dgm:spPr/>
      <dgm:t>
        <a:bodyPr/>
        <a:lstStyle/>
        <a:p>
          <a:endParaRPr lang="en-ZA"/>
        </a:p>
      </dgm:t>
    </dgm:pt>
    <dgm:pt modelId="{2AC866FE-4EDC-4665-B308-4BD76E050397}" type="parTrans" cxnId="{80F75FB7-D14C-4C96-AE90-889C2DB776FE}">
      <dgm:prSet/>
      <dgm:spPr>
        <a:solidFill>
          <a:srgbClr val="204497">
            <a:alpha val="52000"/>
          </a:srgbClr>
        </a:solidFill>
      </dgm:spPr>
      <dgm:t>
        <a:bodyPr/>
        <a:lstStyle/>
        <a:p>
          <a:endParaRPr lang="en-ZA"/>
        </a:p>
      </dgm:t>
    </dgm:pt>
    <dgm:pt modelId="{84D8AFE9-B4E7-45F6-BE93-0DF74225F291}">
      <dgm:prSet custT="1"/>
      <dgm:spPr>
        <a:solidFill>
          <a:srgbClr val="90B73E"/>
        </a:solidFill>
      </dgm:spPr>
      <dgm:t>
        <a:bodyPr/>
        <a:lstStyle/>
        <a:p>
          <a:r>
            <a:rPr lang="en-ZA" sz="1200" b="1" smtClean="0">
              <a:latin typeface="Century Gothic"/>
              <a:cs typeface="Century Gothic"/>
            </a:rPr>
            <a:t>Lack of enabling school environ-ment</a:t>
          </a:r>
          <a:endParaRPr lang="en-ZA" sz="1200" b="1" dirty="0">
            <a:latin typeface="Century Gothic"/>
            <a:cs typeface="Century Gothic"/>
          </a:endParaRPr>
        </a:p>
      </dgm:t>
    </dgm:pt>
    <dgm:pt modelId="{294418D6-1808-40F7-B90D-0CB5206E05FD}" type="parTrans" cxnId="{F45DCE6D-8E86-4B70-A6A2-17B1BA1ABEF0}">
      <dgm:prSet/>
      <dgm:spPr>
        <a:solidFill>
          <a:srgbClr val="204497">
            <a:alpha val="52000"/>
          </a:srgbClr>
        </a:solidFill>
      </dgm:spPr>
      <dgm:t>
        <a:bodyPr/>
        <a:lstStyle/>
        <a:p>
          <a:endParaRPr lang="en-ZA"/>
        </a:p>
      </dgm:t>
    </dgm:pt>
    <dgm:pt modelId="{412C8EBE-1782-437E-A0BD-21CA63258B83}" type="sibTrans" cxnId="{F45DCE6D-8E86-4B70-A6A2-17B1BA1ABEF0}">
      <dgm:prSet/>
      <dgm:spPr/>
      <dgm:t>
        <a:bodyPr/>
        <a:lstStyle/>
        <a:p>
          <a:endParaRPr lang="en-ZA"/>
        </a:p>
      </dgm:t>
    </dgm:pt>
    <dgm:pt modelId="{6F4B79DE-3582-453D-92EF-0C33F04AA211}">
      <dgm:prSet custT="1"/>
      <dgm:spPr>
        <a:solidFill>
          <a:srgbClr val="90B73E"/>
        </a:solidFill>
      </dgm:spPr>
      <dgm:t>
        <a:bodyPr/>
        <a:lstStyle/>
        <a:p>
          <a:r>
            <a:rPr lang="en-ZA" sz="1200" b="1" smtClean="0">
              <a:latin typeface="Century Gothic"/>
              <a:cs typeface="Century Gothic"/>
            </a:rPr>
            <a:t>Insuffi-</a:t>
          </a:r>
        </a:p>
        <a:p>
          <a:r>
            <a:rPr lang="en-ZA" sz="1200" b="1" smtClean="0">
              <a:latin typeface="Century Gothic"/>
              <a:cs typeface="Century Gothic"/>
            </a:rPr>
            <a:t>cient </a:t>
          </a:r>
        </a:p>
        <a:p>
          <a:r>
            <a:rPr lang="en-ZA" sz="1200" b="1" smtClean="0">
              <a:latin typeface="Century Gothic"/>
              <a:cs typeface="Century Gothic"/>
            </a:rPr>
            <a:t>schools</a:t>
          </a:r>
          <a:endParaRPr lang="en-ZA" sz="1200" b="1" dirty="0">
            <a:latin typeface="Century Gothic"/>
            <a:cs typeface="Century Gothic"/>
          </a:endParaRPr>
        </a:p>
      </dgm:t>
    </dgm:pt>
    <dgm:pt modelId="{1F65B035-5E94-4458-954D-3CF15061202B}" type="parTrans" cxnId="{D2113DA1-DB9D-4A18-8CFF-E1DDF710090D}">
      <dgm:prSet/>
      <dgm:spPr>
        <a:solidFill>
          <a:srgbClr val="204497">
            <a:alpha val="49000"/>
          </a:srgbClr>
        </a:solidFill>
      </dgm:spPr>
      <dgm:t>
        <a:bodyPr/>
        <a:lstStyle/>
        <a:p>
          <a:endParaRPr lang="en-ZA"/>
        </a:p>
      </dgm:t>
    </dgm:pt>
    <dgm:pt modelId="{07A5AC3C-2402-4A10-840B-13E34F8F68BA}" type="sibTrans" cxnId="{D2113DA1-DB9D-4A18-8CFF-E1DDF710090D}">
      <dgm:prSet/>
      <dgm:spPr/>
      <dgm:t>
        <a:bodyPr/>
        <a:lstStyle/>
        <a:p>
          <a:endParaRPr lang="en-ZA"/>
        </a:p>
      </dgm:t>
    </dgm:pt>
    <dgm:pt modelId="{0A62C845-5B3B-472C-9CF2-1DD88DA8F80F}">
      <dgm:prSet custT="1"/>
      <dgm:spPr>
        <a:solidFill>
          <a:srgbClr val="90B73E"/>
        </a:solidFill>
      </dgm:spPr>
      <dgm:t>
        <a:bodyPr/>
        <a:lstStyle/>
        <a:p>
          <a:r>
            <a:rPr lang="en-ZA" sz="1200" b="1" dirty="0" smtClean="0">
              <a:latin typeface="Century Gothic"/>
              <a:cs typeface="Century Gothic"/>
            </a:rPr>
            <a:t>Rural home</a:t>
          </a:r>
          <a:endParaRPr lang="en-ZA" sz="1200" b="1" dirty="0">
            <a:latin typeface="Century Gothic"/>
            <a:cs typeface="Century Gothic"/>
          </a:endParaRPr>
        </a:p>
      </dgm:t>
    </dgm:pt>
    <dgm:pt modelId="{22A5D149-5837-4F6F-87E6-355FFF884661}" type="parTrans" cxnId="{DB0E7119-1EB5-4B9B-AA8A-1AAA98343A76}">
      <dgm:prSet/>
      <dgm:spPr>
        <a:solidFill>
          <a:srgbClr val="204497">
            <a:alpha val="48000"/>
          </a:srgbClr>
        </a:solidFill>
      </dgm:spPr>
      <dgm:t>
        <a:bodyPr/>
        <a:lstStyle/>
        <a:p>
          <a:endParaRPr lang="en-ZA"/>
        </a:p>
      </dgm:t>
    </dgm:pt>
    <dgm:pt modelId="{FC070D5F-646B-4090-976E-E045A9F7A6B6}" type="sibTrans" cxnId="{DB0E7119-1EB5-4B9B-AA8A-1AAA98343A76}">
      <dgm:prSet/>
      <dgm:spPr/>
      <dgm:t>
        <a:bodyPr/>
        <a:lstStyle/>
        <a:p>
          <a:endParaRPr lang="en-ZA"/>
        </a:p>
      </dgm:t>
    </dgm:pt>
    <dgm:pt modelId="{F3BB2CF4-6516-4A42-953C-5B19D1D20662}">
      <dgm:prSet custT="1"/>
      <dgm:spPr>
        <a:solidFill>
          <a:srgbClr val="326C42"/>
        </a:solidFill>
      </dgm:spPr>
      <dgm:t>
        <a:bodyPr/>
        <a:lstStyle/>
        <a:p>
          <a:r>
            <a:rPr lang="en-ZA" sz="1200" b="1" smtClean="0">
              <a:latin typeface="Century Gothic"/>
              <a:cs typeface="Century Gothic"/>
            </a:rPr>
            <a:t>Hunger</a:t>
          </a:r>
          <a:endParaRPr lang="en-ZA" sz="1200" b="1" dirty="0">
            <a:latin typeface="Century Gothic"/>
            <a:cs typeface="Century Gothic"/>
          </a:endParaRPr>
        </a:p>
      </dgm:t>
    </dgm:pt>
    <dgm:pt modelId="{DB0966E7-4B43-4962-AFBB-BF35F191FA30}" type="parTrans" cxnId="{C06602BA-07A2-4F61-9066-D173458D982A}">
      <dgm:prSet/>
      <dgm:spPr>
        <a:solidFill>
          <a:srgbClr val="204497">
            <a:alpha val="45000"/>
          </a:srgbClr>
        </a:solidFill>
      </dgm:spPr>
      <dgm:t>
        <a:bodyPr/>
        <a:lstStyle/>
        <a:p>
          <a:endParaRPr lang="en-ZA"/>
        </a:p>
      </dgm:t>
    </dgm:pt>
    <dgm:pt modelId="{99D1E908-8EB4-402D-B15B-C5557C5E09F5}" type="sibTrans" cxnId="{C06602BA-07A2-4F61-9066-D173458D982A}">
      <dgm:prSet/>
      <dgm:spPr/>
      <dgm:t>
        <a:bodyPr/>
        <a:lstStyle/>
        <a:p>
          <a:endParaRPr lang="en-ZA"/>
        </a:p>
      </dgm:t>
    </dgm:pt>
    <dgm:pt modelId="{2512E782-2FDC-4287-BCE9-EFED9FF55CB6}">
      <dgm:prSet custT="1"/>
      <dgm:spPr>
        <a:solidFill>
          <a:srgbClr val="90B73E"/>
        </a:solidFill>
      </dgm:spPr>
      <dgm:t>
        <a:bodyPr/>
        <a:lstStyle/>
        <a:p>
          <a:r>
            <a:rPr lang="en-ZA" sz="1200" b="1" dirty="0" smtClean="0">
              <a:latin typeface="Century Gothic"/>
              <a:cs typeface="Century Gothic"/>
            </a:rPr>
            <a:t>War </a:t>
          </a:r>
          <a:endParaRPr lang="en-ZA" sz="1200" b="1" dirty="0">
            <a:latin typeface="Century Gothic"/>
            <a:cs typeface="Century Gothic"/>
          </a:endParaRPr>
        </a:p>
      </dgm:t>
    </dgm:pt>
    <dgm:pt modelId="{D59DC498-B981-498F-A939-75EF63CD89D8}" type="parTrans" cxnId="{B4AD3720-A923-4878-AF24-32EBA51553AF}">
      <dgm:prSet/>
      <dgm:spPr>
        <a:solidFill>
          <a:srgbClr val="204497">
            <a:alpha val="50000"/>
          </a:srgbClr>
        </a:solidFill>
      </dgm:spPr>
      <dgm:t>
        <a:bodyPr/>
        <a:lstStyle/>
        <a:p>
          <a:endParaRPr lang="en-ZA"/>
        </a:p>
      </dgm:t>
    </dgm:pt>
    <dgm:pt modelId="{D5AFC714-0468-4227-AEB8-C9BFD0E35664}" type="sibTrans" cxnId="{B4AD3720-A923-4878-AF24-32EBA51553AF}">
      <dgm:prSet/>
      <dgm:spPr/>
      <dgm:t>
        <a:bodyPr/>
        <a:lstStyle/>
        <a:p>
          <a:endParaRPr lang="en-ZA"/>
        </a:p>
      </dgm:t>
    </dgm:pt>
    <dgm:pt modelId="{CBEE33C4-93E7-4930-8878-9E34627C8474}">
      <dgm:prSet custT="1"/>
      <dgm:spPr>
        <a:solidFill>
          <a:srgbClr val="1C5A41"/>
        </a:solidFill>
      </dgm:spPr>
      <dgm:t>
        <a:bodyPr/>
        <a:lstStyle/>
        <a:p>
          <a:r>
            <a:rPr lang="en-ZA" sz="1200" b="1" dirty="0" smtClean="0">
              <a:latin typeface="Century Gothic"/>
              <a:cs typeface="Century Gothic"/>
            </a:rPr>
            <a:t>Natural disasters</a:t>
          </a:r>
          <a:endParaRPr lang="en-ZA" sz="1200" b="1" dirty="0">
            <a:latin typeface="Century Gothic"/>
            <a:cs typeface="Century Gothic"/>
          </a:endParaRPr>
        </a:p>
      </dgm:t>
    </dgm:pt>
    <dgm:pt modelId="{867BDFC8-C31A-47C7-ACBC-846CA7EE9F3D}" type="parTrans" cxnId="{8B27BE13-7CEE-4070-8D60-081553E2CB7A}">
      <dgm:prSet/>
      <dgm:spPr>
        <a:solidFill>
          <a:srgbClr val="204497">
            <a:alpha val="49000"/>
          </a:srgbClr>
        </a:solidFill>
      </dgm:spPr>
      <dgm:t>
        <a:bodyPr/>
        <a:lstStyle/>
        <a:p>
          <a:endParaRPr lang="en-ZA"/>
        </a:p>
      </dgm:t>
    </dgm:pt>
    <dgm:pt modelId="{78FD3961-6335-4FDB-ADD3-7D3F8D5C4E0B}" type="sibTrans" cxnId="{8B27BE13-7CEE-4070-8D60-081553E2CB7A}">
      <dgm:prSet/>
      <dgm:spPr/>
      <dgm:t>
        <a:bodyPr/>
        <a:lstStyle/>
        <a:p>
          <a:endParaRPr lang="en-ZA"/>
        </a:p>
      </dgm:t>
    </dgm:pt>
    <dgm:pt modelId="{48B82AA2-B448-4524-91FF-BC47E8DB59AA}">
      <dgm:prSet custT="1"/>
      <dgm:spPr>
        <a:solidFill>
          <a:srgbClr val="326C42"/>
        </a:solidFill>
      </dgm:spPr>
      <dgm:t>
        <a:bodyPr/>
        <a:lstStyle/>
        <a:p>
          <a:r>
            <a:rPr lang="en-ZA" sz="1200" b="1" smtClean="0">
              <a:latin typeface="Century Gothic"/>
              <a:cs typeface="Century Gothic"/>
            </a:rPr>
            <a:t>No identity documents</a:t>
          </a:r>
          <a:endParaRPr lang="en-ZA" sz="1200" b="1" dirty="0">
            <a:latin typeface="Century Gothic"/>
            <a:cs typeface="Century Gothic"/>
          </a:endParaRPr>
        </a:p>
      </dgm:t>
    </dgm:pt>
    <dgm:pt modelId="{C6E1ABC7-6176-4497-BC6B-E96C07689E43}" type="parTrans" cxnId="{AF865206-7295-44CD-869F-25FE29FC59BE}">
      <dgm:prSet/>
      <dgm:spPr>
        <a:solidFill>
          <a:srgbClr val="204497">
            <a:alpha val="50000"/>
          </a:srgbClr>
        </a:solidFill>
      </dgm:spPr>
      <dgm:t>
        <a:bodyPr/>
        <a:lstStyle/>
        <a:p>
          <a:endParaRPr lang="en-ZA"/>
        </a:p>
      </dgm:t>
    </dgm:pt>
    <dgm:pt modelId="{117EF84A-C371-4324-A8F1-6AC90948FDCF}" type="sibTrans" cxnId="{AF865206-7295-44CD-869F-25FE29FC59BE}">
      <dgm:prSet/>
      <dgm:spPr/>
      <dgm:t>
        <a:bodyPr/>
        <a:lstStyle/>
        <a:p>
          <a:endParaRPr lang="en-ZA"/>
        </a:p>
      </dgm:t>
    </dgm:pt>
    <dgm:pt modelId="{E4B48F4B-2142-4C4A-86C8-04D8046B2CB8}">
      <dgm:prSet custT="1"/>
      <dgm:spPr>
        <a:solidFill>
          <a:srgbClr val="326C42"/>
        </a:solidFill>
      </dgm:spPr>
      <dgm:t>
        <a:bodyPr/>
        <a:lstStyle/>
        <a:p>
          <a:r>
            <a:rPr lang="en-ZA" sz="1200" b="1" i="0" smtClean="0">
              <a:latin typeface="Century Gothic"/>
              <a:cs typeface="Century Gothic"/>
            </a:rPr>
            <a:t>Child labour</a:t>
          </a:r>
          <a:endParaRPr lang="en-ZA" sz="1200" b="1" i="0" dirty="0">
            <a:latin typeface="Century Gothic"/>
            <a:cs typeface="Century Gothic"/>
          </a:endParaRPr>
        </a:p>
      </dgm:t>
    </dgm:pt>
    <dgm:pt modelId="{3B1084AD-EDD7-481F-A6A9-7BDD4D02AE14}" type="parTrans" cxnId="{BB8A5DE4-CB4D-4A66-A52B-39142852C21A}">
      <dgm:prSet/>
      <dgm:spPr>
        <a:solidFill>
          <a:srgbClr val="204497">
            <a:alpha val="51000"/>
          </a:srgbClr>
        </a:solidFill>
      </dgm:spPr>
      <dgm:t>
        <a:bodyPr/>
        <a:lstStyle/>
        <a:p>
          <a:endParaRPr lang="en-ZA"/>
        </a:p>
      </dgm:t>
    </dgm:pt>
    <dgm:pt modelId="{447AD3E8-2C29-4604-9B6B-17C3E83F7569}" type="sibTrans" cxnId="{BB8A5DE4-CB4D-4A66-A52B-39142852C21A}">
      <dgm:prSet/>
      <dgm:spPr/>
      <dgm:t>
        <a:bodyPr/>
        <a:lstStyle/>
        <a:p>
          <a:endParaRPr lang="en-ZA"/>
        </a:p>
      </dgm:t>
    </dgm:pt>
    <dgm:pt modelId="{36650F1F-FB49-4767-B746-F87DF9552939}">
      <dgm:prSet custT="1"/>
      <dgm:spPr>
        <a:solidFill>
          <a:srgbClr val="90B73E"/>
        </a:solidFill>
      </dgm:spPr>
      <dgm:t>
        <a:bodyPr/>
        <a:lstStyle/>
        <a:p>
          <a:r>
            <a:rPr lang="en-ZA" sz="1200" b="1" smtClean="0">
              <a:latin typeface="Century Gothic"/>
              <a:cs typeface="Century Gothic"/>
            </a:rPr>
            <a:t>Violence</a:t>
          </a:r>
          <a:endParaRPr lang="en-ZA" sz="1200" b="1" dirty="0">
            <a:latin typeface="Century Gothic"/>
            <a:cs typeface="Century Gothic"/>
          </a:endParaRPr>
        </a:p>
      </dgm:t>
    </dgm:pt>
    <dgm:pt modelId="{890BA9F8-C954-4A03-9264-446D68D2051A}" type="parTrans" cxnId="{490E77AE-4CD6-4DD0-AA52-640066C2BC4A}">
      <dgm:prSet/>
      <dgm:spPr>
        <a:solidFill>
          <a:srgbClr val="204497">
            <a:alpha val="53000"/>
          </a:srgbClr>
        </a:solidFill>
      </dgm:spPr>
      <dgm:t>
        <a:bodyPr/>
        <a:lstStyle/>
        <a:p>
          <a:endParaRPr lang="en-ZA"/>
        </a:p>
      </dgm:t>
    </dgm:pt>
    <dgm:pt modelId="{EDADED28-9FF4-4224-980F-1DAA65ADD652}" type="sibTrans" cxnId="{490E77AE-4CD6-4DD0-AA52-640066C2BC4A}">
      <dgm:prSet/>
      <dgm:spPr/>
      <dgm:t>
        <a:bodyPr/>
        <a:lstStyle/>
        <a:p>
          <a:endParaRPr lang="en-ZA"/>
        </a:p>
      </dgm:t>
    </dgm:pt>
    <dgm:pt modelId="{69E65889-B1E7-4E38-8511-9F14ADC3B85D}">
      <dgm:prSet custT="1"/>
      <dgm:spPr>
        <a:solidFill>
          <a:schemeClr val="accent2"/>
        </a:solidFill>
      </dgm:spPr>
      <dgm:t>
        <a:bodyPr/>
        <a:lstStyle/>
        <a:p>
          <a:r>
            <a:rPr lang="en-ZA" sz="2800" b="1" smtClean="0">
              <a:latin typeface="Century Gothic"/>
              <a:cs typeface="Century Gothic"/>
            </a:rPr>
            <a:t>Poverty</a:t>
          </a:r>
          <a:endParaRPr lang="en-ZA" sz="2800" b="1" dirty="0">
            <a:latin typeface="Century Gothic"/>
            <a:cs typeface="Century Gothic"/>
          </a:endParaRPr>
        </a:p>
      </dgm:t>
    </dgm:pt>
    <dgm:pt modelId="{66FFFD95-07D6-4B94-9B7C-EB0F93AF35AD}" type="sibTrans" cxnId="{3840F2E5-8F70-4120-9884-91E1301E53C4}">
      <dgm:prSet/>
      <dgm:spPr/>
      <dgm:t>
        <a:bodyPr/>
        <a:lstStyle/>
        <a:p>
          <a:endParaRPr lang="en-ZA"/>
        </a:p>
      </dgm:t>
    </dgm:pt>
    <dgm:pt modelId="{AA359A1B-96FD-4703-9943-EC552D4992C2}" type="parTrans" cxnId="{3840F2E5-8F70-4120-9884-91E1301E53C4}">
      <dgm:prSet/>
      <dgm:spPr>
        <a:solidFill>
          <a:srgbClr val="204497">
            <a:alpha val="50000"/>
          </a:srgbClr>
        </a:solidFill>
      </dgm:spPr>
      <dgm:t>
        <a:bodyPr/>
        <a:lstStyle/>
        <a:p>
          <a:endParaRPr lang="en-ZA"/>
        </a:p>
      </dgm:t>
    </dgm:pt>
    <dgm:pt modelId="{D966006F-F725-4076-9683-8C9A28CEB7DF}" type="pres">
      <dgm:prSet presAssocID="{7913483E-AA07-4D98-854D-A0D08D804D7C}" presName="cycle" presStyleCnt="0">
        <dgm:presLayoutVars>
          <dgm:chMax val="1"/>
          <dgm:dir/>
          <dgm:animLvl val="ctr"/>
          <dgm:resizeHandles val="exact"/>
        </dgm:presLayoutVars>
      </dgm:prSet>
      <dgm:spPr/>
      <dgm:t>
        <a:bodyPr/>
        <a:lstStyle/>
        <a:p>
          <a:endParaRPr lang="en-ZA"/>
        </a:p>
      </dgm:t>
    </dgm:pt>
    <dgm:pt modelId="{8FBAD6DE-6D80-4B86-BFF3-8D44D031A2BF}" type="pres">
      <dgm:prSet presAssocID="{A0C3778D-07ED-44ED-B983-4646EE533E79}" presName="centerShape" presStyleLbl="node0" presStyleIdx="0" presStyleCnt="1" custScaleX="255713" custScaleY="197056"/>
      <dgm:spPr/>
      <dgm:t>
        <a:bodyPr/>
        <a:lstStyle/>
        <a:p>
          <a:endParaRPr lang="en-ZA"/>
        </a:p>
      </dgm:t>
    </dgm:pt>
    <dgm:pt modelId="{1081AA89-82CA-4AD9-B33C-EC3C5B853AE6}" type="pres">
      <dgm:prSet presAssocID="{890BA9F8-C954-4A03-9264-446D68D2051A}" presName="parTrans" presStyleLbl="bgSibTrans2D1" presStyleIdx="0" presStyleCnt="18"/>
      <dgm:spPr/>
      <dgm:t>
        <a:bodyPr/>
        <a:lstStyle/>
        <a:p>
          <a:endParaRPr lang="en-ZA"/>
        </a:p>
      </dgm:t>
    </dgm:pt>
    <dgm:pt modelId="{1A4729CF-5DED-422A-B909-08223FC7F943}" type="pres">
      <dgm:prSet presAssocID="{36650F1F-FB49-4767-B746-F87DF9552939}" presName="node" presStyleLbl="node1" presStyleIdx="0" presStyleCnt="18" custScaleX="169116" custScaleY="188107" custRadScaleRad="73797" custRadScaleInc="-15848">
        <dgm:presLayoutVars>
          <dgm:bulletEnabled val="1"/>
        </dgm:presLayoutVars>
      </dgm:prSet>
      <dgm:spPr/>
      <dgm:t>
        <a:bodyPr/>
        <a:lstStyle/>
        <a:p>
          <a:endParaRPr lang="en-ZA"/>
        </a:p>
      </dgm:t>
    </dgm:pt>
    <dgm:pt modelId="{CF43A227-1282-4D4B-87CE-8F5345CAF853}" type="pres">
      <dgm:prSet presAssocID="{F4743FDF-0CB7-4114-A656-DA5CD151AB7E}" presName="parTrans" presStyleLbl="bgSibTrans2D1" presStyleIdx="1" presStyleCnt="18"/>
      <dgm:spPr/>
      <dgm:t>
        <a:bodyPr/>
        <a:lstStyle/>
        <a:p>
          <a:endParaRPr lang="en-ZA"/>
        </a:p>
      </dgm:t>
    </dgm:pt>
    <dgm:pt modelId="{42508870-DA24-400C-AAFA-A1CD335B980A}" type="pres">
      <dgm:prSet presAssocID="{BD7705AC-B362-4C30-8883-C2707BB5509F}" presName="node" presStyleLbl="node1" presStyleIdx="1" presStyleCnt="18" custScaleX="202181" custScaleY="163991" custRadScaleRad="90583" custRadScaleInc="-23540">
        <dgm:presLayoutVars>
          <dgm:bulletEnabled val="1"/>
        </dgm:presLayoutVars>
      </dgm:prSet>
      <dgm:spPr/>
      <dgm:t>
        <a:bodyPr/>
        <a:lstStyle/>
        <a:p>
          <a:endParaRPr lang="en-ZA"/>
        </a:p>
      </dgm:t>
    </dgm:pt>
    <dgm:pt modelId="{70F639D8-095F-4D51-BAEF-C126757B1B86}" type="pres">
      <dgm:prSet presAssocID="{2AC866FE-4EDC-4665-B308-4BD76E050397}" presName="parTrans" presStyleLbl="bgSibTrans2D1" presStyleIdx="2" presStyleCnt="18"/>
      <dgm:spPr>
        <a:prstGeom prst="leftRightArrow">
          <a:avLst/>
        </a:prstGeom>
      </dgm:spPr>
      <dgm:t>
        <a:bodyPr/>
        <a:lstStyle/>
        <a:p>
          <a:endParaRPr lang="en-ZA"/>
        </a:p>
      </dgm:t>
    </dgm:pt>
    <dgm:pt modelId="{7837BC7B-CA24-4084-B3BF-1C3A5DB50658}" type="pres">
      <dgm:prSet presAssocID="{26B28DE2-73FF-4A35-BB01-F3E70C9A18C3}" presName="node" presStyleLbl="node1" presStyleIdx="2" presStyleCnt="18" custScaleX="166401" custScaleY="228881">
        <dgm:presLayoutVars>
          <dgm:bulletEnabled val="1"/>
        </dgm:presLayoutVars>
      </dgm:prSet>
      <dgm:spPr/>
      <dgm:t>
        <a:bodyPr/>
        <a:lstStyle/>
        <a:p>
          <a:endParaRPr lang="en-ZA"/>
        </a:p>
      </dgm:t>
    </dgm:pt>
    <dgm:pt modelId="{2D21FABC-CF4A-473D-8865-17785799B982}" type="pres">
      <dgm:prSet presAssocID="{3B1084AD-EDD7-481F-A6A9-7BDD4D02AE14}" presName="parTrans" presStyleLbl="bgSibTrans2D1" presStyleIdx="3" presStyleCnt="18"/>
      <dgm:spPr/>
      <dgm:t>
        <a:bodyPr/>
        <a:lstStyle/>
        <a:p>
          <a:endParaRPr lang="en-ZA"/>
        </a:p>
      </dgm:t>
    </dgm:pt>
    <dgm:pt modelId="{70E78AEF-8293-4BB0-B34B-6BF5D8FA5040}" type="pres">
      <dgm:prSet presAssocID="{E4B48F4B-2142-4C4A-86C8-04D8046B2CB8}" presName="node" presStyleLbl="node1" presStyleIdx="3" presStyleCnt="18" custScaleX="148481" custScaleY="203142">
        <dgm:presLayoutVars>
          <dgm:bulletEnabled val="1"/>
        </dgm:presLayoutVars>
      </dgm:prSet>
      <dgm:spPr/>
      <dgm:t>
        <a:bodyPr/>
        <a:lstStyle/>
        <a:p>
          <a:endParaRPr lang="en-ZA"/>
        </a:p>
      </dgm:t>
    </dgm:pt>
    <dgm:pt modelId="{47766502-9A09-4943-9460-569C5DF9C0EC}" type="pres">
      <dgm:prSet presAssocID="{22A5D149-5837-4F6F-87E6-355FFF884661}" presName="parTrans" presStyleLbl="bgSibTrans2D1" presStyleIdx="4" presStyleCnt="18"/>
      <dgm:spPr/>
      <dgm:t>
        <a:bodyPr/>
        <a:lstStyle/>
        <a:p>
          <a:endParaRPr lang="en-ZA"/>
        </a:p>
      </dgm:t>
    </dgm:pt>
    <dgm:pt modelId="{13F0FB31-153A-4714-90BA-4540C4901EA5}" type="pres">
      <dgm:prSet presAssocID="{0A62C845-5B3B-472C-9CF2-1DD88DA8F80F}" presName="node" presStyleLbl="node1" presStyleIdx="4" presStyleCnt="18" custScaleX="131324" custScaleY="248934" custRadScaleRad="107149" custRadScaleInc="9614">
        <dgm:presLayoutVars>
          <dgm:bulletEnabled val="1"/>
        </dgm:presLayoutVars>
      </dgm:prSet>
      <dgm:spPr/>
      <dgm:t>
        <a:bodyPr/>
        <a:lstStyle/>
        <a:p>
          <a:endParaRPr lang="en-ZA"/>
        </a:p>
      </dgm:t>
    </dgm:pt>
    <dgm:pt modelId="{E12CF92A-CF2F-4F77-9DF6-5A24C81906A4}" type="pres">
      <dgm:prSet presAssocID="{867BDFC8-C31A-47C7-ACBC-846CA7EE9F3D}" presName="parTrans" presStyleLbl="bgSibTrans2D1" presStyleIdx="5" presStyleCnt="18"/>
      <dgm:spPr/>
      <dgm:t>
        <a:bodyPr/>
        <a:lstStyle/>
        <a:p>
          <a:endParaRPr lang="en-ZA"/>
        </a:p>
      </dgm:t>
    </dgm:pt>
    <dgm:pt modelId="{1437FC91-8766-48FB-9BCD-137630A152B0}" type="pres">
      <dgm:prSet presAssocID="{CBEE33C4-93E7-4930-8878-9E34627C8474}" presName="node" presStyleLbl="node1" presStyleIdx="5" presStyleCnt="18" custScaleX="135964" custScaleY="248744">
        <dgm:presLayoutVars>
          <dgm:bulletEnabled val="1"/>
        </dgm:presLayoutVars>
      </dgm:prSet>
      <dgm:spPr/>
      <dgm:t>
        <a:bodyPr/>
        <a:lstStyle/>
        <a:p>
          <a:endParaRPr lang="en-ZA"/>
        </a:p>
      </dgm:t>
    </dgm:pt>
    <dgm:pt modelId="{79D8BE1A-4C5C-49FF-BF6D-536548412B90}" type="pres">
      <dgm:prSet presAssocID="{D59DC498-B981-498F-A939-75EF63CD89D8}" presName="parTrans" presStyleLbl="bgSibTrans2D1" presStyleIdx="6" presStyleCnt="18"/>
      <dgm:spPr/>
      <dgm:t>
        <a:bodyPr/>
        <a:lstStyle/>
        <a:p>
          <a:endParaRPr lang="en-ZA"/>
        </a:p>
      </dgm:t>
    </dgm:pt>
    <dgm:pt modelId="{B08F729C-CE0F-4313-B026-E790A1008500}" type="pres">
      <dgm:prSet presAssocID="{2512E782-2FDC-4287-BCE9-EFED9FF55CB6}" presName="node" presStyleLbl="node1" presStyleIdx="6" presStyleCnt="18" custScaleX="98254" custScaleY="258552">
        <dgm:presLayoutVars>
          <dgm:bulletEnabled val="1"/>
        </dgm:presLayoutVars>
      </dgm:prSet>
      <dgm:spPr/>
      <dgm:t>
        <a:bodyPr/>
        <a:lstStyle/>
        <a:p>
          <a:endParaRPr lang="en-ZA"/>
        </a:p>
      </dgm:t>
    </dgm:pt>
    <dgm:pt modelId="{4CD0039C-AD1B-4A1F-8271-3FC6E80A90A2}" type="pres">
      <dgm:prSet presAssocID="{DB0966E7-4B43-4962-AFBB-BF35F191FA30}" presName="parTrans" presStyleLbl="bgSibTrans2D1" presStyleIdx="7" presStyleCnt="18"/>
      <dgm:spPr/>
      <dgm:t>
        <a:bodyPr/>
        <a:lstStyle/>
        <a:p>
          <a:endParaRPr lang="en-ZA"/>
        </a:p>
      </dgm:t>
    </dgm:pt>
    <dgm:pt modelId="{25D00277-21AB-47EB-A804-17168C1F3F7B}" type="pres">
      <dgm:prSet presAssocID="{F3BB2CF4-6516-4A42-953C-5B19D1D20662}" presName="node" presStyleLbl="node1" presStyleIdx="7" presStyleCnt="18" custScaleX="139672" custScaleY="242659" custRadScaleRad="100553" custRadScaleInc="-10718">
        <dgm:presLayoutVars>
          <dgm:bulletEnabled val="1"/>
        </dgm:presLayoutVars>
      </dgm:prSet>
      <dgm:spPr/>
      <dgm:t>
        <a:bodyPr/>
        <a:lstStyle/>
        <a:p>
          <a:endParaRPr lang="en-ZA"/>
        </a:p>
      </dgm:t>
    </dgm:pt>
    <dgm:pt modelId="{8D517CA0-5961-4CA0-AFE0-DB65ECD77A7B}" type="pres">
      <dgm:prSet presAssocID="{1F65B035-5E94-4458-954D-3CF15061202B}" presName="parTrans" presStyleLbl="bgSibTrans2D1" presStyleIdx="8" presStyleCnt="18"/>
      <dgm:spPr/>
      <dgm:t>
        <a:bodyPr/>
        <a:lstStyle/>
        <a:p>
          <a:endParaRPr lang="en-ZA"/>
        </a:p>
      </dgm:t>
    </dgm:pt>
    <dgm:pt modelId="{79AE5814-B89B-42DE-AD37-08192CD4795E}" type="pres">
      <dgm:prSet presAssocID="{6F4B79DE-3582-453D-92EF-0C33F04AA211}" presName="node" presStyleLbl="node1" presStyleIdx="8" presStyleCnt="18" custScaleX="134522" custScaleY="250243" custRadScaleRad="100075" custRadScaleInc="-4459">
        <dgm:presLayoutVars>
          <dgm:bulletEnabled val="1"/>
        </dgm:presLayoutVars>
      </dgm:prSet>
      <dgm:spPr/>
      <dgm:t>
        <a:bodyPr/>
        <a:lstStyle/>
        <a:p>
          <a:endParaRPr lang="en-ZA"/>
        </a:p>
      </dgm:t>
    </dgm:pt>
    <dgm:pt modelId="{6A6E16E6-77AE-4364-B6D5-5E1A6ED10BCD}" type="pres">
      <dgm:prSet presAssocID="{9022590C-BE73-43B9-ACE7-1DBBAFE9A8B3}" presName="parTrans" presStyleLbl="bgSibTrans2D1" presStyleIdx="9" presStyleCnt="18"/>
      <dgm:spPr/>
      <dgm:t>
        <a:bodyPr/>
        <a:lstStyle/>
        <a:p>
          <a:endParaRPr lang="en-ZA"/>
        </a:p>
      </dgm:t>
    </dgm:pt>
    <dgm:pt modelId="{2B77D81A-1427-4260-9D86-C672F17D9BBE}" type="pres">
      <dgm:prSet presAssocID="{00EFB698-60C2-4F14-8B6B-AEB47586A5B1}" presName="node" presStyleLbl="node1" presStyleIdx="9" presStyleCnt="18" custScaleX="159186" custScaleY="235722">
        <dgm:presLayoutVars>
          <dgm:bulletEnabled val="1"/>
        </dgm:presLayoutVars>
      </dgm:prSet>
      <dgm:spPr/>
      <dgm:t>
        <a:bodyPr/>
        <a:lstStyle/>
        <a:p>
          <a:endParaRPr lang="en-ZA"/>
        </a:p>
      </dgm:t>
    </dgm:pt>
    <dgm:pt modelId="{E456F8B4-8DC2-4336-817D-22C98C9559A3}" type="pres">
      <dgm:prSet presAssocID="{294418D6-1808-40F7-B90D-0CB5206E05FD}" presName="parTrans" presStyleLbl="bgSibTrans2D1" presStyleIdx="10" presStyleCnt="18"/>
      <dgm:spPr/>
      <dgm:t>
        <a:bodyPr/>
        <a:lstStyle/>
        <a:p>
          <a:endParaRPr lang="en-ZA"/>
        </a:p>
      </dgm:t>
    </dgm:pt>
    <dgm:pt modelId="{FBD6D5C3-5D06-4031-9F2C-8785EE23664A}" type="pres">
      <dgm:prSet presAssocID="{84D8AFE9-B4E7-45F6-BE93-0DF74225F291}" presName="node" presStyleLbl="node1" presStyleIdx="10" presStyleCnt="18" custScaleX="190478" custScaleY="254525" custRadScaleRad="101794" custRadScaleInc="21911">
        <dgm:presLayoutVars>
          <dgm:bulletEnabled val="1"/>
        </dgm:presLayoutVars>
      </dgm:prSet>
      <dgm:spPr/>
      <dgm:t>
        <a:bodyPr/>
        <a:lstStyle/>
        <a:p>
          <a:endParaRPr lang="en-ZA"/>
        </a:p>
      </dgm:t>
    </dgm:pt>
    <dgm:pt modelId="{C9DD2AD8-1371-4029-9E98-39A053775491}" type="pres">
      <dgm:prSet presAssocID="{315E0AAA-70CC-44DD-96D8-D5B2270B3EF0}" presName="parTrans" presStyleLbl="bgSibTrans2D1" presStyleIdx="11" presStyleCnt="18"/>
      <dgm:spPr/>
      <dgm:t>
        <a:bodyPr/>
        <a:lstStyle/>
        <a:p>
          <a:endParaRPr lang="en-ZA"/>
        </a:p>
      </dgm:t>
    </dgm:pt>
    <dgm:pt modelId="{7AFE253E-70F2-430A-87B6-62CDA1E73CB6}" type="pres">
      <dgm:prSet presAssocID="{88F75EC8-B39C-428B-9D2F-5276F9E5075C}" presName="node" presStyleLbl="node1" presStyleIdx="11" presStyleCnt="18" custScaleX="189278" custScaleY="203602" custRadScaleRad="106521" custRadScaleInc="45824">
        <dgm:presLayoutVars>
          <dgm:bulletEnabled val="1"/>
        </dgm:presLayoutVars>
      </dgm:prSet>
      <dgm:spPr/>
      <dgm:t>
        <a:bodyPr/>
        <a:lstStyle/>
        <a:p>
          <a:endParaRPr lang="en-ZA"/>
        </a:p>
      </dgm:t>
    </dgm:pt>
    <dgm:pt modelId="{DF2E307A-15BD-4CE5-817F-0DB740807F4F}" type="pres">
      <dgm:prSet presAssocID="{D1B9FF4D-64D5-462F-83BA-437F528FEAB2}" presName="parTrans" presStyleLbl="bgSibTrans2D1" presStyleIdx="12" presStyleCnt="18"/>
      <dgm:spPr/>
      <dgm:t>
        <a:bodyPr/>
        <a:lstStyle/>
        <a:p>
          <a:endParaRPr lang="en-ZA"/>
        </a:p>
      </dgm:t>
    </dgm:pt>
    <dgm:pt modelId="{07D784DE-7B5A-44E2-9B31-640D26D58BFD}" type="pres">
      <dgm:prSet presAssocID="{6201C469-C9E6-4098-B3AC-4F40F9D1B415}" presName="node" presStyleLbl="node1" presStyleIdx="12" presStyleCnt="18" custScaleX="130951" custScaleY="171128" custRadScaleRad="109265" custRadScaleInc="49671">
        <dgm:presLayoutVars>
          <dgm:bulletEnabled val="1"/>
        </dgm:presLayoutVars>
      </dgm:prSet>
      <dgm:spPr/>
      <dgm:t>
        <a:bodyPr/>
        <a:lstStyle/>
        <a:p>
          <a:endParaRPr lang="en-ZA"/>
        </a:p>
      </dgm:t>
    </dgm:pt>
    <dgm:pt modelId="{7E090566-E769-4576-ABEF-5CBD30217C48}" type="pres">
      <dgm:prSet presAssocID="{C6E1ABC7-6176-4497-BC6B-E96C07689E43}" presName="parTrans" presStyleLbl="bgSibTrans2D1" presStyleIdx="13" presStyleCnt="18"/>
      <dgm:spPr/>
      <dgm:t>
        <a:bodyPr/>
        <a:lstStyle/>
        <a:p>
          <a:endParaRPr lang="en-ZA"/>
        </a:p>
      </dgm:t>
    </dgm:pt>
    <dgm:pt modelId="{F9E6DEEC-6967-45BA-8E5F-B65B2D047B57}" type="pres">
      <dgm:prSet presAssocID="{48B82AA2-B448-4524-91FF-BC47E8DB59AA}" presName="node" presStyleLbl="node1" presStyleIdx="13" presStyleCnt="18" custScaleX="187962" custScaleY="190749" custRadScaleRad="102389" custRadScaleInc="9658">
        <dgm:presLayoutVars>
          <dgm:bulletEnabled val="1"/>
        </dgm:presLayoutVars>
      </dgm:prSet>
      <dgm:spPr/>
      <dgm:t>
        <a:bodyPr/>
        <a:lstStyle/>
        <a:p>
          <a:endParaRPr lang="en-ZA"/>
        </a:p>
      </dgm:t>
    </dgm:pt>
    <dgm:pt modelId="{21477391-70D1-42E3-9F7D-5740AB1457E6}" type="pres">
      <dgm:prSet presAssocID="{32465B32-5FB3-4C96-98BE-F7495FDD604C}" presName="parTrans" presStyleLbl="bgSibTrans2D1" presStyleIdx="14" presStyleCnt="18"/>
      <dgm:spPr/>
      <dgm:t>
        <a:bodyPr/>
        <a:lstStyle/>
        <a:p>
          <a:endParaRPr lang="en-ZA"/>
        </a:p>
      </dgm:t>
    </dgm:pt>
    <dgm:pt modelId="{5B25585A-BBBB-49CB-B35E-B0C36077B33D}" type="pres">
      <dgm:prSet presAssocID="{5FD75851-11D9-4C7B-90D9-AD5A3D4DA55D}" presName="node" presStyleLbl="node1" presStyleIdx="14" presStyleCnt="18" custScaleX="164508" custScaleY="180740" custRadScaleRad="99890" custRadScaleInc="7494">
        <dgm:presLayoutVars>
          <dgm:bulletEnabled val="1"/>
        </dgm:presLayoutVars>
      </dgm:prSet>
      <dgm:spPr/>
      <dgm:t>
        <a:bodyPr/>
        <a:lstStyle/>
        <a:p>
          <a:endParaRPr lang="en-ZA"/>
        </a:p>
      </dgm:t>
    </dgm:pt>
    <dgm:pt modelId="{BBE2E233-72F4-4F62-8064-ED1F5C2D070D}" type="pres">
      <dgm:prSet presAssocID="{1CB6A1F1-5505-49C2-A301-408EE44A143C}" presName="parTrans" presStyleLbl="bgSibTrans2D1" presStyleIdx="15" presStyleCnt="18"/>
      <dgm:spPr/>
      <dgm:t>
        <a:bodyPr/>
        <a:lstStyle/>
        <a:p>
          <a:endParaRPr lang="en-ZA"/>
        </a:p>
      </dgm:t>
    </dgm:pt>
    <dgm:pt modelId="{EFF41CC9-EC17-43DD-B325-9998E767700E}" type="pres">
      <dgm:prSet presAssocID="{2BF7C6B2-9FB3-457D-A606-946DCA2457BD}" presName="node" presStyleLbl="node1" presStyleIdx="15" presStyleCnt="18" custScaleX="189757" custScaleY="180519">
        <dgm:presLayoutVars>
          <dgm:bulletEnabled val="1"/>
        </dgm:presLayoutVars>
      </dgm:prSet>
      <dgm:spPr/>
      <dgm:t>
        <a:bodyPr/>
        <a:lstStyle/>
        <a:p>
          <a:endParaRPr lang="en-ZA"/>
        </a:p>
      </dgm:t>
    </dgm:pt>
    <dgm:pt modelId="{323BC21D-0F10-4C2F-B5E2-E17C29230E97}" type="pres">
      <dgm:prSet presAssocID="{9D38A21B-FE31-4F81-AF51-DA45EA12F317}" presName="parTrans" presStyleLbl="bgSibTrans2D1" presStyleIdx="16" presStyleCnt="18"/>
      <dgm:spPr/>
      <dgm:t>
        <a:bodyPr/>
        <a:lstStyle/>
        <a:p>
          <a:endParaRPr lang="en-ZA"/>
        </a:p>
      </dgm:t>
    </dgm:pt>
    <dgm:pt modelId="{D0EBDF76-72CF-424B-8457-A3805692641D}" type="pres">
      <dgm:prSet presAssocID="{408642E6-E332-4782-B0A7-9ABE400F13D8}" presName="node" presStyleLbl="node1" presStyleIdx="16" presStyleCnt="18" custScaleX="181555" custScaleY="173467">
        <dgm:presLayoutVars>
          <dgm:bulletEnabled val="1"/>
        </dgm:presLayoutVars>
      </dgm:prSet>
      <dgm:spPr/>
      <dgm:t>
        <a:bodyPr/>
        <a:lstStyle/>
        <a:p>
          <a:endParaRPr lang="en-ZA"/>
        </a:p>
      </dgm:t>
    </dgm:pt>
    <dgm:pt modelId="{7BC6622A-E13C-4D03-B3A3-7E124770E6A2}" type="pres">
      <dgm:prSet presAssocID="{AA359A1B-96FD-4703-9943-EC552D4992C2}" presName="parTrans" presStyleLbl="bgSibTrans2D1" presStyleIdx="17" presStyleCnt="18"/>
      <dgm:spPr/>
      <dgm:t>
        <a:bodyPr/>
        <a:lstStyle/>
        <a:p>
          <a:endParaRPr lang="en-ZA"/>
        </a:p>
      </dgm:t>
    </dgm:pt>
    <dgm:pt modelId="{1A77115D-C992-4DA0-8A7E-1E8165BC49A9}" type="pres">
      <dgm:prSet presAssocID="{69E65889-B1E7-4E38-8511-9F14ADC3B85D}" presName="node" presStyleLbl="node1" presStyleIdx="17" presStyleCnt="18" custScaleX="318932" custScaleY="175653" custRadScaleRad="86715" custRadScaleInc="6426">
        <dgm:presLayoutVars>
          <dgm:bulletEnabled val="1"/>
        </dgm:presLayoutVars>
      </dgm:prSet>
      <dgm:spPr/>
      <dgm:t>
        <a:bodyPr/>
        <a:lstStyle/>
        <a:p>
          <a:endParaRPr lang="en-ZA"/>
        </a:p>
      </dgm:t>
    </dgm:pt>
  </dgm:ptLst>
  <dgm:cxnLst>
    <dgm:cxn modelId="{D0AD1DD8-7087-4C4F-996E-D443906168FE}" type="presOf" srcId="{1CB6A1F1-5505-49C2-A301-408EE44A143C}" destId="{BBE2E233-72F4-4F62-8064-ED1F5C2D070D}" srcOrd="0" destOrd="0" presId="urn:microsoft.com/office/officeart/2005/8/layout/radial4"/>
    <dgm:cxn modelId="{FC71CEAE-076E-6247-B75A-E7231A6F48BE}" type="presOf" srcId="{408642E6-E332-4782-B0A7-9ABE400F13D8}" destId="{D0EBDF76-72CF-424B-8457-A3805692641D}" srcOrd="0" destOrd="0" presId="urn:microsoft.com/office/officeart/2005/8/layout/radial4"/>
    <dgm:cxn modelId="{6CA53040-0FF6-F541-A5D4-29C8D67C81E6}" type="presOf" srcId="{5FD75851-11D9-4C7B-90D9-AD5A3D4DA55D}" destId="{5B25585A-BBBB-49CB-B35E-B0C36077B33D}" srcOrd="0" destOrd="0" presId="urn:microsoft.com/office/officeart/2005/8/layout/radial4"/>
    <dgm:cxn modelId="{B941D2D0-4F88-9D44-BE35-0741732D2A6D}" type="presOf" srcId="{69E65889-B1E7-4E38-8511-9F14ADC3B85D}" destId="{1A77115D-C992-4DA0-8A7E-1E8165BC49A9}" srcOrd="0" destOrd="0" presId="urn:microsoft.com/office/officeart/2005/8/layout/radial4"/>
    <dgm:cxn modelId="{C06602BA-07A2-4F61-9066-D173458D982A}" srcId="{A0C3778D-07ED-44ED-B983-4646EE533E79}" destId="{F3BB2CF4-6516-4A42-953C-5B19D1D20662}" srcOrd="7" destOrd="0" parTransId="{DB0966E7-4B43-4962-AFBB-BF35F191FA30}" sibTransId="{99D1E908-8EB4-402D-B15B-C5557C5E09F5}"/>
    <dgm:cxn modelId="{BC10154F-EBA4-4145-98AF-8F59E68253AB}" type="presOf" srcId="{867BDFC8-C31A-47C7-ACBC-846CA7EE9F3D}" destId="{E12CF92A-CF2F-4F77-9DF6-5A24C81906A4}" srcOrd="0" destOrd="0" presId="urn:microsoft.com/office/officeart/2005/8/layout/radial4"/>
    <dgm:cxn modelId="{D2113DA1-DB9D-4A18-8CFF-E1DDF710090D}" srcId="{A0C3778D-07ED-44ED-B983-4646EE533E79}" destId="{6F4B79DE-3582-453D-92EF-0C33F04AA211}" srcOrd="8" destOrd="0" parTransId="{1F65B035-5E94-4458-954D-3CF15061202B}" sibTransId="{07A5AC3C-2402-4A10-840B-13E34F8F68BA}"/>
    <dgm:cxn modelId="{8CE1BEAC-D6E0-A34B-A803-484AE74C5067}" type="presOf" srcId="{294418D6-1808-40F7-B90D-0CB5206E05FD}" destId="{E456F8B4-8DC2-4336-817D-22C98C9559A3}" srcOrd="0" destOrd="0" presId="urn:microsoft.com/office/officeart/2005/8/layout/radial4"/>
    <dgm:cxn modelId="{E6D791E4-780C-1944-BAE7-8A8E02151115}" type="presOf" srcId="{7913483E-AA07-4D98-854D-A0D08D804D7C}" destId="{D966006F-F725-4076-9683-8C9A28CEB7DF}" srcOrd="0" destOrd="0" presId="urn:microsoft.com/office/officeart/2005/8/layout/radial4"/>
    <dgm:cxn modelId="{B3A71CFC-252B-B140-8586-0C3615E4F90A}" type="presOf" srcId="{2AC866FE-4EDC-4665-B308-4BD76E050397}" destId="{70F639D8-095F-4D51-BAEF-C126757B1B86}" srcOrd="0" destOrd="0" presId="urn:microsoft.com/office/officeart/2005/8/layout/radial4"/>
    <dgm:cxn modelId="{490E77AE-4CD6-4DD0-AA52-640066C2BC4A}" srcId="{A0C3778D-07ED-44ED-B983-4646EE533E79}" destId="{36650F1F-FB49-4767-B746-F87DF9552939}" srcOrd="0" destOrd="0" parTransId="{890BA9F8-C954-4A03-9264-446D68D2051A}" sibTransId="{EDADED28-9FF4-4224-980F-1DAA65ADD652}"/>
    <dgm:cxn modelId="{4A8C0410-7060-4D89-8849-946F91E57AD5}" srcId="{A0C3778D-07ED-44ED-B983-4646EE533E79}" destId="{88F75EC8-B39C-428B-9D2F-5276F9E5075C}" srcOrd="11" destOrd="0" parTransId="{315E0AAA-70CC-44DD-96D8-D5B2270B3EF0}" sibTransId="{03B8668F-1E3C-43D7-AB72-159DEEDA5897}"/>
    <dgm:cxn modelId="{75DCE58A-5A16-4D52-999E-EAAFAB61A795}" srcId="{A0C3778D-07ED-44ED-B983-4646EE533E79}" destId="{408642E6-E332-4782-B0A7-9ABE400F13D8}" srcOrd="16" destOrd="0" parTransId="{9D38A21B-FE31-4F81-AF51-DA45EA12F317}" sibTransId="{D85488A0-2BD5-429F-930E-BCD68D9CCE35}"/>
    <dgm:cxn modelId="{5E026426-C4A7-7D45-BE9A-772C9EE11AB8}" type="presOf" srcId="{88F75EC8-B39C-428B-9D2F-5276F9E5075C}" destId="{7AFE253E-70F2-430A-87B6-62CDA1E73CB6}" srcOrd="0" destOrd="0" presId="urn:microsoft.com/office/officeart/2005/8/layout/radial4"/>
    <dgm:cxn modelId="{EFE2FE9A-2178-9745-B94B-2D769F5DE2B2}" type="presOf" srcId="{F4743FDF-0CB7-4114-A656-DA5CD151AB7E}" destId="{CF43A227-1282-4D4B-87CE-8F5345CAF853}" srcOrd="0" destOrd="0" presId="urn:microsoft.com/office/officeart/2005/8/layout/radial4"/>
    <dgm:cxn modelId="{3840F2E5-8F70-4120-9884-91E1301E53C4}" srcId="{A0C3778D-07ED-44ED-B983-4646EE533E79}" destId="{69E65889-B1E7-4E38-8511-9F14ADC3B85D}" srcOrd="17" destOrd="0" parTransId="{AA359A1B-96FD-4703-9943-EC552D4992C2}" sibTransId="{66FFFD95-07D6-4B94-9B7C-EB0F93AF35AD}"/>
    <dgm:cxn modelId="{18BC4D59-6D64-7040-9BF5-30AA077404CC}" type="presOf" srcId="{DB0966E7-4B43-4962-AFBB-BF35F191FA30}" destId="{4CD0039C-AD1B-4A1F-8271-3FC6E80A90A2}" srcOrd="0" destOrd="0" presId="urn:microsoft.com/office/officeart/2005/8/layout/radial4"/>
    <dgm:cxn modelId="{3A6842D6-B043-3945-9378-BF3A03E1002C}" type="presOf" srcId="{2512E782-2FDC-4287-BCE9-EFED9FF55CB6}" destId="{B08F729C-CE0F-4313-B026-E790A1008500}" srcOrd="0" destOrd="0" presId="urn:microsoft.com/office/officeart/2005/8/layout/radial4"/>
    <dgm:cxn modelId="{8700A06A-F120-484E-A405-AA8C83D74A1E}" type="presOf" srcId="{CBEE33C4-93E7-4930-8878-9E34627C8474}" destId="{1437FC91-8766-48FB-9BCD-137630A152B0}" srcOrd="0" destOrd="0" presId="urn:microsoft.com/office/officeart/2005/8/layout/radial4"/>
    <dgm:cxn modelId="{AF865206-7295-44CD-869F-25FE29FC59BE}" srcId="{A0C3778D-07ED-44ED-B983-4646EE533E79}" destId="{48B82AA2-B448-4524-91FF-BC47E8DB59AA}" srcOrd="13" destOrd="0" parTransId="{C6E1ABC7-6176-4497-BC6B-E96C07689E43}" sibTransId="{117EF84A-C371-4324-A8F1-6AC90948FDCF}"/>
    <dgm:cxn modelId="{BF531517-E279-49FF-BA04-EE8BECB0C514}" srcId="{A0C3778D-07ED-44ED-B983-4646EE533E79}" destId="{00EFB698-60C2-4F14-8B6B-AEB47586A5B1}" srcOrd="9" destOrd="0" parTransId="{9022590C-BE73-43B9-ACE7-1DBBAFE9A8B3}" sibTransId="{DC60FF5A-2C1A-40CC-B197-6C18E9E71CA8}"/>
    <dgm:cxn modelId="{55ACEDBD-CA57-F34D-8E5C-30FDABBD150D}" type="presOf" srcId="{F3BB2CF4-6516-4A42-953C-5B19D1D20662}" destId="{25D00277-21AB-47EB-A804-17168C1F3F7B}" srcOrd="0" destOrd="0" presId="urn:microsoft.com/office/officeart/2005/8/layout/radial4"/>
    <dgm:cxn modelId="{5342B2F2-1D0C-7A41-9A49-07A0F58FDE0A}" type="presOf" srcId="{2BF7C6B2-9FB3-457D-A606-946DCA2457BD}" destId="{EFF41CC9-EC17-43DD-B325-9998E767700E}" srcOrd="0" destOrd="0" presId="urn:microsoft.com/office/officeart/2005/8/layout/radial4"/>
    <dgm:cxn modelId="{220A89B9-D1D5-1543-A862-95D7BE8E0EB5}" type="presOf" srcId="{9022590C-BE73-43B9-ACE7-1DBBAFE9A8B3}" destId="{6A6E16E6-77AE-4364-B6D5-5E1A6ED10BCD}" srcOrd="0" destOrd="0" presId="urn:microsoft.com/office/officeart/2005/8/layout/radial4"/>
    <dgm:cxn modelId="{09EDBD8A-56FB-E44A-A00E-884FBC892E00}" type="presOf" srcId="{BD7705AC-B362-4C30-8883-C2707BB5509F}" destId="{42508870-DA24-400C-AAFA-A1CD335B980A}" srcOrd="0" destOrd="0" presId="urn:microsoft.com/office/officeart/2005/8/layout/radial4"/>
    <dgm:cxn modelId="{4DB51AA4-23E8-A440-BDDD-28DA10BB0A9E}" type="presOf" srcId="{D59DC498-B981-498F-A939-75EF63CD89D8}" destId="{79D8BE1A-4C5C-49FF-BF6D-536548412B90}" srcOrd="0" destOrd="0" presId="urn:microsoft.com/office/officeart/2005/8/layout/radial4"/>
    <dgm:cxn modelId="{46C22C6E-400A-B24C-8CCC-6AC00B274D74}" type="presOf" srcId="{0A62C845-5B3B-472C-9CF2-1DD88DA8F80F}" destId="{13F0FB31-153A-4714-90BA-4540C4901EA5}" srcOrd="0" destOrd="0" presId="urn:microsoft.com/office/officeart/2005/8/layout/radial4"/>
    <dgm:cxn modelId="{755AE404-FB87-1348-8CA4-BDFBB796CCA8}" type="presOf" srcId="{A0C3778D-07ED-44ED-B983-4646EE533E79}" destId="{8FBAD6DE-6D80-4B86-BFF3-8D44D031A2BF}" srcOrd="0" destOrd="0" presId="urn:microsoft.com/office/officeart/2005/8/layout/radial4"/>
    <dgm:cxn modelId="{EF3FDC79-2D94-414E-B07D-80F6279EE693}" srcId="{A0C3778D-07ED-44ED-B983-4646EE533E79}" destId="{2BF7C6B2-9FB3-457D-A606-946DCA2457BD}" srcOrd="15" destOrd="0" parTransId="{1CB6A1F1-5505-49C2-A301-408EE44A143C}" sibTransId="{61A4D0E4-8964-459D-ADB8-28BF81C1FD98}"/>
    <dgm:cxn modelId="{67EB3C1F-AABB-4E42-8736-27C5B4BDE395}" type="presOf" srcId="{84D8AFE9-B4E7-45F6-BE93-0DF74225F291}" destId="{FBD6D5C3-5D06-4031-9F2C-8785EE23664A}" srcOrd="0" destOrd="0" presId="urn:microsoft.com/office/officeart/2005/8/layout/radial4"/>
    <dgm:cxn modelId="{F45DCE6D-8E86-4B70-A6A2-17B1BA1ABEF0}" srcId="{A0C3778D-07ED-44ED-B983-4646EE533E79}" destId="{84D8AFE9-B4E7-45F6-BE93-0DF74225F291}" srcOrd="10" destOrd="0" parTransId="{294418D6-1808-40F7-B90D-0CB5206E05FD}" sibTransId="{412C8EBE-1782-437E-A0BD-21CA63258B83}"/>
    <dgm:cxn modelId="{AB632962-3045-034E-A7CE-9134B258F046}" type="presOf" srcId="{AA359A1B-96FD-4703-9943-EC552D4992C2}" destId="{7BC6622A-E13C-4D03-B3A3-7E124770E6A2}" srcOrd="0" destOrd="0" presId="urn:microsoft.com/office/officeart/2005/8/layout/radial4"/>
    <dgm:cxn modelId="{64880A8B-E721-AB45-987E-0B610E7EDA90}" type="presOf" srcId="{E4B48F4B-2142-4C4A-86C8-04D8046B2CB8}" destId="{70E78AEF-8293-4BB0-B34B-6BF5D8FA5040}" srcOrd="0" destOrd="0" presId="urn:microsoft.com/office/officeart/2005/8/layout/radial4"/>
    <dgm:cxn modelId="{70FDB6D5-F758-CB48-BDE8-C0017692F2D2}" type="presOf" srcId="{6F4B79DE-3582-453D-92EF-0C33F04AA211}" destId="{79AE5814-B89B-42DE-AD37-08192CD4795E}" srcOrd="0" destOrd="0" presId="urn:microsoft.com/office/officeart/2005/8/layout/radial4"/>
    <dgm:cxn modelId="{DB0E7119-1EB5-4B9B-AA8A-1AAA98343A76}" srcId="{A0C3778D-07ED-44ED-B983-4646EE533E79}" destId="{0A62C845-5B3B-472C-9CF2-1DD88DA8F80F}" srcOrd="4" destOrd="0" parTransId="{22A5D149-5837-4F6F-87E6-355FFF884661}" sibTransId="{FC070D5F-646B-4090-976E-E045A9F7A6B6}"/>
    <dgm:cxn modelId="{B25453CB-05D9-1E4B-BDBB-B4D47643292D}" type="presOf" srcId="{315E0AAA-70CC-44DD-96D8-D5B2270B3EF0}" destId="{C9DD2AD8-1371-4029-9E98-39A053775491}" srcOrd="0" destOrd="0" presId="urn:microsoft.com/office/officeart/2005/8/layout/radial4"/>
    <dgm:cxn modelId="{C6BB7A22-57CB-B54B-B93A-724CA7F34BA0}" type="presOf" srcId="{00EFB698-60C2-4F14-8B6B-AEB47586A5B1}" destId="{2B77D81A-1427-4260-9D86-C672F17D9BBE}" srcOrd="0" destOrd="0" presId="urn:microsoft.com/office/officeart/2005/8/layout/radial4"/>
    <dgm:cxn modelId="{04C6F173-77C2-FD47-9A36-5C995E33210D}" type="presOf" srcId="{3B1084AD-EDD7-481F-A6A9-7BDD4D02AE14}" destId="{2D21FABC-CF4A-473D-8865-17785799B982}" srcOrd="0" destOrd="0" presId="urn:microsoft.com/office/officeart/2005/8/layout/radial4"/>
    <dgm:cxn modelId="{BB8A5DE4-CB4D-4A66-A52B-39142852C21A}" srcId="{A0C3778D-07ED-44ED-B983-4646EE533E79}" destId="{E4B48F4B-2142-4C4A-86C8-04D8046B2CB8}" srcOrd="3" destOrd="0" parTransId="{3B1084AD-EDD7-481F-A6A9-7BDD4D02AE14}" sibTransId="{447AD3E8-2C29-4604-9B6B-17C3E83F7569}"/>
    <dgm:cxn modelId="{DB2AA3E7-AD5D-47DE-923C-D625A694B343}" srcId="{A0C3778D-07ED-44ED-B983-4646EE533E79}" destId="{BD7705AC-B362-4C30-8883-C2707BB5509F}" srcOrd="1" destOrd="0" parTransId="{F4743FDF-0CB7-4114-A656-DA5CD151AB7E}" sibTransId="{C81EFD85-FB28-4188-99B3-1C8511236FE1}"/>
    <dgm:cxn modelId="{822BEC42-C58D-42C1-828D-533D9A298AAC}" srcId="{A0C3778D-07ED-44ED-B983-4646EE533E79}" destId="{6201C469-C9E6-4098-B3AC-4F40F9D1B415}" srcOrd="12" destOrd="0" parTransId="{D1B9FF4D-64D5-462F-83BA-437F528FEAB2}" sibTransId="{C7FB7110-7A5C-41CF-9A58-9CC49CA9DF7C}"/>
    <dgm:cxn modelId="{D58F3D3F-17C8-C941-BE3A-A64F606BFC46}" type="presOf" srcId="{32465B32-5FB3-4C96-98BE-F7495FDD604C}" destId="{21477391-70D1-42E3-9F7D-5740AB1457E6}" srcOrd="0" destOrd="0" presId="urn:microsoft.com/office/officeart/2005/8/layout/radial4"/>
    <dgm:cxn modelId="{80F75FB7-D14C-4C96-AE90-889C2DB776FE}" srcId="{A0C3778D-07ED-44ED-B983-4646EE533E79}" destId="{26B28DE2-73FF-4A35-BB01-F3E70C9A18C3}" srcOrd="2" destOrd="0" parTransId="{2AC866FE-4EDC-4665-B308-4BD76E050397}" sibTransId="{422728F2-AB02-43C7-803B-3B08BDE48D0D}"/>
    <dgm:cxn modelId="{0DB5FEB6-72F8-C64D-8184-DD968C54D713}" type="presOf" srcId="{C6E1ABC7-6176-4497-BC6B-E96C07689E43}" destId="{7E090566-E769-4576-ABEF-5CBD30217C48}" srcOrd="0" destOrd="0" presId="urn:microsoft.com/office/officeart/2005/8/layout/radial4"/>
    <dgm:cxn modelId="{BFE3125B-71D9-A546-9CB3-4D90FEC12E69}" type="presOf" srcId="{9D38A21B-FE31-4F81-AF51-DA45EA12F317}" destId="{323BC21D-0F10-4C2F-B5E2-E17C29230E97}" srcOrd="0" destOrd="0" presId="urn:microsoft.com/office/officeart/2005/8/layout/radial4"/>
    <dgm:cxn modelId="{12BA687E-B79F-D746-B994-D7B4CB071C77}" type="presOf" srcId="{26B28DE2-73FF-4A35-BB01-F3E70C9A18C3}" destId="{7837BC7B-CA24-4084-B3BF-1C3A5DB50658}" srcOrd="0" destOrd="0" presId="urn:microsoft.com/office/officeart/2005/8/layout/radial4"/>
    <dgm:cxn modelId="{094759B2-6C18-469A-81EF-9AB21D14FEC5}" srcId="{A0C3778D-07ED-44ED-B983-4646EE533E79}" destId="{5FD75851-11D9-4C7B-90D9-AD5A3D4DA55D}" srcOrd="14" destOrd="0" parTransId="{32465B32-5FB3-4C96-98BE-F7495FDD604C}" sibTransId="{87C0928F-59CE-4653-95A7-80A83E0AC87B}"/>
    <dgm:cxn modelId="{78815C48-F3E9-4FEA-B5AE-CFEC65A45C16}" srcId="{7913483E-AA07-4D98-854D-A0D08D804D7C}" destId="{A0C3778D-07ED-44ED-B983-4646EE533E79}" srcOrd="0" destOrd="0" parTransId="{5E771792-11CD-4901-8D2A-2F6565B602DC}" sibTransId="{5E129E19-C980-4DCE-86DC-342EEFB35359}"/>
    <dgm:cxn modelId="{945800EB-B808-0E4D-A9CD-403621BF64A3}" type="presOf" srcId="{22A5D149-5837-4F6F-87E6-355FFF884661}" destId="{47766502-9A09-4943-9460-569C5DF9C0EC}" srcOrd="0" destOrd="0" presId="urn:microsoft.com/office/officeart/2005/8/layout/radial4"/>
    <dgm:cxn modelId="{2CC6543B-33C8-F448-93EE-C80CFCBE8D66}" type="presOf" srcId="{890BA9F8-C954-4A03-9264-446D68D2051A}" destId="{1081AA89-82CA-4AD9-B33C-EC3C5B853AE6}" srcOrd="0" destOrd="0" presId="urn:microsoft.com/office/officeart/2005/8/layout/radial4"/>
    <dgm:cxn modelId="{8BBA1359-D142-9041-9059-F0FE21D15713}" type="presOf" srcId="{1F65B035-5E94-4458-954D-3CF15061202B}" destId="{8D517CA0-5961-4CA0-AFE0-DB65ECD77A7B}" srcOrd="0" destOrd="0" presId="urn:microsoft.com/office/officeart/2005/8/layout/radial4"/>
    <dgm:cxn modelId="{8B27BE13-7CEE-4070-8D60-081553E2CB7A}" srcId="{A0C3778D-07ED-44ED-B983-4646EE533E79}" destId="{CBEE33C4-93E7-4930-8878-9E34627C8474}" srcOrd="5" destOrd="0" parTransId="{867BDFC8-C31A-47C7-ACBC-846CA7EE9F3D}" sibTransId="{78FD3961-6335-4FDB-ADD3-7D3F8D5C4E0B}"/>
    <dgm:cxn modelId="{5A8E64AC-577D-654F-B405-EDE513146F32}" type="presOf" srcId="{6201C469-C9E6-4098-B3AC-4F40F9D1B415}" destId="{07D784DE-7B5A-44E2-9B31-640D26D58BFD}" srcOrd="0" destOrd="0" presId="urn:microsoft.com/office/officeart/2005/8/layout/radial4"/>
    <dgm:cxn modelId="{4F9C102A-0D57-2D41-AC3D-5501E07D5247}" type="presOf" srcId="{36650F1F-FB49-4767-B746-F87DF9552939}" destId="{1A4729CF-5DED-422A-B909-08223FC7F943}" srcOrd="0" destOrd="0" presId="urn:microsoft.com/office/officeart/2005/8/layout/radial4"/>
    <dgm:cxn modelId="{4A73E4E7-15AC-7C4C-97D0-14067D190FEB}" type="presOf" srcId="{D1B9FF4D-64D5-462F-83BA-437F528FEAB2}" destId="{DF2E307A-15BD-4CE5-817F-0DB740807F4F}" srcOrd="0" destOrd="0" presId="urn:microsoft.com/office/officeart/2005/8/layout/radial4"/>
    <dgm:cxn modelId="{B4AD3720-A923-4878-AF24-32EBA51553AF}" srcId="{A0C3778D-07ED-44ED-B983-4646EE533E79}" destId="{2512E782-2FDC-4287-BCE9-EFED9FF55CB6}" srcOrd="6" destOrd="0" parTransId="{D59DC498-B981-498F-A939-75EF63CD89D8}" sibTransId="{D5AFC714-0468-4227-AEB8-C9BFD0E35664}"/>
    <dgm:cxn modelId="{62930FFD-CAB9-F944-830A-0C2F7BE63937}" type="presOf" srcId="{48B82AA2-B448-4524-91FF-BC47E8DB59AA}" destId="{F9E6DEEC-6967-45BA-8E5F-B65B2D047B57}" srcOrd="0" destOrd="0" presId="urn:microsoft.com/office/officeart/2005/8/layout/radial4"/>
    <dgm:cxn modelId="{682E80CF-66A2-4741-9694-174C3F4A3193}" type="presParOf" srcId="{D966006F-F725-4076-9683-8C9A28CEB7DF}" destId="{8FBAD6DE-6D80-4B86-BFF3-8D44D031A2BF}" srcOrd="0" destOrd="0" presId="urn:microsoft.com/office/officeart/2005/8/layout/radial4"/>
    <dgm:cxn modelId="{6D36DDC0-3884-A445-9327-7EE35D659E77}" type="presParOf" srcId="{D966006F-F725-4076-9683-8C9A28CEB7DF}" destId="{1081AA89-82CA-4AD9-B33C-EC3C5B853AE6}" srcOrd="1" destOrd="0" presId="urn:microsoft.com/office/officeart/2005/8/layout/radial4"/>
    <dgm:cxn modelId="{F2EA19C5-83E3-764F-8BB0-A84E3F494F72}" type="presParOf" srcId="{D966006F-F725-4076-9683-8C9A28CEB7DF}" destId="{1A4729CF-5DED-422A-B909-08223FC7F943}" srcOrd="2" destOrd="0" presId="urn:microsoft.com/office/officeart/2005/8/layout/radial4"/>
    <dgm:cxn modelId="{B844BEF8-9569-B94E-B14D-FD9A02EC6A91}" type="presParOf" srcId="{D966006F-F725-4076-9683-8C9A28CEB7DF}" destId="{CF43A227-1282-4D4B-87CE-8F5345CAF853}" srcOrd="3" destOrd="0" presId="urn:microsoft.com/office/officeart/2005/8/layout/radial4"/>
    <dgm:cxn modelId="{48A76665-3B99-DA4C-A820-58219E6C67BF}" type="presParOf" srcId="{D966006F-F725-4076-9683-8C9A28CEB7DF}" destId="{42508870-DA24-400C-AAFA-A1CD335B980A}" srcOrd="4" destOrd="0" presId="urn:microsoft.com/office/officeart/2005/8/layout/radial4"/>
    <dgm:cxn modelId="{D78503B8-634F-D74E-B345-1B4430B9B565}" type="presParOf" srcId="{D966006F-F725-4076-9683-8C9A28CEB7DF}" destId="{70F639D8-095F-4D51-BAEF-C126757B1B86}" srcOrd="5" destOrd="0" presId="urn:microsoft.com/office/officeart/2005/8/layout/radial4"/>
    <dgm:cxn modelId="{6FBA48E1-BCCF-BC4C-AB50-388F1D9CDE31}" type="presParOf" srcId="{D966006F-F725-4076-9683-8C9A28CEB7DF}" destId="{7837BC7B-CA24-4084-B3BF-1C3A5DB50658}" srcOrd="6" destOrd="0" presId="urn:microsoft.com/office/officeart/2005/8/layout/radial4"/>
    <dgm:cxn modelId="{42097897-A104-3540-91B1-255B53ED17E5}" type="presParOf" srcId="{D966006F-F725-4076-9683-8C9A28CEB7DF}" destId="{2D21FABC-CF4A-473D-8865-17785799B982}" srcOrd="7" destOrd="0" presId="urn:microsoft.com/office/officeart/2005/8/layout/radial4"/>
    <dgm:cxn modelId="{BEA1EC58-A79C-204E-BD73-766B858F8CF8}" type="presParOf" srcId="{D966006F-F725-4076-9683-8C9A28CEB7DF}" destId="{70E78AEF-8293-4BB0-B34B-6BF5D8FA5040}" srcOrd="8" destOrd="0" presId="urn:microsoft.com/office/officeart/2005/8/layout/radial4"/>
    <dgm:cxn modelId="{B212AFFF-1C9E-6945-9E64-42CC4AC70074}" type="presParOf" srcId="{D966006F-F725-4076-9683-8C9A28CEB7DF}" destId="{47766502-9A09-4943-9460-569C5DF9C0EC}" srcOrd="9" destOrd="0" presId="urn:microsoft.com/office/officeart/2005/8/layout/radial4"/>
    <dgm:cxn modelId="{00313A54-074F-594E-ABD5-0AEB85595BE8}" type="presParOf" srcId="{D966006F-F725-4076-9683-8C9A28CEB7DF}" destId="{13F0FB31-153A-4714-90BA-4540C4901EA5}" srcOrd="10" destOrd="0" presId="urn:microsoft.com/office/officeart/2005/8/layout/radial4"/>
    <dgm:cxn modelId="{7731199A-04A5-C748-8656-132810B7E635}" type="presParOf" srcId="{D966006F-F725-4076-9683-8C9A28CEB7DF}" destId="{E12CF92A-CF2F-4F77-9DF6-5A24C81906A4}" srcOrd="11" destOrd="0" presId="urn:microsoft.com/office/officeart/2005/8/layout/radial4"/>
    <dgm:cxn modelId="{08E60D74-57E6-2645-9CF4-9D7E5240A43D}" type="presParOf" srcId="{D966006F-F725-4076-9683-8C9A28CEB7DF}" destId="{1437FC91-8766-48FB-9BCD-137630A152B0}" srcOrd="12" destOrd="0" presId="urn:microsoft.com/office/officeart/2005/8/layout/radial4"/>
    <dgm:cxn modelId="{8700DE43-2E64-224D-86B4-C9622F8D8240}" type="presParOf" srcId="{D966006F-F725-4076-9683-8C9A28CEB7DF}" destId="{79D8BE1A-4C5C-49FF-BF6D-536548412B90}" srcOrd="13" destOrd="0" presId="urn:microsoft.com/office/officeart/2005/8/layout/radial4"/>
    <dgm:cxn modelId="{25D1B68B-A0D1-D244-8602-78BC04AC8349}" type="presParOf" srcId="{D966006F-F725-4076-9683-8C9A28CEB7DF}" destId="{B08F729C-CE0F-4313-B026-E790A1008500}" srcOrd="14" destOrd="0" presId="urn:microsoft.com/office/officeart/2005/8/layout/radial4"/>
    <dgm:cxn modelId="{3976D756-D3E0-DF46-8082-FC8048DA066B}" type="presParOf" srcId="{D966006F-F725-4076-9683-8C9A28CEB7DF}" destId="{4CD0039C-AD1B-4A1F-8271-3FC6E80A90A2}" srcOrd="15" destOrd="0" presId="urn:microsoft.com/office/officeart/2005/8/layout/radial4"/>
    <dgm:cxn modelId="{D6F6D45D-FE23-1740-AC0F-BE369AE899A8}" type="presParOf" srcId="{D966006F-F725-4076-9683-8C9A28CEB7DF}" destId="{25D00277-21AB-47EB-A804-17168C1F3F7B}" srcOrd="16" destOrd="0" presId="urn:microsoft.com/office/officeart/2005/8/layout/radial4"/>
    <dgm:cxn modelId="{A42DD565-828F-D240-8A57-E51E186E1A18}" type="presParOf" srcId="{D966006F-F725-4076-9683-8C9A28CEB7DF}" destId="{8D517CA0-5961-4CA0-AFE0-DB65ECD77A7B}" srcOrd="17" destOrd="0" presId="urn:microsoft.com/office/officeart/2005/8/layout/radial4"/>
    <dgm:cxn modelId="{8208E45C-A43A-4244-94AC-911AB76ED144}" type="presParOf" srcId="{D966006F-F725-4076-9683-8C9A28CEB7DF}" destId="{79AE5814-B89B-42DE-AD37-08192CD4795E}" srcOrd="18" destOrd="0" presId="urn:microsoft.com/office/officeart/2005/8/layout/radial4"/>
    <dgm:cxn modelId="{750C0307-A739-DC4C-BC8C-4A26B321E5EE}" type="presParOf" srcId="{D966006F-F725-4076-9683-8C9A28CEB7DF}" destId="{6A6E16E6-77AE-4364-B6D5-5E1A6ED10BCD}" srcOrd="19" destOrd="0" presId="urn:microsoft.com/office/officeart/2005/8/layout/radial4"/>
    <dgm:cxn modelId="{3F1AAEE6-C507-3F4C-B03B-6AECC4F21C2E}" type="presParOf" srcId="{D966006F-F725-4076-9683-8C9A28CEB7DF}" destId="{2B77D81A-1427-4260-9D86-C672F17D9BBE}" srcOrd="20" destOrd="0" presId="urn:microsoft.com/office/officeart/2005/8/layout/radial4"/>
    <dgm:cxn modelId="{D196139D-3565-0C46-837B-ED9EA2DA3B7C}" type="presParOf" srcId="{D966006F-F725-4076-9683-8C9A28CEB7DF}" destId="{E456F8B4-8DC2-4336-817D-22C98C9559A3}" srcOrd="21" destOrd="0" presId="urn:microsoft.com/office/officeart/2005/8/layout/radial4"/>
    <dgm:cxn modelId="{2A23A34E-E56E-CD41-ABAD-4FB8DA9A9BD0}" type="presParOf" srcId="{D966006F-F725-4076-9683-8C9A28CEB7DF}" destId="{FBD6D5C3-5D06-4031-9F2C-8785EE23664A}" srcOrd="22" destOrd="0" presId="urn:microsoft.com/office/officeart/2005/8/layout/radial4"/>
    <dgm:cxn modelId="{CDEA352A-4C54-2F47-BC37-D9D5D6776AB2}" type="presParOf" srcId="{D966006F-F725-4076-9683-8C9A28CEB7DF}" destId="{C9DD2AD8-1371-4029-9E98-39A053775491}" srcOrd="23" destOrd="0" presId="urn:microsoft.com/office/officeart/2005/8/layout/radial4"/>
    <dgm:cxn modelId="{397790B7-59A9-1E4A-B11D-D898DBCAEF5D}" type="presParOf" srcId="{D966006F-F725-4076-9683-8C9A28CEB7DF}" destId="{7AFE253E-70F2-430A-87B6-62CDA1E73CB6}" srcOrd="24" destOrd="0" presId="urn:microsoft.com/office/officeart/2005/8/layout/radial4"/>
    <dgm:cxn modelId="{077085F0-4D59-B74B-A63F-FF9D1ECC7A37}" type="presParOf" srcId="{D966006F-F725-4076-9683-8C9A28CEB7DF}" destId="{DF2E307A-15BD-4CE5-817F-0DB740807F4F}" srcOrd="25" destOrd="0" presId="urn:microsoft.com/office/officeart/2005/8/layout/radial4"/>
    <dgm:cxn modelId="{B557F2F2-172A-FC40-92F6-68481E0B6403}" type="presParOf" srcId="{D966006F-F725-4076-9683-8C9A28CEB7DF}" destId="{07D784DE-7B5A-44E2-9B31-640D26D58BFD}" srcOrd="26" destOrd="0" presId="urn:microsoft.com/office/officeart/2005/8/layout/radial4"/>
    <dgm:cxn modelId="{4502C163-9591-CF46-9CF9-339621338AEB}" type="presParOf" srcId="{D966006F-F725-4076-9683-8C9A28CEB7DF}" destId="{7E090566-E769-4576-ABEF-5CBD30217C48}" srcOrd="27" destOrd="0" presId="urn:microsoft.com/office/officeart/2005/8/layout/radial4"/>
    <dgm:cxn modelId="{722A8102-7A95-6144-92A7-EC3B8CD43B9E}" type="presParOf" srcId="{D966006F-F725-4076-9683-8C9A28CEB7DF}" destId="{F9E6DEEC-6967-45BA-8E5F-B65B2D047B57}" srcOrd="28" destOrd="0" presId="urn:microsoft.com/office/officeart/2005/8/layout/radial4"/>
    <dgm:cxn modelId="{ABAC2D1A-DFCF-6D49-A399-122F33461D7C}" type="presParOf" srcId="{D966006F-F725-4076-9683-8C9A28CEB7DF}" destId="{21477391-70D1-42E3-9F7D-5740AB1457E6}" srcOrd="29" destOrd="0" presId="urn:microsoft.com/office/officeart/2005/8/layout/radial4"/>
    <dgm:cxn modelId="{0154E33F-A1B7-1146-A0FC-BDC30F2EA6C7}" type="presParOf" srcId="{D966006F-F725-4076-9683-8C9A28CEB7DF}" destId="{5B25585A-BBBB-49CB-B35E-B0C36077B33D}" srcOrd="30" destOrd="0" presId="urn:microsoft.com/office/officeart/2005/8/layout/radial4"/>
    <dgm:cxn modelId="{79D95204-1E69-A54D-B70F-53E6E3F19E88}" type="presParOf" srcId="{D966006F-F725-4076-9683-8C9A28CEB7DF}" destId="{BBE2E233-72F4-4F62-8064-ED1F5C2D070D}" srcOrd="31" destOrd="0" presId="urn:microsoft.com/office/officeart/2005/8/layout/radial4"/>
    <dgm:cxn modelId="{407107E1-C8F9-074B-96D4-1CC8F9D92B12}" type="presParOf" srcId="{D966006F-F725-4076-9683-8C9A28CEB7DF}" destId="{EFF41CC9-EC17-43DD-B325-9998E767700E}" srcOrd="32" destOrd="0" presId="urn:microsoft.com/office/officeart/2005/8/layout/radial4"/>
    <dgm:cxn modelId="{0AFE7BC5-AEF4-0745-9AEB-2BA0E3838991}" type="presParOf" srcId="{D966006F-F725-4076-9683-8C9A28CEB7DF}" destId="{323BC21D-0F10-4C2F-B5E2-E17C29230E97}" srcOrd="33" destOrd="0" presId="urn:microsoft.com/office/officeart/2005/8/layout/radial4"/>
    <dgm:cxn modelId="{2FC87BE1-D98B-AD4E-9712-8AB5761DBF7A}" type="presParOf" srcId="{D966006F-F725-4076-9683-8C9A28CEB7DF}" destId="{D0EBDF76-72CF-424B-8457-A3805692641D}" srcOrd="34" destOrd="0" presId="urn:microsoft.com/office/officeart/2005/8/layout/radial4"/>
    <dgm:cxn modelId="{C1BF8F25-A883-B642-8572-AC560038D0F4}" type="presParOf" srcId="{D966006F-F725-4076-9683-8C9A28CEB7DF}" destId="{7BC6622A-E13C-4D03-B3A3-7E124770E6A2}" srcOrd="35" destOrd="0" presId="urn:microsoft.com/office/officeart/2005/8/layout/radial4"/>
    <dgm:cxn modelId="{40F68626-1D2A-594D-8A3C-298EE0D74E98}" type="presParOf" srcId="{D966006F-F725-4076-9683-8C9A28CEB7DF}" destId="{1A77115D-C992-4DA0-8A7E-1E8165BC49A9}" srcOrd="3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AD6DE-6D80-4B86-BFF3-8D44D031A2BF}">
      <dsp:nvSpPr>
        <dsp:cNvPr id="0" name=""/>
        <dsp:cNvSpPr/>
      </dsp:nvSpPr>
      <dsp:spPr>
        <a:xfrm>
          <a:off x="2984234" y="3725539"/>
          <a:ext cx="2046771" cy="1577270"/>
        </a:xfrm>
        <a:prstGeom prst="ellipse">
          <a:avLst/>
        </a:prstGeom>
        <a:solidFill>
          <a:srgbClr val="20449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ZA" sz="1400" b="1" kern="1200" dirty="0" smtClean="0">
              <a:latin typeface="Century Gothic"/>
              <a:cs typeface="Century Gothic"/>
            </a:rPr>
            <a:t>Low enrolment </a:t>
          </a:r>
        </a:p>
        <a:p>
          <a:pPr lvl="0" algn="ctr" defTabSz="622300">
            <a:lnSpc>
              <a:spcPct val="90000"/>
            </a:lnSpc>
            <a:spcBef>
              <a:spcPct val="0"/>
            </a:spcBef>
            <a:spcAft>
              <a:spcPct val="35000"/>
            </a:spcAft>
          </a:pPr>
          <a:r>
            <a:rPr lang="en-ZA" sz="1400" b="1" kern="1200" dirty="0" smtClean="0">
              <a:latin typeface="Century Gothic"/>
              <a:cs typeface="Century Gothic"/>
            </a:rPr>
            <a:t>High drop out</a:t>
          </a:r>
        </a:p>
        <a:p>
          <a:pPr lvl="0" algn="ctr" defTabSz="622300">
            <a:lnSpc>
              <a:spcPct val="90000"/>
            </a:lnSpc>
            <a:spcBef>
              <a:spcPct val="0"/>
            </a:spcBef>
            <a:spcAft>
              <a:spcPct val="35000"/>
            </a:spcAft>
          </a:pPr>
          <a:r>
            <a:rPr lang="en-ZA" sz="1400" b="1" kern="1200" dirty="0" smtClean="0">
              <a:latin typeface="Century Gothic"/>
              <a:cs typeface="Century Gothic"/>
            </a:rPr>
            <a:t>Poor performance</a:t>
          </a:r>
          <a:endParaRPr lang="en-ZA" sz="1400" b="1" kern="1200" dirty="0">
            <a:latin typeface="Century Gothic"/>
            <a:cs typeface="Century Gothic"/>
          </a:endParaRPr>
        </a:p>
      </dsp:txBody>
      <dsp:txXfrm>
        <a:off x="3283977" y="3956525"/>
        <a:ext cx="1447285" cy="1115298"/>
      </dsp:txXfrm>
    </dsp:sp>
    <dsp:sp modelId="{1081AA89-82CA-4AD9-B33C-EC3C5B853AE6}">
      <dsp:nvSpPr>
        <dsp:cNvPr id="0" name=""/>
        <dsp:cNvSpPr/>
      </dsp:nvSpPr>
      <dsp:spPr>
        <a:xfrm rot="10704912">
          <a:off x="1117146" y="4455664"/>
          <a:ext cx="1765377" cy="228118"/>
        </a:xfrm>
        <a:prstGeom prst="leftArrow">
          <a:avLst>
            <a:gd name="adj1" fmla="val 60000"/>
            <a:gd name="adj2" fmla="val 50000"/>
          </a:avLst>
        </a:prstGeom>
        <a:solidFill>
          <a:srgbClr val="204497">
            <a:alpha val="53000"/>
          </a:srgbClr>
        </a:solidFill>
        <a:ln>
          <a:noFill/>
        </a:ln>
        <a:effectLst/>
      </dsp:spPr>
      <dsp:style>
        <a:lnRef idx="0">
          <a:scrgbClr r="0" g="0" b="0"/>
        </a:lnRef>
        <a:fillRef idx="1">
          <a:scrgbClr r="0" g="0" b="0"/>
        </a:fillRef>
        <a:effectRef idx="0">
          <a:scrgbClr r="0" g="0" b="0"/>
        </a:effectRef>
        <a:fontRef idx="minor">
          <a:schemeClr val="lt1"/>
        </a:fontRef>
      </dsp:style>
    </dsp:sp>
    <dsp:sp modelId="{1A4729CF-5DED-422A-B909-08223FC7F943}">
      <dsp:nvSpPr>
        <dsp:cNvPr id="0" name=""/>
        <dsp:cNvSpPr/>
      </dsp:nvSpPr>
      <dsp:spPr>
        <a:xfrm>
          <a:off x="643711" y="4172556"/>
          <a:ext cx="947543" cy="843159"/>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Violence</a:t>
          </a:r>
          <a:endParaRPr lang="en-ZA" sz="1200" b="1" kern="1200" dirty="0">
            <a:latin typeface="Century Gothic"/>
            <a:cs typeface="Century Gothic"/>
          </a:endParaRPr>
        </a:p>
      </dsp:txBody>
      <dsp:txXfrm>
        <a:off x="668406" y="4197251"/>
        <a:ext cx="898153" cy="793769"/>
      </dsp:txXfrm>
    </dsp:sp>
    <dsp:sp modelId="{CF43A227-1282-4D4B-87CE-8F5345CAF853}">
      <dsp:nvSpPr>
        <dsp:cNvPr id="0" name=""/>
        <dsp:cNvSpPr/>
      </dsp:nvSpPr>
      <dsp:spPr>
        <a:xfrm rot="11294054">
          <a:off x="482980" y="4063227"/>
          <a:ext cx="2393314" cy="228118"/>
        </a:xfrm>
        <a:prstGeom prst="leftArrow">
          <a:avLst>
            <a:gd name="adj1" fmla="val 60000"/>
            <a:gd name="adj2" fmla="val 50000"/>
          </a:avLst>
        </a:prstGeom>
        <a:solidFill>
          <a:srgbClr val="204497">
            <a:alpha val="51000"/>
          </a:srgbClr>
        </a:solidFill>
        <a:ln>
          <a:noFill/>
        </a:ln>
        <a:effectLst/>
      </dsp:spPr>
      <dsp:style>
        <a:lnRef idx="0">
          <a:scrgbClr r="0" g="0" b="0"/>
        </a:lnRef>
        <a:fillRef idx="1">
          <a:scrgbClr r="0" g="0" b="0"/>
        </a:fillRef>
        <a:effectRef idx="0">
          <a:scrgbClr r="0" g="0" b="0"/>
        </a:effectRef>
        <a:fontRef idx="minor">
          <a:schemeClr val="lt1"/>
        </a:fontRef>
      </dsp:style>
    </dsp:sp>
    <dsp:sp modelId="{42508870-DA24-400C-AAFA-A1CD335B980A}">
      <dsp:nvSpPr>
        <dsp:cNvPr id="0" name=""/>
        <dsp:cNvSpPr/>
      </dsp:nvSpPr>
      <dsp:spPr>
        <a:xfrm>
          <a:off x="-71085" y="3638369"/>
          <a:ext cx="1132804" cy="735062"/>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dirty="0" smtClean="0">
              <a:latin typeface="Century Gothic"/>
              <a:cs typeface="Century Gothic"/>
            </a:rPr>
            <a:t>Gender stereotypes</a:t>
          </a:r>
          <a:endParaRPr lang="en-ZA" sz="1200" b="1" kern="1200" dirty="0">
            <a:latin typeface="Century Gothic"/>
            <a:cs typeface="Century Gothic"/>
          </a:endParaRPr>
        </a:p>
      </dsp:txBody>
      <dsp:txXfrm>
        <a:off x="-49556" y="3659898"/>
        <a:ext cx="1089746" cy="692004"/>
      </dsp:txXfrm>
    </dsp:sp>
    <dsp:sp modelId="{70F639D8-095F-4D51-BAEF-C126757B1B86}">
      <dsp:nvSpPr>
        <dsp:cNvPr id="0" name=""/>
        <dsp:cNvSpPr/>
      </dsp:nvSpPr>
      <dsp:spPr>
        <a:xfrm rot="12070588">
          <a:off x="260631" y="3486183"/>
          <a:ext cx="2775719" cy="228118"/>
        </a:xfrm>
        <a:prstGeom prst="leftRightArrow">
          <a:avLst/>
        </a:prstGeom>
        <a:solidFill>
          <a:srgbClr val="204497">
            <a:alpha val="52000"/>
          </a:srgbClr>
        </a:solidFill>
        <a:ln>
          <a:noFill/>
        </a:ln>
        <a:effectLst/>
      </dsp:spPr>
      <dsp:style>
        <a:lnRef idx="0">
          <a:scrgbClr r="0" g="0" b="0"/>
        </a:lnRef>
        <a:fillRef idx="1">
          <a:scrgbClr r="0" g="0" b="0"/>
        </a:fillRef>
        <a:effectRef idx="0">
          <a:scrgbClr r="0" g="0" b="0"/>
        </a:effectRef>
        <a:fontRef idx="minor">
          <a:schemeClr val="lt1"/>
        </a:fontRef>
      </dsp:style>
    </dsp:sp>
    <dsp:sp modelId="{7837BC7B-CA24-4084-B3BF-1C3A5DB50658}">
      <dsp:nvSpPr>
        <dsp:cNvPr id="0" name=""/>
        <dsp:cNvSpPr/>
      </dsp:nvSpPr>
      <dsp:spPr>
        <a:xfrm>
          <a:off x="-111815" y="2585929"/>
          <a:ext cx="932331" cy="1025921"/>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444500">
            <a:lnSpc>
              <a:spcPct val="90000"/>
            </a:lnSpc>
            <a:spcBef>
              <a:spcPct val="0"/>
            </a:spcBef>
            <a:spcAft>
              <a:spcPct val="35000"/>
            </a:spcAft>
          </a:pPr>
          <a:endParaRPr lang="en-ZA" sz="1000" kern="1200" dirty="0" smtClean="0">
            <a:latin typeface="Century Gothic"/>
            <a:cs typeface="Century Gothic"/>
          </a:endParaRPr>
        </a:p>
        <a:p>
          <a:pPr lvl="0" algn="ctr" defTabSz="444500">
            <a:lnSpc>
              <a:spcPct val="90000"/>
            </a:lnSpc>
            <a:spcBef>
              <a:spcPct val="0"/>
            </a:spcBef>
            <a:spcAft>
              <a:spcPct val="35000"/>
            </a:spcAft>
          </a:pPr>
          <a:r>
            <a:rPr lang="en-ZA" sz="1200" b="1" kern="1200" dirty="0" smtClean="0">
              <a:latin typeface="Century Gothic"/>
              <a:cs typeface="Century Gothic"/>
            </a:rPr>
            <a:t>Customary practices</a:t>
          </a:r>
          <a:endParaRPr lang="en-ZA" sz="1200" b="1" kern="1200" dirty="0">
            <a:latin typeface="Century Gothic"/>
            <a:cs typeface="Century Gothic"/>
          </a:endParaRPr>
        </a:p>
      </dsp:txBody>
      <dsp:txXfrm>
        <a:off x="-84508" y="2613236"/>
        <a:ext cx="877717" cy="971307"/>
      </dsp:txXfrm>
    </dsp:sp>
    <dsp:sp modelId="{2D21FABC-CF4A-473D-8865-17785799B982}">
      <dsp:nvSpPr>
        <dsp:cNvPr id="0" name=""/>
        <dsp:cNvSpPr/>
      </dsp:nvSpPr>
      <dsp:spPr>
        <a:xfrm rot="12705882">
          <a:off x="465744" y="3078764"/>
          <a:ext cx="2815641" cy="228118"/>
        </a:xfrm>
        <a:prstGeom prst="leftArrow">
          <a:avLst>
            <a:gd name="adj1" fmla="val 60000"/>
            <a:gd name="adj2" fmla="val 50000"/>
          </a:avLst>
        </a:prstGeom>
        <a:solidFill>
          <a:srgbClr val="204497">
            <a:alpha val="51000"/>
          </a:srgbClr>
        </a:solidFill>
        <a:ln>
          <a:noFill/>
        </a:ln>
        <a:effectLst/>
      </dsp:spPr>
      <dsp:style>
        <a:lnRef idx="0">
          <a:scrgbClr r="0" g="0" b="0"/>
        </a:lnRef>
        <a:fillRef idx="1">
          <a:scrgbClr r="0" g="0" b="0"/>
        </a:fillRef>
        <a:effectRef idx="0">
          <a:scrgbClr r="0" g="0" b="0"/>
        </a:effectRef>
        <a:fontRef idx="minor">
          <a:schemeClr val="lt1"/>
        </a:fontRef>
      </dsp:style>
    </dsp:sp>
    <dsp:sp modelId="{70E78AEF-8293-4BB0-B34B-6BF5D8FA5040}">
      <dsp:nvSpPr>
        <dsp:cNvPr id="0" name=""/>
        <dsp:cNvSpPr/>
      </dsp:nvSpPr>
      <dsp:spPr>
        <a:xfrm>
          <a:off x="260648" y="1996426"/>
          <a:ext cx="831927" cy="910550"/>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i="0" kern="1200" smtClean="0">
              <a:latin typeface="Century Gothic"/>
              <a:cs typeface="Century Gothic"/>
            </a:rPr>
            <a:t>Child labour</a:t>
          </a:r>
          <a:endParaRPr lang="en-ZA" sz="1200" b="1" i="0" kern="1200" dirty="0">
            <a:latin typeface="Century Gothic"/>
            <a:cs typeface="Century Gothic"/>
          </a:endParaRPr>
        </a:p>
      </dsp:txBody>
      <dsp:txXfrm>
        <a:off x="285014" y="2020792"/>
        <a:ext cx="783195" cy="861818"/>
      </dsp:txXfrm>
    </dsp:sp>
    <dsp:sp modelId="{47766502-9A09-4943-9460-569C5DF9C0EC}">
      <dsp:nvSpPr>
        <dsp:cNvPr id="0" name=""/>
        <dsp:cNvSpPr/>
      </dsp:nvSpPr>
      <dsp:spPr>
        <a:xfrm rot="13398860">
          <a:off x="527468" y="2592516"/>
          <a:ext cx="3125872" cy="228118"/>
        </a:xfrm>
        <a:prstGeom prst="leftArrow">
          <a:avLst>
            <a:gd name="adj1" fmla="val 60000"/>
            <a:gd name="adj2" fmla="val 50000"/>
          </a:avLst>
        </a:prstGeom>
        <a:solidFill>
          <a:srgbClr val="204497">
            <a:alpha val="48000"/>
          </a:srgbClr>
        </a:solidFill>
        <a:ln>
          <a:noFill/>
        </a:ln>
        <a:effectLst/>
      </dsp:spPr>
      <dsp:style>
        <a:lnRef idx="0">
          <a:scrgbClr r="0" g="0" b="0"/>
        </a:lnRef>
        <a:fillRef idx="1">
          <a:scrgbClr r="0" g="0" b="0"/>
        </a:fillRef>
        <a:effectRef idx="0">
          <a:scrgbClr r="0" g="0" b="0"/>
        </a:effectRef>
        <a:fontRef idx="minor">
          <a:schemeClr val="lt1"/>
        </a:fontRef>
      </dsp:style>
    </dsp:sp>
    <dsp:sp modelId="{13F0FB31-153A-4714-90BA-4540C4901EA5}">
      <dsp:nvSpPr>
        <dsp:cNvPr id="0" name=""/>
        <dsp:cNvSpPr/>
      </dsp:nvSpPr>
      <dsp:spPr>
        <a:xfrm>
          <a:off x="585311" y="1076497"/>
          <a:ext cx="735798" cy="1115806"/>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dirty="0" smtClean="0">
              <a:latin typeface="Century Gothic"/>
              <a:cs typeface="Century Gothic"/>
            </a:rPr>
            <a:t>Rural home</a:t>
          </a:r>
          <a:endParaRPr lang="en-ZA" sz="1200" b="1" kern="1200" dirty="0">
            <a:latin typeface="Century Gothic"/>
            <a:cs typeface="Century Gothic"/>
          </a:endParaRPr>
        </a:p>
      </dsp:txBody>
      <dsp:txXfrm>
        <a:off x="606862" y="1098048"/>
        <a:ext cx="692696" cy="1072704"/>
      </dsp:txXfrm>
    </dsp:sp>
    <dsp:sp modelId="{E12CF92A-CF2F-4F77-9DF6-5A24C81906A4}">
      <dsp:nvSpPr>
        <dsp:cNvPr id="0" name=""/>
        <dsp:cNvSpPr/>
      </dsp:nvSpPr>
      <dsp:spPr>
        <a:xfrm rot="13976471">
          <a:off x="1071375" y="2428822"/>
          <a:ext cx="2895187" cy="228118"/>
        </a:xfrm>
        <a:prstGeom prst="leftArrow">
          <a:avLst>
            <a:gd name="adj1" fmla="val 60000"/>
            <a:gd name="adj2" fmla="val 50000"/>
          </a:avLst>
        </a:prstGeom>
        <a:solidFill>
          <a:srgbClr val="204497">
            <a:alpha val="49000"/>
          </a:srgbClr>
        </a:solidFill>
        <a:ln>
          <a:noFill/>
        </a:ln>
        <a:effectLst/>
      </dsp:spPr>
      <dsp:style>
        <a:lnRef idx="0">
          <a:scrgbClr r="0" g="0" b="0"/>
        </a:lnRef>
        <a:fillRef idx="1">
          <a:scrgbClr r="0" g="0" b="0"/>
        </a:fillRef>
        <a:effectRef idx="0">
          <a:scrgbClr r="0" g="0" b="0"/>
        </a:effectRef>
        <a:fontRef idx="minor">
          <a:schemeClr val="lt1"/>
        </a:fontRef>
      </dsp:style>
    </dsp:sp>
    <dsp:sp modelId="{1437FC91-8766-48FB-9BCD-137630A152B0}">
      <dsp:nvSpPr>
        <dsp:cNvPr id="0" name=""/>
        <dsp:cNvSpPr/>
      </dsp:nvSpPr>
      <dsp:spPr>
        <a:xfrm>
          <a:off x="1265701" y="830199"/>
          <a:ext cx="761795" cy="1114954"/>
        </a:xfrm>
        <a:prstGeom prst="roundRect">
          <a:avLst>
            <a:gd name="adj" fmla="val 10000"/>
          </a:avLst>
        </a:prstGeom>
        <a:solidFill>
          <a:srgbClr val="1C5A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dirty="0" smtClean="0">
              <a:latin typeface="Century Gothic"/>
              <a:cs typeface="Century Gothic"/>
            </a:rPr>
            <a:t>Natural disasters</a:t>
          </a:r>
          <a:endParaRPr lang="en-ZA" sz="1200" b="1" kern="1200" dirty="0">
            <a:latin typeface="Century Gothic"/>
            <a:cs typeface="Century Gothic"/>
          </a:endParaRPr>
        </a:p>
      </dsp:txBody>
      <dsp:txXfrm>
        <a:off x="1288013" y="852511"/>
        <a:ext cx="717171" cy="1070330"/>
      </dsp:txXfrm>
    </dsp:sp>
    <dsp:sp modelId="{79D8BE1A-4C5C-49FF-BF6D-536548412B90}">
      <dsp:nvSpPr>
        <dsp:cNvPr id="0" name=""/>
        <dsp:cNvSpPr/>
      </dsp:nvSpPr>
      <dsp:spPr>
        <a:xfrm rot="14611765">
          <a:off x="1450665" y="2202223"/>
          <a:ext cx="2925069" cy="228118"/>
        </a:xfrm>
        <a:prstGeom prst="leftArrow">
          <a:avLst>
            <a:gd name="adj1" fmla="val 60000"/>
            <a:gd name="adj2" fmla="val 50000"/>
          </a:avLst>
        </a:prstGeom>
        <a:solidFill>
          <a:srgbClr val="204497">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B08F729C-CE0F-4313-B026-E790A1008500}">
      <dsp:nvSpPr>
        <dsp:cNvPr id="0" name=""/>
        <dsp:cNvSpPr/>
      </dsp:nvSpPr>
      <dsp:spPr>
        <a:xfrm>
          <a:off x="1986037" y="427616"/>
          <a:ext cx="550509" cy="1158917"/>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dirty="0" smtClean="0">
              <a:latin typeface="Century Gothic"/>
              <a:cs typeface="Century Gothic"/>
            </a:rPr>
            <a:t>War </a:t>
          </a:r>
          <a:endParaRPr lang="en-ZA" sz="1200" b="1" kern="1200" dirty="0">
            <a:latin typeface="Century Gothic"/>
            <a:cs typeface="Century Gothic"/>
          </a:endParaRPr>
        </a:p>
      </dsp:txBody>
      <dsp:txXfrm>
        <a:off x="2002161" y="443740"/>
        <a:ext cx="518261" cy="1126669"/>
      </dsp:txXfrm>
    </dsp:sp>
    <dsp:sp modelId="{4CD0039C-AD1B-4A1F-8271-3FC6E80A90A2}">
      <dsp:nvSpPr>
        <dsp:cNvPr id="0" name=""/>
        <dsp:cNvSpPr/>
      </dsp:nvSpPr>
      <dsp:spPr>
        <a:xfrm rot="15182751">
          <a:off x="1808873" y="2049592"/>
          <a:ext cx="2964352" cy="228118"/>
        </a:xfrm>
        <a:prstGeom prst="leftArrow">
          <a:avLst>
            <a:gd name="adj1" fmla="val 60000"/>
            <a:gd name="adj2" fmla="val 50000"/>
          </a:avLst>
        </a:prstGeom>
        <a:solidFill>
          <a:srgbClr val="204497">
            <a:alpha val="45000"/>
          </a:srgbClr>
        </a:solidFill>
        <a:ln>
          <a:noFill/>
        </a:ln>
        <a:effectLst/>
      </dsp:spPr>
      <dsp:style>
        <a:lnRef idx="0">
          <a:scrgbClr r="0" g="0" b="0"/>
        </a:lnRef>
        <a:fillRef idx="1">
          <a:scrgbClr r="0" g="0" b="0"/>
        </a:fillRef>
        <a:effectRef idx="0">
          <a:scrgbClr r="0" g="0" b="0"/>
        </a:effectRef>
        <a:fontRef idx="minor">
          <a:schemeClr val="lt1"/>
        </a:fontRef>
      </dsp:style>
    </dsp:sp>
    <dsp:sp modelId="{25D00277-21AB-47EB-A804-17168C1F3F7B}">
      <dsp:nvSpPr>
        <dsp:cNvPr id="0" name=""/>
        <dsp:cNvSpPr/>
      </dsp:nvSpPr>
      <dsp:spPr>
        <a:xfrm>
          <a:off x="2467551" y="202053"/>
          <a:ext cx="782571" cy="1087679"/>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Hunger</a:t>
          </a:r>
          <a:endParaRPr lang="en-ZA" sz="1200" b="1" kern="1200" dirty="0">
            <a:latin typeface="Century Gothic"/>
            <a:cs typeface="Century Gothic"/>
          </a:endParaRPr>
        </a:p>
      </dsp:txBody>
      <dsp:txXfrm>
        <a:off x="2490472" y="224974"/>
        <a:ext cx="736729" cy="1041837"/>
      </dsp:txXfrm>
    </dsp:sp>
    <dsp:sp modelId="{8D517CA0-5961-4CA0-AFE0-DB65ECD77A7B}">
      <dsp:nvSpPr>
        <dsp:cNvPr id="0" name=""/>
        <dsp:cNvSpPr/>
      </dsp:nvSpPr>
      <dsp:spPr>
        <a:xfrm rot="15855599">
          <a:off x="2284250" y="1970761"/>
          <a:ext cx="2958349" cy="228118"/>
        </a:xfrm>
        <a:prstGeom prst="leftArrow">
          <a:avLst>
            <a:gd name="adj1" fmla="val 60000"/>
            <a:gd name="adj2" fmla="val 50000"/>
          </a:avLst>
        </a:prstGeom>
        <a:solidFill>
          <a:srgbClr val="204497">
            <a:alpha val="49000"/>
          </a:srgbClr>
        </a:solidFill>
        <a:ln>
          <a:noFill/>
        </a:ln>
        <a:effectLst/>
      </dsp:spPr>
      <dsp:style>
        <a:lnRef idx="0">
          <a:scrgbClr r="0" g="0" b="0"/>
        </a:lnRef>
        <a:fillRef idx="1">
          <a:scrgbClr r="0" g="0" b="0"/>
        </a:fillRef>
        <a:effectRef idx="0">
          <a:scrgbClr r="0" g="0" b="0"/>
        </a:effectRef>
        <a:fontRef idx="minor">
          <a:schemeClr val="lt1"/>
        </a:fontRef>
      </dsp:style>
    </dsp:sp>
    <dsp:sp modelId="{79AE5814-B89B-42DE-AD37-08192CD4795E}">
      <dsp:nvSpPr>
        <dsp:cNvPr id="0" name=""/>
        <dsp:cNvSpPr/>
      </dsp:nvSpPr>
      <dsp:spPr>
        <a:xfrm>
          <a:off x="3238627" y="52226"/>
          <a:ext cx="753716" cy="1121673"/>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Insuffi-</a:t>
          </a:r>
        </a:p>
        <a:p>
          <a:pPr lvl="0" algn="ctr" defTabSz="533400">
            <a:lnSpc>
              <a:spcPct val="90000"/>
            </a:lnSpc>
            <a:spcBef>
              <a:spcPct val="0"/>
            </a:spcBef>
            <a:spcAft>
              <a:spcPct val="35000"/>
            </a:spcAft>
          </a:pPr>
          <a:r>
            <a:rPr lang="en-ZA" sz="1200" b="1" kern="1200" smtClean="0">
              <a:latin typeface="Century Gothic"/>
              <a:cs typeface="Century Gothic"/>
            </a:rPr>
            <a:t>cient </a:t>
          </a:r>
        </a:p>
        <a:p>
          <a:pPr lvl="0" algn="ctr" defTabSz="533400">
            <a:lnSpc>
              <a:spcPct val="90000"/>
            </a:lnSpc>
            <a:spcBef>
              <a:spcPct val="0"/>
            </a:spcBef>
            <a:spcAft>
              <a:spcPct val="35000"/>
            </a:spcAft>
          </a:pPr>
          <a:r>
            <a:rPr lang="en-ZA" sz="1200" b="1" kern="1200" smtClean="0">
              <a:latin typeface="Century Gothic"/>
              <a:cs typeface="Century Gothic"/>
            </a:rPr>
            <a:t>schools</a:t>
          </a:r>
          <a:endParaRPr lang="en-ZA" sz="1200" b="1" kern="1200" dirty="0">
            <a:latin typeface="Century Gothic"/>
            <a:cs typeface="Century Gothic"/>
          </a:endParaRPr>
        </a:p>
      </dsp:txBody>
      <dsp:txXfrm>
        <a:off x="3260703" y="74302"/>
        <a:ext cx="709564" cy="1077521"/>
      </dsp:txXfrm>
    </dsp:sp>
    <dsp:sp modelId="{6A6E16E6-77AE-4364-B6D5-5E1A6ED10BCD}">
      <dsp:nvSpPr>
        <dsp:cNvPr id="0" name=""/>
        <dsp:cNvSpPr/>
      </dsp:nvSpPr>
      <dsp:spPr>
        <a:xfrm rot="16517647">
          <a:off x="2754849" y="1970590"/>
          <a:ext cx="2955798" cy="228118"/>
        </a:xfrm>
        <a:prstGeom prst="leftArrow">
          <a:avLst>
            <a:gd name="adj1" fmla="val 60000"/>
            <a:gd name="adj2" fmla="val 50000"/>
          </a:avLst>
        </a:prstGeom>
        <a:solidFill>
          <a:srgbClr val="204497">
            <a:alpha val="54000"/>
          </a:srgbClr>
        </a:solidFill>
        <a:ln>
          <a:noFill/>
        </a:ln>
        <a:effectLst/>
      </dsp:spPr>
      <dsp:style>
        <a:lnRef idx="0">
          <a:scrgbClr r="0" g="0" b="0"/>
        </a:lnRef>
        <a:fillRef idx="1">
          <a:scrgbClr r="0" g="0" b="0"/>
        </a:fillRef>
        <a:effectRef idx="0">
          <a:scrgbClr r="0" g="0" b="0"/>
        </a:effectRef>
        <a:fontRef idx="minor">
          <a:schemeClr val="lt1"/>
        </a:fontRef>
      </dsp:style>
    </dsp:sp>
    <dsp:sp modelId="{2B77D81A-1427-4260-9D86-C672F17D9BBE}">
      <dsp:nvSpPr>
        <dsp:cNvPr id="0" name=""/>
        <dsp:cNvSpPr/>
      </dsp:nvSpPr>
      <dsp:spPr>
        <a:xfrm>
          <a:off x="3923158" y="84762"/>
          <a:ext cx="891906" cy="1056585"/>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Low quality teaching </a:t>
          </a:r>
          <a:endParaRPr lang="en-ZA" sz="1200" b="1" kern="1200" dirty="0">
            <a:latin typeface="Century Gothic"/>
            <a:cs typeface="Century Gothic"/>
          </a:endParaRPr>
        </a:p>
      </dsp:txBody>
      <dsp:txXfrm>
        <a:off x="3949281" y="110885"/>
        <a:ext cx="839660" cy="1004339"/>
      </dsp:txXfrm>
    </dsp:sp>
    <dsp:sp modelId="{E456F8B4-8DC2-4336-817D-22C98C9559A3}">
      <dsp:nvSpPr>
        <dsp:cNvPr id="0" name=""/>
        <dsp:cNvSpPr/>
      </dsp:nvSpPr>
      <dsp:spPr>
        <a:xfrm rot="17284407">
          <a:off x="3273953" y="2038803"/>
          <a:ext cx="3008503" cy="228118"/>
        </a:xfrm>
        <a:prstGeom prst="leftArrow">
          <a:avLst>
            <a:gd name="adj1" fmla="val 60000"/>
            <a:gd name="adj2" fmla="val 50000"/>
          </a:avLst>
        </a:prstGeom>
        <a:solidFill>
          <a:srgbClr val="204497">
            <a:alpha val="52000"/>
          </a:srgbClr>
        </a:solidFill>
        <a:ln>
          <a:noFill/>
        </a:ln>
        <a:effectLst/>
      </dsp:spPr>
      <dsp:style>
        <a:lnRef idx="0">
          <a:scrgbClr r="0" g="0" b="0"/>
        </a:lnRef>
        <a:fillRef idx="1">
          <a:scrgbClr r="0" g="0" b="0"/>
        </a:fillRef>
        <a:effectRef idx="0">
          <a:scrgbClr r="0" g="0" b="0"/>
        </a:effectRef>
        <a:fontRef idx="minor">
          <a:schemeClr val="lt1"/>
        </a:fontRef>
      </dsp:style>
    </dsp:sp>
    <dsp:sp modelId="{FBD6D5C3-5D06-4031-9F2C-8785EE23664A}">
      <dsp:nvSpPr>
        <dsp:cNvPr id="0" name=""/>
        <dsp:cNvSpPr/>
      </dsp:nvSpPr>
      <dsp:spPr>
        <a:xfrm>
          <a:off x="4711261" y="152398"/>
          <a:ext cx="1067233" cy="1140866"/>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Lack of enabling school environ-ment</a:t>
          </a:r>
          <a:endParaRPr lang="en-ZA" sz="1200" b="1" kern="1200" dirty="0">
            <a:latin typeface="Century Gothic"/>
            <a:cs typeface="Century Gothic"/>
          </a:endParaRPr>
        </a:p>
      </dsp:txBody>
      <dsp:txXfrm>
        <a:off x="4742519" y="183656"/>
        <a:ext cx="1004717" cy="1078350"/>
      </dsp:txXfrm>
    </dsp:sp>
    <dsp:sp modelId="{C9DD2AD8-1371-4029-9E98-39A053775491}">
      <dsp:nvSpPr>
        <dsp:cNvPr id="0" name=""/>
        <dsp:cNvSpPr/>
      </dsp:nvSpPr>
      <dsp:spPr>
        <a:xfrm rot="18063179">
          <a:off x="3769376" y="2176160"/>
          <a:ext cx="3154662" cy="228118"/>
        </a:xfrm>
        <a:prstGeom prst="leftArrow">
          <a:avLst>
            <a:gd name="adj1" fmla="val 60000"/>
            <a:gd name="adj2" fmla="val 50000"/>
          </a:avLst>
        </a:prstGeom>
        <a:solidFill>
          <a:srgbClr val="204497">
            <a:alpha val="49000"/>
          </a:srgbClr>
        </a:solidFill>
        <a:ln>
          <a:noFill/>
        </a:ln>
        <a:effectLst/>
      </dsp:spPr>
      <dsp:style>
        <a:lnRef idx="0">
          <a:scrgbClr r="0" g="0" b="0"/>
        </a:lnRef>
        <a:fillRef idx="1">
          <a:scrgbClr r="0" g="0" b="0"/>
        </a:fillRef>
        <a:effectRef idx="0">
          <a:scrgbClr r="0" g="0" b="0"/>
        </a:effectRef>
        <a:fontRef idx="minor">
          <a:schemeClr val="lt1"/>
        </a:fontRef>
      </dsp:style>
    </dsp:sp>
    <dsp:sp modelId="{7AFE253E-70F2-430A-87B6-62CDA1E73CB6}">
      <dsp:nvSpPr>
        <dsp:cNvPr id="0" name=""/>
        <dsp:cNvSpPr/>
      </dsp:nvSpPr>
      <dsp:spPr>
        <a:xfrm>
          <a:off x="5630087" y="482629"/>
          <a:ext cx="1060509" cy="912612"/>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dirty="0" smtClean="0">
              <a:latin typeface="Century Gothic"/>
              <a:cs typeface="Century Gothic"/>
            </a:rPr>
            <a:t>Low literate  parents</a:t>
          </a:r>
          <a:endParaRPr lang="en-ZA" sz="1200" b="1" kern="1200" dirty="0">
            <a:latin typeface="Century Gothic"/>
            <a:cs typeface="Century Gothic"/>
          </a:endParaRPr>
        </a:p>
      </dsp:txBody>
      <dsp:txXfrm>
        <a:off x="5656816" y="509358"/>
        <a:ext cx="1007051" cy="859154"/>
      </dsp:txXfrm>
    </dsp:sp>
    <dsp:sp modelId="{DF2E307A-15BD-4CE5-817F-0DB740807F4F}">
      <dsp:nvSpPr>
        <dsp:cNvPr id="0" name=""/>
        <dsp:cNvSpPr/>
      </dsp:nvSpPr>
      <dsp:spPr>
        <a:xfrm rot="18721555">
          <a:off x="4184517" y="2416619"/>
          <a:ext cx="3221349" cy="228118"/>
        </a:xfrm>
        <a:prstGeom prst="leftArrow">
          <a:avLst>
            <a:gd name="adj1" fmla="val 60000"/>
            <a:gd name="adj2" fmla="val 50000"/>
          </a:avLst>
        </a:prstGeom>
        <a:solidFill>
          <a:srgbClr val="204497">
            <a:alpha val="48000"/>
          </a:srgbClr>
        </a:solidFill>
        <a:ln>
          <a:noFill/>
        </a:ln>
        <a:effectLst/>
      </dsp:spPr>
      <dsp:style>
        <a:lnRef idx="0">
          <a:scrgbClr r="0" g="0" b="0"/>
        </a:lnRef>
        <a:fillRef idx="1">
          <a:scrgbClr r="0" g="0" b="0"/>
        </a:fillRef>
        <a:effectRef idx="0">
          <a:scrgbClr r="0" g="0" b="0"/>
        </a:effectRef>
        <a:fontRef idx="minor">
          <a:schemeClr val="lt1"/>
        </a:fontRef>
      </dsp:style>
    </dsp:sp>
    <dsp:sp modelId="{07D784DE-7B5A-44E2-9B31-640D26D58BFD}">
      <dsp:nvSpPr>
        <dsp:cNvPr id="0" name=""/>
        <dsp:cNvSpPr/>
      </dsp:nvSpPr>
      <dsp:spPr>
        <a:xfrm>
          <a:off x="6506632" y="950675"/>
          <a:ext cx="733708" cy="767053"/>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444500">
            <a:lnSpc>
              <a:spcPct val="90000"/>
            </a:lnSpc>
            <a:spcBef>
              <a:spcPct val="0"/>
            </a:spcBef>
            <a:spcAft>
              <a:spcPct val="35000"/>
            </a:spcAft>
          </a:pPr>
          <a:r>
            <a:rPr lang="en-ZA" sz="1000" b="1" kern="1200" smtClean="0">
              <a:latin typeface="Century Gothic"/>
              <a:cs typeface="Century Gothic"/>
            </a:rPr>
            <a:t>HIV &amp;AIDS</a:t>
          </a:r>
          <a:endParaRPr lang="en-ZA" sz="1000" b="1" kern="1200" dirty="0">
            <a:latin typeface="Century Gothic"/>
            <a:cs typeface="Century Gothic"/>
          </a:endParaRPr>
        </a:p>
      </dsp:txBody>
      <dsp:txXfrm>
        <a:off x="6528122" y="972165"/>
        <a:ext cx="690728" cy="724073"/>
      </dsp:txXfrm>
    </dsp:sp>
    <dsp:sp modelId="{7E090566-E769-4576-ABEF-5CBD30217C48}">
      <dsp:nvSpPr>
        <dsp:cNvPr id="0" name=""/>
        <dsp:cNvSpPr/>
      </dsp:nvSpPr>
      <dsp:spPr>
        <a:xfrm rot="19116772">
          <a:off x="4442375" y="2720611"/>
          <a:ext cx="2942257" cy="228118"/>
        </a:xfrm>
        <a:prstGeom prst="leftArrow">
          <a:avLst>
            <a:gd name="adj1" fmla="val 60000"/>
            <a:gd name="adj2" fmla="val 50000"/>
          </a:avLst>
        </a:prstGeom>
        <a:solidFill>
          <a:srgbClr val="204497">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F9E6DEEC-6967-45BA-8E5F-B65B2D047B57}">
      <dsp:nvSpPr>
        <dsp:cNvPr id="0" name=""/>
        <dsp:cNvSpPr/>
      </dsp:nvSpPr>
      <dsp:spPr>
        <a:xfrm>
          <a:off x="6490664" y="1434543"/>
          <a:ext cx="1053136" cy="855001"/>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No identity documents</a:t>
          </a:r>
          <a:endParaRPr lang="en-ZA" sz="1200" b="1" kern="1200" dirty="0">
            <a:latin typeface="Century Gothic"/>
            <a:cs typeface="Century Gothic"/>
          </a:endParaRPr>
        </a:p>
      </dsp:txBody>
      <dsp:txXfrm>
        <a:off x="6515706" y="1459585"/>
        <a:ext cx="1003052" cy="804917"/>
      </dsp:txXfrm>
    </dsp:sp>
    <dsp:sp modelId="{21477391-70D1-42E3-9F7D-5740AB1457E6}">
      <dsp:nvSpPr>
        <dsp:cNvPr id="0" name=""/>
        <dsp:cNvSpPr/>
      </dsp:nvSpPr>
      <dsp:spPr>
        <a:xfrm rot="19739082">
          <a:off x="4753808" y="3107192"/>
          <a:ext cx="2808588" cy="228118"/>
        </a:xfrm>
        <a:prstGeom prst="leftArrow">
          <a:avLst>
            <a:gd name="adj1" fmla="val 60000"/>
            <a:gd name="adj2" fmla="val 50000"/>
          </a:avLst>
        </a:prstGeom>
        <a:solidFill>
          <a:srgbClr val="204497">
            <a:alpha val="49000"/>
          </a:srgbClr>
        </a:solidFill>
        <a:ln>
          <a:noFill/>
        </a:ln>
        <a:effectLst/>
      </dsp:spPr>
      <dsp:style>
        <a:lnRef idx="0">
          <a:scrgbClr r="0" g="0" b="0"/>
        </a:lnRef>
        <a:fillRef idx="1">
          <a:scrgbClr r="0" g="0" b="0"/>
        </a:fillRef>
        <a:effectRef idx="0">
          <a:scrgbClr r="0" g="0" b="0"/>
        </a:effectRef>
        <a:fontRef idx="minor">
          <a:schemeClr val="lt1"/>
        </a:fontRef>
      </dsp:style>
    </dsp:sp>
    <dsp:sp modelId="{5B25585A-BBBB-49CB-B35E-B0C36077B33D}">
      <dsp:nvSpPr>
        <dsp:cNvPr id="0" name=""/>
        <dsp:cNvSpPr/>
      </dsp:nvSpPr>
      <dsp:spPr>
        <a:xfrm>
          <a:off x="6900762" y="2092596"/>
          <a:ext cx="921725" cy="810137"/>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dirty="0" smtClean="0">
              <a:latin typeface="Century Gothic"/>
              <a:cs typeface="Century Gothic"/>
            </a:rPr>
            <a:t>Absent parents</a:t>
          </a:r>
          <a:endParaRPr lang="en-ZA" sz="1200" b="1" kern="1200" dirty="0">
            <a:latin typeface="Century Gothic"/>
            <a:cs typeface="Century Gothic"/>
          </a:endParaRPr>
        </a:p>
      </dsp:txBody>
      <dsp:txXfrm>
        <a:off x="6924490" y="2116324"/>
        <a:ext cx="874269" cy="762681"/>
      </dsp:txXfrm>
    </dsp:sp>
    <dsp:sp modelId="{BBE2E233-72F4-4F62-8064-ED1F5C2D070D}">
      <dsp:nvSpPr>
        <dsp:cNvPr id="0" name=""/>
        <dsp:cNvSpPr/>
      </dsp:nvSpPr>
      <dsp:spPr>
        <a:xfrm rot="20329412">
          <a:off x="4978889" y="3486183"/>
          <a:ext cx="2775719" cy="228118"/>
        </a:xfrm>
        <a:prstGeom prst="leftArrow">
          <a:avLst>
            <a:gd name="adj1" fmla="val 60000"/>
            <a:gd name="adj2" fmla="val 50000"/>
          </a:avLst>
        </a:prstGeom>
        <a:solidFill>
          <a:srgbClr val="204497">
            <a:alpha val="49000"/>
          </a:srgbClr>
        </a:solidFill>
        <a:ln>
          <a:noFill/>
        </a:ln>
        <a:effectLst/>
      </dsp:spPr>
      <dsp:style>
        <a:lnRef idx="0">
          <a:scrgbClr r="0" g="0" b="0"/>
        </a:lnRef>
        <a:fillRef idx="1">
          <a:scrgbClr r="0" g="0" b="0"/>
        </a:fillRef>
        <a:effectRef idx="0">
          <a:scrgbClr r="0" g="0" b="0"/>
        </a:effectRef>
        <a:fontRef idx="minor">
          <a:schemeClr val="lt1"/>
        </a:fontRef>
      </dsp:style>
    </dsp:sp>
    <dsp:sp modelId="{EFF41CC9-EC17-43DD-B325-9998E767700E}">
      <dsp:nvSpPr>
        <dsp:cNvPr id="0" name=""/>
        <dsp:cNvSpPr/>
      </dsp:nvSpPr>
      <dsp:spPr>
        <a:xfrm>
          <a:off x="7129292" y="2694316"/>
          <a:ext cx="1063193" cy="809147"/>
        </a:xfrm>
        <a:prstGeom prst="roundRect">
          <a:avLst>
            <a:gd name="adj" fmla="val 10000"/>
          </a:avLst>
        </a:prstGeom>
        <a:solidFill>
          <a:srgbClr val="326C4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Grief and trauma</a:t>
          </a:r>
          <a:endParaRPr lang="en-ZA" sz="1200" b="1" kern="1200" dirty="0">
            <a:latin typeface="Century Gothic"/>
            <a:cs typeface="Century Gothic"/>
          </a:endParaRPr>
        </a:p>
      </dsp:txBody>
      <dsp:txXfrm>
        <a:off x="7152991" y="2718015"/>
        <a:ext cx="1015795" cy="761749"/>
      </dsp:txXfrm>
    </dsp:sp>
    <dsp:sp modelId="{323BC21D-0F10-4C2F-B5E2-E17C29230E97}">
      <dsp:nvSpPr>
        <dsp:cNvPr id="0" name=""/>
        <dsp:cNvSpPr/>
      </dsp:nvSpPr>
      <dsp:spPr>
        <a:xfrm rot="20964706">
          <a:off x="5135894" y="3932524"/>
          <a:ext cx="2746228" cy="228118"/>
        </a:xfrm>
        <a:prstGeom prst="leftArrow">
          <a:avLst>
            <a:gd name="adj1" fmla="val 60000"/>
            <a:gd name="adj2" fmla="val 50000"/>
          </a:avLst>
        </a:prstGeom>
        <a:solidFill>
          <a:srgbClr val="204497">
            <a:alpha val="48000"/>
          </a:srgbClr>
        </a:solidFill>
        <a:ln>
          <a:noFill/>
        </a:ln>
        <a:effectLst/>
      </dsp:spPr>
      <dsp:style>
        <a:lnRef idx="0">
          <a:scrgbClr r="0" g="0" b="0"/>
        </a:lnRef>
        <a:fillRef idx="1">
          <a:scrgbClr r="0" g="0" b="0"/>
        </a:fillRef>
        <a:effectRef idx="0">
          <a:scrgbClr r="0" g="0" b="0"/>
        </a:effectRef>
        <a:fontRef idx="minor">
          <a:schemeClr val="lt1"/>
        </a:fontRef>
      </dsp:style>
    </dsp:sp>
    <dsp:sp modelId="{D0EBDF76-72CF-424B-8457-A3805692641D}">
      <dsp:nvSpPr>
        <dsp:cNvPr id="0" name=""/>
        <dsp:cNvSpPr/>
      </dsp:nvSpPr>
      <dsp:spPr>
        <a:xfrm>
          <a:off x="7350124" y="3405505"/>
          <a:ext cx="1017238" cy="777537"/>
        </a:xfrm>
        <a:prstGeom prst="roundRect">
          <a:avLst>
            <a:gd name="adj" fmla="val 10000"/>
          </a:avLst>
        </a:prstGeom>
        <a:solidFill>
          <a:srgbClr val="90B73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ZA" sz="1200" b="1" kern="1200" smtClean="0">
              <a:latin typeface="Century Gothic"/>
              <a:cs typeface="Century Gothic"/>
            </a:rPr>
            <a:t>Disability</a:t>
          </a:r>
          <a:endParaRPr lang="en-ZA" sz="1200" b="1" kern="1200" dirty="0">
            <a:latin typeface="Century Gothic"/>
            <a:cs typeface="Century Gothic"/>
          </a:endParaRPr>
        </a:p>
      </dsp:txBody>
      <dsp:txXfrm>
        <a:off x="7372897" y="3428278"/>
        <a:ext cx="971692" cy="731991"/>
      </dsp:txXfrm>
    </dsp:sp>
    <dsp:sp modelId="{7BC6622A-E13C-4D03-B3A3-7E124770E6A2}">
      <dsp:nvSpPr>
        <dsp:cNvPr id="0" name=""/>
        <dsp:cNvSpPr/>
      </dsp:nvSpPr>
      <dsp:spPr>
        <a:xfrm rot="38556">
          <a:off x="5161388" y="4425636"/>
          <a:ext cx="2243435" cy="228118"/>
        </a:xfrm>
        <a:prstGeom prst="leftArrow">
          <a:avLst>
            <a:gd name="adj1" fmla="val 60000"/>
            <a:gd name="adj2" fmla="val 50000"/>
          </a:avLst>
        </a:prstGeom>
        <a:solidFill>
          <a:srgbClr val="204497">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1A77115D-C992-4DA0-8A7E-1E8165BC49A9}">
      <dsp:nvSpPr>
        <dsp:cNvPr id="0" name=""/>
        <dsp:cNvSpPr/>
      </dsp:nvSpPr>
      <dsp:spPr>
        <a:xfrm>
          <a:off x="6511278" y="4158608"/>
          <a:ext cx="1786950" cy="78733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en-ZA" sz="2800" b="1" kern="1200" smtClean="0">
              <a:latin typeface="Century Gothic"/>
              <a:cs typeface="Century Gothic"/>
            </a:rPr>
            <a:t>Poverty</a:t>
          </a:r>
          <a:endParaRPr lang="en-ZA" sz="2800" b="1" kern="1200" dirty="0">
            <a:latin typeface="Century Gothic"/>
            <a:cs typeface="Century Gothic"/>
          </a:endParaRPr>
        </a:p>
      </dsp:txBody>
      <dsp:txXfrm>
        <a:off x="6534338" y="4181668"/>
        <a:ext cx="1740830" cy="74121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3E4EC0-BBAD-45A4-BF9F-F1A9CBCD9129}" type="datetimeFigureOut">
              <a:rPr lang="en-ZA" smtClean="0"/>
              <a:t>2023/04/20</a:t>
            </a:fld>
            <a:endParaRPr lang="en-Z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5FAD5A-0C65-4B0E-9E55-9BB55646CAB5}" type="slidenum">
              <a:rPr lang="en-ZA" smtClean="0"/>
              <a:t>‹#›</a:t>
            </a:fld>
            <a:endParaRPr lang="en-ZA"/>
          </a:p>
        </p:txBody>
      </p:sp>
    </p:spTree>
    <p:extLst>
      <p:ext uri="{BB962C8B-B14F-4D97-AF65-F5344CB8AC3E}">
        <p14:creationId xmlns:p14="http://schemas.microsoft.com/office/powerpoint/2010/main" val="651714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kern="1200" dirty="0" smtClean="0">
                <a:solidFill>
                  <a:schemeClr val="tx1"/>
                </a:solidFill>
                <a:effectLst/>
                <a:latin typeface="+mn-lt"/>
                <a:ea typeface="+mn-ea"/>
                <a:cs typeface="+mn-cs"/>
              </a:rPr>
              <a:t>CSTL aims to improve the quality of education for </a:t>
            </a:r>
            <a:r>
              <a:rPr lang="en-ZA" sz="1200" i="1" kern="1200" dirty="0" smtClean="0">
                <a:solidFill>
                  <a:schemeClr val="tx1"/>
                </a:solidFill>
                <a:effectLst/>
                <a:latin typeface="+mn-lt"/>
                <a:ea typeface="+mn-ea"/>
                <a:cs typeface="+mn-cs"/>
              </a:rPr>
              <a:t>all</a:t>
            </a:r>
            <a:r>
              <a:rPr lang="en-ZA" sz="1200" kern="1200" dirty="0" smtClean="0">
                <a:solidFill>
                  <a:schemeClr val="tx1"/>
                </a:solidFill>
                <a:effectLst/>
                <a:latin typeface="+mn-lt"/>
                <a:ea typeface="+mn-ea"/>
                <a:cs typeface="+mn-cs"/>
              </a:rPr>
              <a:t> children through strengthening inclusivity and redress.</a:t>
            </a:r>
            <a:endParaRPr lang="en-US"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CSTL is a SADC-initiated programme that was adopted by Education Ministers in 2008 to develop schools into inclusive centres of learning, care and support </a:t>
            </a: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1C3B4D33-B2A4-314E-8301-B9F668BB71A1}" type="slidenum">
              <a:rPr lang="en-US" smtClean="0"/>
              <a:t>3</a:t>
            </a:fld>
            <a:endParaRPr lang="en-US"/>
          </a:p>
        </p:txBody>
      </p:sp>
    </p:spTree>
    <p:extLst>
      <p:ext uri="{BB962C8B-B14F-4D97-AF65-F5344CB8AC3E}">
        <p14:creationId xmlns:p14="http://schemas.microsoft.com/office/powerpoint/2010/main" val="570074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kern="1200" dirty="0" smtClean="0">
                <a:solidFill>
                  <a:schemeClr val="tx1"/>
                </a:solidFill>
                <a:effectLst/>
                <a:latin typeface="+mn-lt"/>
                <a:ea typeface="+mn-ea"/>
                <a:cs typeface="+mn-cs"/>
              </a:rPr>
              <a:t>It is these many vulnerabilities that result in exclusion—political, societal, economic and educational. Poverty is an underlying factor that frames and exacerbates the impact of these vulnerabilities on education.</a:t>
            </a:r>
            <a:endParaRPr lang="en-US"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Vulnerabilities often cluster together. This means that individual learners confront multiple vulnerabilities that require multiple interventions from multiple stakeholders. At the same time, vulnerabilities are often clustered together in the same schools, circuits or districts. This allows for targeted interventions to support the most vulnerable learners.</a:t>
            </a:r>
            <a:endParaRPr lang="en-US"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The DBE has adopted the DSD’s definition of a vulnerable child as “a child whose survival, care, protection or development may be compromised due to a particular condition, situation or circumstance that prevents the fulfilment of his or her rights.” Among others, children who are recognised as vulnerable, include those who:</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poor</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Have disabilities</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lesbian, gay, bisexual, transgender or intersex (LGBTI)</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girl children</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teen parents</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working or have onerous domestic responsibilities</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vulnerable to HIV infection, including those who are HIV-exposed (e.g. through prenatal exposure or sexual abuse, are sexually active or engage in transactional sex)</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in households where there are sick people and where children, due to ignorance, do not practise universal precautions</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in households where they face significant physical, mental, social or emotional harm or neglect</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undocumented minors and/or refugees</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Are from certain race groups</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ZA"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Also vulnerable is the child whose parent or primary caregiver is terminally ill. This affects the child in a variety of ways before and after the death of the caregiver.</a:t>
            </a:r>
            <a:endParaRPr lang="en-US" sz="1200" kern="1200" dirty="0" smtClean="0">
              <a:solidFill>
                <a:schemeClr val="tx1"/>
              </a:solidFill>
              <a:effectLst/>
              <a:latin typeface="+mn-lt"/>
              <a:ea typeface="+mn-ea"/>
              <a:cs typeface="+mn-cs"/>
            </a:endParaRPr>
          </a:p>
          <a:p>
            <a:r>
              <a:rPr lang="en-ZA" sz="1200" b="1" kern="1200" dirty="0" smtClean="0">
                <a:solidFill>
                  <a:schemeClr val="tx1"/>
                </a:solidFill>
                <a:effectLst/>
                <a:latin typeface="+mn-lt"/>
                <a:ea typeface="+mn-ea"/>
                <a:cs typeface="+mn-cs"/>
              </a:rPr>
              <a:t>In summary, the education sector in South Africa faces challenges common to many countries around the world—i.e. ensuring access, equity, quality, efficiency, relevance and democracy in its educational and training policies. This reality remains at the heart of CSTL and—since its inception—has been instructive in defining the programme’s outcomes: outcomes that relate to improved enrolment, retention and achievement for all children and youth, and especially those who are vulnerable</a:t>
            </a:r>
            <a:r>
              <a:rPr lang="en-GB" sz="1200" b="1" kern="1200" dirty="0" smtClean="0">
                <a:solidFill>
                  <a:schemeClr val="tx1"/>
                </a:solidFill>
                <a:effectLst/>
                <a:latin typeface="+mn-lt"/>
                <a:ea typeface="+mn-ea"/>
                <a:cs typeface="+mn-cs"/>
              </a:rPr>
              <a:t> </a:t>
            </a:r>
            <a:r>
              <a:rPr lang="en-ZA"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D2E27-6495-5346-B105-D18CC7617DC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7191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kern="1200" dirty="0" smtClean="0">
                <a:solidFill>
                  <a:schemeClr val="tx1"/>
                </a:solidFill>
                <a:effectLst/>
                <a:latin typeface="+mn-lt"/>
                <a:ea typeface="+mn-ea"/>
                <a:cs typeface="+mn-cs"/>
              </a:rPr>
              <a:t>In South Africa, CSTL is based on the following ten key pillars: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 Rights-based and Socially Inclusive and Cohesive School</a:t>
            </a:r>
          </a:p>
          <a:p>
            <a:r>
              <a:rPr lang="en-US" sz="1200" kern="1200" dirty="0" smtClean="0">
                <a:solidFill>
                  <a:schemeClr val="tx1"/>
                </a:solidFill>
                <a:effectLst/>
                <a:latin typeface="+mn-lt"/>
                <a:ea typeface="+mn-ea"/>
                <a:cs typeface="+mn-cs"/>
              </a:rPr>
              <a:t>Makes sure that all school community members know, respect, protect and promote children’s rights to education, equality, freedom from discrimination, dignity, and all other rights necessary to equally enjoy their right to education. It:</a:t>
            </a:r>
          </a:p>
          <a:p>
            <a:pPr lvl="0"/>
            <a:r>
              <a:rPr lang="en-ZA" sz="1200" kern="1200" dirty="0" smtClean="0">
                <a:solidFill>
                  <a:schemeClr val="tx1"/>
                </a:solidFill>
                <a:effectLst/>
                <a:latin typeface="+mn-lt"/>
                <a:ea typeface="+mn-ea"/>
                <a:cs typeface="+mn-cs"/>
              </a:rPr>
              <a:t>Does not allow anything which would exclude children from coming to school and participating in all schools activities or make children feel unwelcome because of their social, economic, physical, health status, gender, sexual orientation, or other social, economic or cultural factor</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Takes steps to identify groups of children who are not in school, or who are not comfortable in the school environment because of the school admission or fee policies, disciplinary practices and rules of conduct, infrastructure, and/or attitudes, and take steps to change the school environment to make them accessible, welcoming and supportive of the needs of the children concerned</a:t>
            </a:r>
            <a:endParaRPr lang="en-US"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Celebrates differences in children and other school community members and ensure that the school welcomes all</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Nutritional Support</a:t>
            </a:r>
          </a:p>
          <a:p>
            <a:r>
              <a:rPr lang="en-ZA" sz="1200" kern="1200" dirty="0" smtClean="0">
                <a:solidFill>
                  <a:schemeClr val="tx1"/>
                </a:solidFill>
                <a:effectLst/>
                <a:latin typeface="+mn-lt"/>
                <a:ea typeface="+mn-ea"/>
                <a:cs typeface="+mn-cs"/>
              </a:rPr>
              <a:t>Addresses barriers to learning associated with hunger and malnutrition. It includes the delivery of school feeding programmes, measures to ensure food quality, to support the production of food through programmes such as school-based food gardens and the promotion of healthy lifestyles through, for example, nutrition education and deworming programmes.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Health Promotion</a:t>
            </a:r>
          </a:p>
          <a:p>
            <a:r>
              <a:rPr lang="en-GB" sz="1200" kern="1200" dirty="0" smtClean="0">
                <a:solidFill>
                  <a:schemeClr val="tx1"/>
                </a:solidFill>
                <a:effectLst/>
                <a:latin typeface="+mn-lt"/>
                <a:ea typeface="+mn-ea"/>
                <a:cs typeface="+mn-cs"/>
              </a:rPr>
              <a:t>Involves a process of enabling educators and learners to increase control over their health and its determinants, thereby improving and promoting their overall health and wellbeing. Health promotion interventions should address the risk and protective factors that impact the wellbeing of educators and learners.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Safety and Protection</a:t>
            </a:r>
          </a:p>
          <a:p>
            <a:r>
              <a:rPr lang="en-GB" sz="1200" kern="1200" dirty="0" smtClean="0">
                <a:solidFill>
                  <a:schemeClr val="tx1"/>
                </a:solidFill>
                <a:effectLst/>
                <a:latin typeface="+mn-lt"/>
                <a:ea typeface="+mn-ea"/>
                <a:cs typeface="+mn-cs"/>
              </a:rPr>
              <a:t>Aims to ensure that schools are free of all forms of violence, abuse and bullying. Safety and protection concerns are not limited to the physical infrastructure of the school (such as fencing and gates) but also refer to the psychological and emotional safety of learners and educators.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Psychosocial Support</a:t>
            </a:r>
          </a:p>
          <a:p>
            <a:r>
              <a:rPr lang="en-GB" sz="1200" kern="1200" dirty="0" smtClean="0">
                <a:solidFill>
                  <a:schemeClr val="tx1"/>
                </a:solidFill>
                <a:effectLst/>
                <a:latin typeface="+mn-lt"/>
                <a:ea typeface="+mn-ea"/>
                <a:cs typeface="+mn-cs"/>
              </a:rPr>
              <a:t>Involves the provision of care and support in response to the emotional, mental and social needs of learners and educators. All of these are critical for educational and overall development.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Curriculum Support</a:t>
            </a:r>
          </a:p>
          <a:p>
            <a:r>
              <a:rPr lang="en-GB" sz="1200" kern="1200" dirty="0" smtClean="0">
                <a:solidFill>
                  <a:schemeClr val="tx1"/>
                </a:solidFill>
                <a:effectLst/>
                <a:latin typeface="+mn-lt"/>
                <a:ea typeface="+mn-ea"/>
                <a:cs typeface="+mn-cs"/>
              </a:rPr>
              <a:t>Includes efforts to ensure that appropriately skilled and supported educators, with the necessary teaching and learning materials, efficiently and effectively deliver the curriculum to learners.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Co-curricular Support</a:t>
            </a:r>
          </a:p>
          <a:p>
            <a:r>
              <a:rPr lang="en-GB" sz="1200" kern="1200" dirty="0" smtClean="0">
                <a:solidFill>
                  <a:schemeClr val="tx1"/>
                </a:solidFill>
                <a:effectLst/>
                <a:latin typeface="+mn-lt"/>
                <a:ea typeface="+mn-ea"/>
                <a:cs typeface="+mn-cs"/>
              </a:rPr>
              <a:t>Aims to support and augment curriculum implementation in and outside of the school. Examples of co-curricular activities include peer education programmes, homework assistance programmes, social and drama clubs, and sport-related activities.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Infrastructure, Water and Sanitation</a:t>
            </a:r>
          </a:p>
          <a:p>
            <a:r>
              <a:rPr lang="en-GB" sz="1200" kern="1200" dirty="0" smtClean="0">
                <a:solidFill>
                  <a:schemeClr val="tx1"/>
                </a:solidFill>
                <a:effectLst/>
                <a:latin typeface="+mn-lt"/>
                <a:ea typeface="+mn-ea"/>
                <a:cs typeface="+mn-cs"/>
              </a:rPr>
              <a:t>Involves the provision and maintenance of habitable and appropriate physical school structures designed to meet all of the accommodation requirements of school communities.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Social Welfare Services</a:t>
            </a:r>
          </a:p>
          <a:p>
            <a:r>
              <a:rPr lang="en-GB" sz="1200" kern="1200" dirty="0" smtClean="0">
                <a:solidFill>
                  <a:schemeClr val="tx1"/>
                </a:solidFill>
                <a:effectLst/>
                <a:latin typeface="+mn-lt"/>
                <a:ea typeface="+mn-ea"/>
                <a:cs typeface="+mn-cs"/>
              </a:rPr>
              <a:t>Refers to the role of schools and educators in the implementation of childcare and protection legislation and in promoting access to social welfare services, enabling documents (such as IDs and birth certificates) and social assistance grants.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Material Support</a:t>
            </a:r>
          </a:p>
          <a:p>
            <a:r>
              <a:rPr lang="en-GB" sz="1200" kern="1200" dirty="0" smtClean="0">
                <a:solidFill>
                  <a:schemeClr val="tx1"/>
                </a:solidFill>
                <a:effectLst/>
                <a:latin typeface="+mn-lt"/>
                <a:ea typeface="+mn-ea"/>
                <a:cs typeface="+mn-cs"/>
              </a:rPr>
              <a:t>Refers to the provision of resources or services to address material or financial barriers to education, including school fees, uniforms and transport.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national minimums for each of the areas are described in the CSTL </a:t>
            </a:r>
            <a:r>
              <a:rPr lang="en-GB" sz="1200" i="1" kern="1200" dirty="0" smtClean="0">
                <a:solidFill>
                  <a:schemeClr val="tx1"/>
                </a:solidFill>
                <a:effectLst/>
                <a:latin typeface="+mn-lt"/>
                <a:ea typeface="+mn-ea"/>
                <a:cs typeface="+mn-cs"/>
              </a:rPr>
              <a:t>Handbook for the Provision of an Integrated Package of Care and Support for Learners in South African Schools</a:t>
            </a:r>
            <a:r>
              <a:rPr lang="en-GB" sz="1200" kern="1200" dirty="0" smtClean="0">
                <a:solidFill>
                  <a:schemeClr val="tx1"/>
                </a:solidFill>
                <a:effectLst/>
                <a:latin typeface="+mn-lt"/>
                <a:ea typeface="+mn-ea"/>
                <a:cs typeface="+mn-cs"/>
              </a:rPr>
              <a:t> and reflected on the attached poster.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C3B4D33-B2A4-314E-8301-B9F668BB71A1}" type="slidenum">
              <a:rPr lang="en-US" smtClean="0"/>
              <a:t>5</a:t>
            </a:fld>
            <a:endParaRPr lang="en-US"/>
          </a:p>
        </p:txBody>
      </p:sp>
    </p:spTree>
    <p:extLst>
      <p:ext uri="{BB962C8B-B14F-4D97-AF65-F5344CB8AC3E}">
        <p14:creationId xmlns:p14="http://schemas.microsoft.com/office/powerpoint/2010/main" val="1306269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8840"/>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57301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Tree>
    <p:extLst>
      <p:ext uri="{BB962C8B-B14F-4D97-AF65-F5344CB8AC3E}">
        <p14:creationId xmlns:p14="http://schemas.microsoft.com/office/powerpoint/2010/main" val="145442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A5E91D56-F3D6-4C57-902C-021CF4EA8EF7}" type="datetimeFigureOut">
              <a:rPr lang="en-ZA" smtClean="0"/>
              <a:t>2023/04/20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E2C0AE55-7E06-4976-960B-3D98813CB3CF}" type="slidenum">
              <a:rPr lang="en-ZA" smtClean="0"/>
              <a:t>‹#›</a:t>
            </a:fld>
            <a:endParaRPr lang="en-ZA" dirty="0"/>
          </a:p>
        </p:txBody>
      </p:sp>
    </p:spTree>
    <p:extLst>
      <p:ext uri="{BB962C8B-B14F-4D97-AF65-F5344CB8AC3E}">
        <p14:creationId xmlns:p14="http://schemas.microsoft.com/office/powerpoint/2010/main" val="3459249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A5E91D56-F3D6-4C57-902C-021CF4EA8EF7}" type="datetimeFigureOut">
              <a:rPr lang="en-ZA" smtClean="0"/>
              <a:t>2023/04/20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E2C0AE55-7E06-4976-960B-3D98813CB3CF}" type="slidenum">
              <a:rPr lang="en-ZA" smtClean="0"/>
              <a:t>‹#›</a:t>
            </a:fld>
            <a:endParaRPr lang="en-ZA" dirty="0"/>
          </a:p>
        </p:txBody>
      </p:sp>
    </p:spTree>
    <p:extLst>
      <p:ext uri="{BB962C8B-B14F-4D97-AF65-F5344CB8AC3E}">
        <p14:creationId xmlns:p14="http://schemas.microsoft.com/office/powerpoint/2010/main" val="1010363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411560" y="3573016"/>
            <a:ext cx="6400800" cy="1008112"/>
          </a:xfrm>
        </p:spPr>
        <p:txBody>
          <a:bodyPr>
            <a:normAutofit/>
          </a:bodyPr>
          <a:lstStyle>
            <a:lvl1pPr marL="0" indent="0" algn="ctr">
              <a:buNone/>
              <a:defRPr sz="2400" b="0" baseline="0">
                <a:solidFill>
                  <a:schemeClr val="accent6">
                    <a:lumMod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r>
              <a:rPr lang="en-ZA" sz="2400" b="1" dirty="0" smtClean="0">
                <a:solidFill>
                  <a:srgbClr val="DB6D29"/>
                </a:solidFill>
                <a:latin typeface="Arial" panose="020B0604020202020204" pitchFamily="34" charset="0"/>
                <a:cs typeface="Arial" panose="020B0604020202020204" pitchFamily="34" charset="0"/>
              </a:rPr>
              <a:t>CLICK TO ADD SUBTITLE OF THE PRESENTATION</a:t>
            </a:r>
            <a:endParaRPr lang="en-ZA" sz="2400" b="1" dirty="0">
              <a:solidFill>
                <a:srgbClr val="DB6D29"/>
              </a:solidFill>
              <a:latin typeface="Arial" panose="020B0604020202020204" pitchFamily="34" charset="0"/>
              <a:cs typeface="Arial" panose="020B0604020202020204" pitchFamily="34" charset="0"/>
            </a:endParaRPr>
          </a:p>
        </p:txBody>
      </p:sp>
      <p:grpSp>
        <p:nvGrpSpPr>
          <p:cNvPr id="4" name="Group 3"/>
          <p:cNvGrpSpPr/>
          <p:nvPr/>
        </p:nvGrpSpPr>
        <p:grpSpPr>
          <a:xfrm>
            <a:off x="0" y="5562600"/>
            <a:ext cx="9144000" cy="1264494"/>
            <a:chOff x="0" y="5562600"/>
            <a:chExt cx="9144000" cy="1264494"/>
          </a:xfrm>
        </p:grpSpPr>
        <p:pic>
          <p:nvPicPr>
            <p:cNvPr id="10" name="Picture 3"/>
            <p:cNvPicPr>
              <a:picLocks noChangeAspect="1" noChangeArrowheads="1"/>
            </p:cNvPicPr>
            <p:nvPr userDrawn="1"/>
          </p:nvPicPr>
          <p:blipFill rotWithShape="1">
            <a:blip r:embed="rId2" cstate="email">
              <a:extLst>
                <a:ext uri="{28A0092B-C50C-407E-A947-70E740481C1C}">
                  <a14:useLocalDpi xmlns:a14="http://schemas.microsoft.com/office/drawing/2010/main" val="0"/>
                </a:ext>
              </a:extLst>
            </a:blip>
            <a:srcRect/>
            <a:stretch/>
          </p:blipFill>
          <p:spPr bwMode="auto">
            <a:xfrm>
              <a:off x="76200" y="5992639"/>
              <a:ext cx="2057400" cy="8344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userDrawn="1"/>
          </p:nvPicPr>
          <p:blipFill rotWithShape="1">
            <a:blip r:embed="rId3" cstate="email">
              <a:extLst>
                <a:ext uri="{28A0092B-C50C-407E-A947-70E740481C1C}">
                  <a14:useLocalDpi xmlns:a14="http://schemas.microsoft.com/office/drawing/2010/main" val="0"/>
                </a:ext>
              </a:extLst>
            </a:blip>
            <a:srcRect l="13585" t="18717" r="12842" b="24479"/>
            <a:stretch/>
          </p:blipFill>
          <p:spPr bwMode="auto">
            <a:xfrm>
              <a:off x="8305801" y="5950586"/>
              <a:ext cx="761999" cy="83184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12" name="Group 11"/>
            <p:cNvGrpSpPr/>
            <p:nvPr userDrawn="1"/>
          </p:nvGrpSpPr>
          <p:grpSpPr>
            <a:xfrm>
              <a:off x="0" y="5562600"/>
              <a:ext cx="9144000" cy="228600"/>
              <a:chOff x="0" y="5334000"/>
              <a:chExt cx="9144000" cy="228600"/>
            </a:xfrm>
          </p:grpSpPr>
          <p:sp>
            <p:nvSpPr>
              <p:cNvPr id="13" name="Rectangle 12"/>
              <p:cNvSpPr/>
              <p:nvPr/>
            </p:nvSpPr>
            <p:spPr>
              <a:xfrm>
                <a:off x="0" y="5334000"/>
                <a:ext cx="8991599" cy="228600"/>
              </a:xfrm>
              <a:prstGeom prst="rect">
                <a:avLst/>
              </a:prstGeom>
              <a:solidFill>
                <a:srgbClr val="DB6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Rectangle 13"/>
              <p:cNvSpPr/>
              <p:nvPr/>
            </p:nvSpPr>
            <p:spPr>
              <a:xfrm>
                <a:off x="1143000" y="5334000"/>
                <a:ext cx="1143000" cy="228600"/>
              </a:xfrm>
              <a:prstGeom prst="rect">
                <a:avLst/>
              </a:prstGeom>
              <a:solidFill>
                <a:schemeClr val="accent2">
                  <a:lumMod val="5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5" name="Rectangle 14"/>
              <p:cNvSpPr/>
              <p:nvPr/>
            </p:nvSpPr>
            <p:spPr>
              <a:xfrm>
                <a:off x="8077201" y="5334000"/>
                <a:ext cx="1066799" cy="2286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6" name="Rectangle 15"/>
              <p:cNvSpPr/>
              <p:nvPr/>
            </p:nvSpPr>
            <p:spPr>
              <a:xfrm>
                <a:off x="2286000" y="5334000"/>
                <a:ext cx="1143000" cy="228600"/>
              </a:xfrm>
              <a:prstGeom prst="rect">
                <a:avLst/>
              </a:prstGeom>
              <a:solidFill>
                <a:srgbClr val="DB6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7" name="Rectangle 16"/>
              <p:cNvSpPr/>
              <p:nvPr/>
            </p:nvSpPr>
            <p:spPr>
              <a:xfrm>
                <a:off x="3505200" y="5334000"/>
                <a:ext cx="1143000" cy="2286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8" name="Rectangle 17"/>
              <p:cNvSpPr/>
              <p:nvPr/>
            </p:nvSpPr>
            <p:spPr>
              <a:xfrm>
                <a:off x="4610100" y="5334000"/>
                <a:ext cx="1143000" cy="228600"/>
              </a:xfrm>
              <a:prstGeom prst="rect">
                <a:avLst/>
              </a:prstGeom>
              <a:solidFill>
                <a:srgbClr val="DB6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9" name="Rectangle 18"/>
              <p:cNvSpPr/>
              <p:nvPr/>
            </p:nvSpPr>
            <p:spPr>
              <a:xfrm>
                <a:off x="5753100" y="5334000"/>
                <a:ext cx="1143000" cy="2286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grpSp>
        <p:nvGrpSpPr>
          <p:cNvPr id="2" name="Group 1"/>
          <p:cNvGrpSpPr/>
          <p:nvPr/>
        </p:nvGrpSpPr>
        <p:grpSpPr>
          <a:xfrm>
            <a:off x="0" y="1"/>
            <a:ext cx="9144001" cy="1303651"/>
            <a:chOff x="0" y="1"/>
            <a:chExt cx="9144001" cy="1303651"/>
          </a:xfrm>
        </p:grpSpPr>
        <p:pic>
          <p:nvPicPr>
            <p:cNvPr id="7" name="Picture 2"/>
            <p:cNvPicPr>
              <a:picLocks noChangeAspect="1" noChangeArrowheads="1"/>
            </p:cNvPicPr>
            <p:nvPr userDrawn="1"/>
          </p:nvPicPr>
          <p:blipFill rotWithShape="1">
            <a:blip r:embed="rId4" cstate="email">
              <a:extLst>
                <a:ext uri="{28A0092B-C50C-407E-A947-70E740481C1C}">
                  <a14:useLocalDpi xmlns:a14="http://schemas.microsoft.com/office/drawing/2010/main" val="0"/>
                </a:ext>
              </a:extLst>
            </a:blip>
            <a:srcRect/>
            <a:stretch/>
          </p:blipFill>
          <p:spPr bwMode="auto">
            <a:xfrm>
              <a:off x="1" y="1"/>
              <a:ext cx="9144000" cy="1303651"/>
            </a:xfrm>
            <a:prstGeom prst="rect">
              <a:avLst/>
            </a:prstGeom>
            <a:noFill/>
            <a:ln w="63500" cmpd="tri">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20" name="Straight Connector 19"/>
            <p:cNvCxnSpPr/>
            <p:nvPr userDrawn="1"/>
          </p:nvCxnSpPr>
          <p:spPr>
            <a:xfrm>
              <a:off x="0" y="1303652"/>
              <a:ext cx="9144001" cy="0"/>
            </a:xfrm>
            <a:prstGeom prst="line">
              <a:avLst/>
            </a:prstGeom>
            <a:ln w="50800">
              <a:solidFill>
                <a:srgbClr val="D9D5BD"/>
              </a:solidFill>
            </a:ln>
            <a:effectLst>
              <a:glow rad="101600">
                <a:schemeClr val="bg2">
                  <a:lumMod val="90000"/>
                  <a:alpha val="40000"/>
                </a:schemeClr>
              </a:glow>
            </a:effectLst>
          </p:spPr>
          <p:style>
            <a:lnRef idx="1">
              <a:schemeClr val="accent1"/>
            </a:lnRef>
            <a:fillRef idx="0">
              <a:schemeClr val="accent1"/>
            </a:fillRef>
            <a:effectRef idx="0">
              <a:schemeClr val="accent1"/>
            </a:effectRef>
            <a:fontRef idx="minor">
              <a:schemeClr val="tx1"/>
            </a:fontRef>
          </p:style>
        </p:cxnSp>
      </p:grpSp>
      <p:sp>
        <p:nvSpPr>
          <p:cNvPr id="8" name="Title 7"/>
          <p:cNvSpPr>
            <a:spLocks noGrp="1"/>
          </p:cNvSpPr>
          <p:nvPr>
            <p:ph type="title" hasCustomPrompt="1"/>
          </p:nvPr>
        </p:nvSpPr>
        <p:spPr>
          <a:xfrm>
            <a:off x="323528" y="1916832"/>
            <a:ext cx="8229600" cy="1143000"/>
          </a:xfrm>
        </p:spPr>
        <p:txBody>
          <a:bodyPr>
            <a:noAutofit/>
          </a:bodyPr>
          <a:lstStyle>
            <a:lvl1pPr>
              <a:defRPr sz="4000" b="1">
                <a:solidFill>
                  <a:srgbClr val="741202"/>
                </a:solidFill>
                <a:latin typeface="Arial" panose="020B0604020202020204" pitchFamily="34" charset="0"/>
                <a:cs typeface="Arial" panose="020B0604020202020204" pitchFamily="34" charset="0"/>
              </a:defRPr>
            </a:lvl1pPr>
          </a:lstStyle>
          <a:p>
            <a:r>
              <a:rPr lang="en-US" dirty="0" smtClean="0"/>
              <a:t>CLICK TO ADD TITLE OF PRESENTATION</a:t>
            </a:r>
            <a:endParaRPr lang="en-ZA" dirty="0"/>
          </a:p>
        </p:txBody>
      </p:sp>
    </p:spTree>
    <p:extLst>
      <p:ext uri="{BB962C8B-B14F-4D97-AF65-F5344CB8AC3E}">
        <p14:creationId xmlns:p14="http://schemas.microsoft.com/office/powerpoint/2010/main" val="3829840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4624"/>
            <a:ext cx="8229600" cy="721570"/>
          </a:xfrm>
        </p:spPr>
        <p:txBody>
          <a:bodyPr>
            <a:normAutofit/>
          </a:bodyPr>
          <a:lstStyle>
            <a:lvl1pPr>
              <a:defRPr sz="4000" b="1" baseline="0">
                <a:solidFill>
                  <a:srgbClr val="741202"/>
                </a:solidFill>
                <a:latin typeface="Arial" panose="020B0604020202020204" pitchFamily="34" charset="0"/>
                <a:cs typeface="Arial" panose="020B0604020202020204" pitchFamily="34" charset="0"/>
              </a:defRPr>
            </a:lvl1pPr>
          </a:lstStyle>
          <a:p>
            <a:r>
              <a:rPr lang="en-US" dirty="0" smtClean="0"/>
              <a:t>Title of slide</a:t>
            </a:r>
            <a:endParaRPr lang="en-ZA" dirty="0"/>
          </a:p>
        </p:txBody>
      </p:sp>
      <p:sp>
        <p:nvSpPr>
          <p:cNvPr id="3" name="Content Placeholder 2"/>
          <p:cNvSpPr>
            <a:spLocks noGrp="1"/>
          </p:cNvSpPr>
          <p:nvPr>
            <p:ph idx="1"/>
          </p:nvPr>
        </p:nvSpPr>
        <p:spPr>
          <a:xfrm>
            <a:off x="457200" y="1124744"/>
            <a:ext cx="8229600" cy="4968552"/>
          </a:xfrm>
        </p:spPr>
        <p:txBody>
          <a:bodyPr/>
          <a:lstStyle>
            <a:lvl1pPr>
              <a:defRPr>
                <a:latin typeface="Arial" panose="020B0604020202020204" pitchFamily="34" charset="0"/>
                <a:cs typeface="Arial" panose="020B0604020202020204" pitchFamily="34" charset="0"/>
              </a:defRPr>
            </a:lvl1pPr>
            <a:lvl2pPr>
              <a:buClr>
                <a:schemeClr val="accent2">
                  <a:lumMod val="50000"/>
                </a:schemeClr>
              </a:buCl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dirty="0"/>
          </a:p>
        </p:txBody>
      </p:sp>
      <p:sp>
        <p:nvSpPr>
          <p:cNvPr id="7" name="Rectangle 6"/>
          <p:cNvSpPr/>
          <p:nvPr/>
        </p:nvSpPr>
        <p:spPr>
          <a:xfrm>
            <a:off x="609600" y="838202"/>
            <a:ext cx="8534400" cy="45719"/>
          </a:xfrm>
          <a:prstGeom prst="rect">
            <a:avLst/>
          </a:prstGeom>
          <a:gradFill flip="none" rotWithShape="1">
            <a:gsLst>
              <a:gs pos="0">
                <a:schemeClr val="bg1"/>
              </a:gs>
              <a:gs pos="100000">
                <a:srgbClr val="DB6D29"/>
              </a:gs>
            </a:gsLst>
            <a:lin ang="0" scaled="1"/>
            <a:tileRect/>
          </a:gradFill>
          <a:ln w="254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35496" y="6237312"/>
            <a:ext cx="1471464" cy="5968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13585" t="18717" r="12842" b="24479"/>
          <a:stretch/>
        </p:blipFill>
        <p:spPr bwMode="auto">
          <a:xfrm>
            <a:off x="8544984" y="6268989"/>
            <a:ext cx="539552" cy="5890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061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Rectangle 6"/>
          <p:cNvSpPr/>
          <p:nvPr/>
        </p:nvSpPr>
        <p:spPr>
          <a:xfrm>
            <a:off x="609600" y="838202"/>
            <a:ext cx="8534400" cy="45719"/>
          </a:xfrm>
          <a:prstGeom prst="rect">
            <a:avLst/>
          </a:prstGeom>
          <a:gradFill flip="none" rotWithShape="1">
            <a:gsLst>
              <a:gs pos="0">
                <a:schemeClr val="bg1"/>
              </a:gs>
              <a:gs pos="100000">
                <a:srgbClr val="DB6D29"/>
              </a:gs>
            </a:gsLst>
            <a:lin ang="0" scaled="1"/>
            <a:tileRect/>
          </a:gradFill>
          <a:ln w="254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35496" y="6237312"/>
            <a:ext cx="1471464" cy="5968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13585" t="18717" r="12842" b="24479"/>
          <a:stretch/>
        </p:blipFill>
        <p:spPr bwMode="auto">
          <a:xfrm>
            <a:off x="8544984" y="6268989"/>
            <a:ext cx="539552" cy="5890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0" name="Title 1"/>
          <p:cNvSpPr>
            <a:spLocks noGrp="1"/>
          </p:cNvSpPr>
          <p:nvPr>
            <p:ph type="title" hasCustomPrompt="1"/>
          </p:nvPr>
        </p:nvSpPr>
        <p:spPr>
          <a:xfrm>
            <a:off x="467544" y="44624"/>
            <a:ext cx="8229600" cy="721570"/>
          </a:xfrm>
        </p:spPr>
        <p:txBody>
          <a:bodyPr>
            <a:normAutofit/>
          </a:bodyPr>
          <a:lstStyle>
            <a:lvl1pPr>
              <a:defRPr sz="4000" b="1" baseline="0">
                <a:solidFill>
                  <a:srgbClr val="741202"/>
                </a:solidFill>
                <a:latin typeface="Arial" panose="020B0604020202020204" pitchFamily="34" charset="0"/>
                <a:cs typeface="Arial" panose="020B0604020202020204" pitchFamily="34" charset="0"/>
              </a:defRPr>
            </a:lvl1pPr>
          </a:lstStyle>
          <a:p>
            <a:r>
              <a:rPr lang="en-US" dirty="0" smtClean="0"/>
              <a:t>Title of slide</a:t>
            </a:r>
            <a:endParaRPr lang="en-ZA" dirty="0"/>
          </a:p>
        </p:txBody>
      </p:sp>
    </p:spTree>
    <p:extLst>
      <p:ext uri="{BB962C8B-B14F-4D97-AF65-F5344CB8AC3E}">
        <p14:creationId xmlns:p14="http://schemas.microsoft.com/office/powerpoint/2010/main" val="647722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Rectangle 2"/>
          <p:cNvSpPr/>
          <p:nvPr/>
        </p:nvSpPr>
        <p:spPr>
          <a:xfrm>
            <a:off x="0" y="5229200"/>
            <a:ext cx="9144000" cy="16288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extBox 1"/>
          <p:cNvSpPr txBox="1"/>
          <p:nvPr/>
        </p:nvSpPr>
        <p:spPr>
          <a:xfrm>
            <a:off x="1115616" y="5470192"/>
            <a:ext cx="7200800" cy="1631216"/>
          </a:xfrm>
          <a:prstGeom prst="rect">
            <a:avLst/>
          </a:prstGeom>
          <a:noFill/>
        </p:spPr>
        <p:txBody>
          <a:bodyPr wrap="square" rtlCol="0">
            <a:spAutoFit/>
          </a:bodyPr>
          <a:lstStyle/>
          <a:p>
            <a:pPr algn="ctr"/>
            <a:r>
              <a:rPr lang="en-ZA" sz="2000" b="1" dirty="0" smtClean="0">
                <a:solidFill>
                  <a:schemeClr val="bg1"/>
                </a:solidFill>
                <a:latin typeface="Arial" panose="020B0604020202020204" pitchFamily="34" charset="0"/>
                <a:cs typeface="Arial" panose="020B0604020202020204" pitchFamily="34" charset="0"/>
              </a:rPr>
              <a:t>Website: www.education.gov.za</a:t>
            </a:r>
          </a:p>
          <a:p>
            <a:pPr algn="ctr"/>
            <a:r>
              <a:rPr lang="en-ZA" sz="2000" b="1" dirty="0" smtClean="0">
                <a:solidFill>
                  <a:schemeClr val="bg1"/>
                </a:solidFill>
                <a:latin typeface="Arial" panose="020B0604020202020204" pitchFamily="34" charset="0"/>
                <a:cs typeface="Arial" panose="020B0604020202020204" pitchFamily="34" charset="0"/>
              </a:rPr>
              <a:t>Call Centre: 0800 202 933 | callcentre@dbe.gov.za</a:t>
            </a:r>
          </a:p>
          <a:p>
            <a:pPr algn="ctr"/>
            <a:r>
              <a:rPr lang="en-ZA" sz="2000" b="1" dirty="0" smtClean="0">
                <a:solidFill>
                  <a:schemeClr val="bg1"/>
                </a:solidFill>
                <a:latin typeface="Arial" panose="020B0604020202020204" pitchFamily="34" charset="0"/>
                <a:cs typeface="Arial" panose="020B0604020202020204" pitchFamily="34" charset="0"/>
              </a:rPr>
              <a:t>Twitter: @DBE_SA | Facebook: DBE SA</a:t>
            </a:r>
          </a:p>
          <a:p>
            <a:pPr algn="ctr"/>
            <a:endParaRPr lang="en-ZA" sz="2000" b="1" dirty="0" smtClean="0">
              <a:solidFill>
                <a:schemeClr val="bg1"/>
              </a:solidFill>
              <a:latin typeface="Arial" panose="020B0604020202020204" pitchFamily="34" charset="0"/>
              <a:cs typeface="Arial" panose="020B0604020202020204" pitchFamily="34" charset="0"/>
            </a:endParaRPr>
          </a:p>
          <a:p>
            <a:endParaRPr lang="en-ZA" sz="2000" b="1" dirty="0">
              <a:solidFill>
                <a:schemeClr val="bg1"/>
              </a:solidFill>
              <a:latin typeface="Arial" panose="020B0604020202020204" pitchFamily="34" charset="0"/>
              <a:cs typeface="Arial" panose="020B0604020202020204" pitchFamily="34" charset="0"/>
            </a:endParaRPr>
          </a:p>
        </p:txBody>
      </p:sp>
      <p:grpSp>
        <p:nvGrpSpPr>
          <p:cNvPr id="7" name="Group 6"/>
          <p:cNvGrpSpPr/>
          <p:nvPr/>
        </p:nvGrpSpPr>
        <p:grpSpPr>
          <a:xfrm>
            <a:off x="0" y="1"/>
            <a:ext cx="9144001" cy="1303651"/>
            <a:chOff x="0" y="1"/>
            <a:chExt cx="9144001" cy="1303651"/>
          </a:xfrm>
        </p:grpSpPr>
        <p:pic>
          <p:nvPicPr>
            <p:cNvPr id="4" name="Picture 2"/>
            <p:cNvPicPr>
              <a:picLocks noChangeAspect="1" noChangeArrowheads="1"/>
            </p:cNvPicPr>
            <p:nvPr userDrawn="1"/>
          </p:nvPicPr>
          <p:blipFill rotWithShape="1">
            <a:blip r:embed="rId2" cstate="email">
              <a:extLst>
                <a:ext uri="{28A0092B-C50C-407E-A947-70E740481C1C}">
                  <a14:useLocalDpi xmlns:a14="http://schemas.microsoft.com/office/drawing/2010/main" val="0"/>
                </a:ext>
              </a:extLst>
            </a:blip>
            <a:srcRect/>
            <a:stretch/>
          </p:blipFill>
          <p:spPr bwMode="auto">
            <a:xfrm>
              <a:off x="1" y="1"/>
              <a:ext cx="9144000" cy="1303651"/>
            </a:xfrm>
            <a:prstGeom prst="rect">
              <a:avLst/>
            </a:prstGeom>
            <a:noFill/>
            <a:ln w="63500" cmpd="tri">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5" name="Straight Connector 4"/>
            <p:cNvCxnSpPr/>
            <p:nvPr userDrawn="1"/>
          </p:nvCxnSpPr>
          <p:spPr>
            <a:xfrm>
              <a:off x="0" y="1303652"/>
              <a:ext cx="9144001" cy="0"/>
            </a:xfrm>
            <a:prstGeom prst="line">
              <a:avLst/>
            </a:prstGeom>
            <a:ln w="50800">
              <a:solidFill>
                <a:srgbClr val="D9D5BD"/>
              </a:solidFill>
            </a:ln>
            <a:effectLst>
              <a:glow rad="101600">
                <a:schemeClr val="bg2">
                  <a:lumMod val="90000"/>
                  <a:alpha val="40000"/>
                </a:schemeClr>
              </a:glow>
            </a:effectLst>
          </p:spPr>
          <p:style>
            <a:lnRef idx="1">
              <a:schemeClr val="accent1"/>
            </a:lnRef>
            <a:fillRef idx="0">
              <a:schemeClr val="accent1"/>
            </a:fillRef>
            <a:effectRef idx="0">
              <a:schemeClr val="accent1"/>
            </a:effectRef>
            <a:fontRef idx="minor">
              <a:schemeClr val="tx1"/>
            </a:fontRef>
          </p:style>
        </p:cxnSp>
      </p:grpSp>
      <p:sp>
        <p:nvSpPr>
          <p:cNvPr id="6" name="Title 5"/>
          <p:cNvSpPr>
            <a:spLocks noGrp="1"/>
          </p:cNvSpPr>
          <p:nvPr>
            <p:ph type="title" hasCustomPrompt="1"/>
          </p:nvPr>
        </p:nvSpPr>
        <p:spPr>
          <a:xfrm>
            <a:off x="457200" y="2502024"/>
            <a:ext cx="8229600" cy="1143000"/>
          </a:xfrm>
        </p:spPr>
        <p:txBody>
          <a:bodyPr>
            <a:noAutofit/>
          </a:bodyPr>
          <a:lstStyle>
            <a:lvl1pPr>
              <a:defRPr sz="4000" b="1" baseline="0">
                <a:solidFill>
                  <a:schemeClr val="accent6">
                    <a:lumMod val="75000"/>
                  </a:schemeClr>
                </a:solidFill>
                <a:latin typeface="Arial" panose="020B0604020202020204" pitchFamily="34" charset="0"/>
                <a:cs typeface="Arial" panose="020B0604020202020204" pitchFamily="34" charset="0"/>
              </a:defRPr>
            </a:lvl1pPr>
          </a:lstStyle>
          <a:p>
            <a:r>
              <a:rPr lang="en-US" dirty="0" smtClean="0"/>
              <a:t>CLICK TO ADD ENDING MESSAGE</a:t>
            </a:r>
            <a:endParaRPr lang="en-ZA" dirty="0"/>
          </a:p>
        </p:txBody>
      </p:sp>
    </p:spTree>
    <p:extLst>
      <p:ext uri="{BB962C8B-B14F-4D97-AF65-F5344CB8AC3E}">
        <p14:creationId xmlns:p14="http://schemas.microsoft.com/office/powerpoint/2010/main" val="307045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4021440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707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113514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646379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A5E91D56-F3D6-4C57-902C-021CF4EA8EF7}" type="datetimeFigureOut">
              <a:rPr lang="en-ZA" smtClean="0"/>
              <a:t>2023/04/20</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E2C0AE55-7E06-4976-960B-3D98813CB3CF}" type="slidenum">
              <a:rPr lang="en-ZA" smtClean="0"/>
              <a:t>‹#›</a:t>
            </a:fld>
            <a:endParaRPr lang="en-ZA" dirty="0"/>
          </a:p>
        </p:txBody>
      </p:sp>
    </p:spTree>
    <p:extLst>
      <p:ext uri="{BB962C8B-B14F-4D97-AF65-F5344CB8AC3E}">
        <p14:creationId xmlns:p14="http://schemas.microsoft.com/office/powerpoint/2010/main" val="101748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91D56-F3D6-4C57-902C-021CF4EA8EF7}" type="datetimeFigureOut">
              <a:rPr lang="en-ZA" smtClean="0"/>
              <a:t>2023/04/20</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E2C0AE55-7E06-4976-960B-3D98813CB3CF}" type="slidenum">
              <a:rPr lang="en-ZA" smtClean="0"/>
              <a:t>‹#›</a:t>
            </a:fld>
            <a:endParaRPr lang="en-ZA" dirty="0"/>
          </a:p>
        </p:txBody>
      </p:sp>
    </p:spTree>
    <p:extLst>
      <p:ext uri="{BB962C8B-B14F-4D97-AF65-F5344CB8AC3E}">
        <p14:creationId xmlns:p14="http://schemas.microsoft.com/office/powerpoint/2010/main" val="1024921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E91D56-F3D6-4C57-902C-021CF4EA8EF7}" type="datetimeFigureOut">
              <a:rPr lang="en-ZA" smtClean="0"/>
              <a:t>2023/04/20</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E2C0AE55-7E06-4976-960B-3D98813CB3CF}" type="slidenum">
              <a:rPr lang="en-ZA" smtClean="0"/>
              <a:t>‹#›</a:t>
            </a:fld>
            <a:endParaRPr lang="en-ZA" dirty="0"/>
          </a:p>
        </p:txBody>
      </p:sp>
    </p:spTree>
    <p:extLst>
      <p:ext uri="{BB962C8B-B14F-4D97-AF65-F5344CB8AC3E}">
        <p14:creationId xmlns:p14="http://schemas.microsoft.com/office/powerpoint/2010/main" val="40250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ZA"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E91D56-F3D6-4C57-902C-021CF4EA8EF7}" type="datetimeFigureOut">
              <a:rPr lang="en-ZA" smtClean="0"/>
              <a:t>2023/04/20</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E2C0AE55-7E06-4976-960B-3D98813CB3CF}" type="slidenum">
              <a:rPr lang="en-ZA" smtClean="0"/>
              <a:t>‹#›</a:t>
            </a:fld>
            <a:endParaRPr lang="en-ZA" dirty="0"/>
          </a:p>
        </p:txBody>
      </p:sp>
    </p:spTree>
    <p:extLst>
      <p:ext uri="{BB962C8B-B14F-4D97-AF65-F5344CB8AC3E}">
        <p14:creationId xmlns:p14="http://schemas.microsoft.com/office/powerpoint/2010/main" val="2915274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91D56-F3D6-4C57-902C-021CF4EA8EF7}" type="datetimeFigureOut">
              <a:rPr lang="en-ZA" smtClean="0"/>
              <a:t>2023/04/20</a:t>
            </a:fld>
            <a:endParaRPr lang="en-ZA"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0AE55-7E06-4976-960B-3D98813CB3CF}" type="slidenum">
              <a:rPr lang="en-ZA" smtClean="0"/>
              <a:t>‹#›</a:t>
            </a:fld>
            <a:endParaRPr lang="en-ZA" dirty="0"/>
          </a:p>
        </p:txBody>
      </p:sp>
    </p:spTree>
    <p:extLst>
      <p:ext uri="{BB962C8B-B14F-4D97-AF65-F5344CB8AC3E}">
        <p14:creationId xmlns:p14="http://schemas.microsoft.com/office/powerpoint/2010/main" val="481029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4D7072-D4BB-4873-AC78-B9A0D73ED87D}" type="datetimeFigureOut">
              <a:rPr lang="en-US" smtClean="0"/>
              <a:t>4/20/2023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5D2603-BC7E-438B-B2A4-63605CE6062B}" type="slidenum">
              <a:rPr lang="en-US" smtClean="0"/>
              <a:t>‹#›</a:t>
            </a:fld>
            <a:endParaRPr lang="en-US"/>
          </a:p>
        </p:txBody>
      </p:sp>
    </p:spTree>
    <p:extLst>
      <p:ext uri="{BB962C8B-B14F-4D97-AF65-F5344CB8AC3E}">
        <p14:creationId xmlns:p14="http://schemas.microsoft.com/office/powerpoint/2010/main" val="3577355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12920" y="1124744"/>
            <a:ext cx="6120680" cy="3384376"/>
          </a:xfrm>
        </p:spPr>
        <p:txBody>
          <a:bodyPr>
            <a:normAutofit/>
          </a:bodyPr>
          <a:lstStyle/>
          <a:p>
            <a:r>
              <a:rPr lang="en-ZA" sz="2000" b="1" dirty="0" smtClean="0">
                <a:latin typeface="Arial" panose="020B0604020202020204" pitchFamily="34" charset="0"/>
                <a:cs typeface="Arial" panose="020B0604020202020204" pitchFamily="34" charset="0"/>
              </a:rPr>
              <a:t>SOUTH AFRICAN COUNCIL FOR EDUCATORS </a:t>
            </a:r>
            <a:br>
              <a:rPr lang="en-ZA" sz="2000" b="1" dirty="0" smtClean="0">
                <a:latin typeface="Arial" panose="020B0604020202020204" pitchFamily="34" charset="0"/>
                <a:cs typeface="Arial" panose="020B0604020202020204" pitchFamily="34" charset="0"/>
              </a:rPr>
            </a:br>
            <a:r>
              <a:rPr lang="en-ZA" sz="2000" b="1" dirty="0" smtClean="0">
                <a:latin typeface="Arial" panose="020B0604020202020204" pitchFamily="34" charset="0"/>
                <a:cs typeface="Arial" panose="020B0604020202020204" pitchFamily="34" charset="0"/>
              </a:rPr>
              <a:t>INAUGURAL NATIONAL TEACHERS CONFERENCE</a:t>
            </a:r>
            <a:br>
              <a:rPr lang="en-ZA" sz="2000" b="1" dirty="0" smtClean="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endParaRPr lang="en-ZA" sz="20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63688" y="4149080"/>
            <a:ext cx="6400800" cy="720080"/>
          </a:xfrm>
        </p:spPr>
        <p:txBody>
          <a:bodyPr>
            <a:noAutofit/>
          </a:bodyPr>
          <a:lstStyle/>
          <a:p>
            <a:r>
              <a:rPr lang="en-ZA" sz="2000" b="1" dirty="0" smtClean="0">
                <a:solidFill>
                  <a:schemeClr val="tx1"/>
                </a:solidFill>
                <a:latin typeface="Arial" panose="020B0604020202020204" pitchFamily="34" charset="0"/>
                <a:cs typeface="Arial" panose="020B0604020202020204" pitchFamily="34" charset="0"/>
              </a:rPr>
              <a:t>INCLUSIVITY, TEACHER WELLBEING, SAFETY AND SECURITY</a:t>
            </a:r>
            <a:endParaRPr lang="en-ZA"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644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036496" cy="562073"/>
          </a:xfrm>
        </p:spPr>
        <p:txBody>
          <a:bodyPr>
            <a:normAutofit fontScale="90000"/>
          </a:bodyPr>
          <a:lstStyle/>
          <a:p>
            <a:r>
              <a:rPr lang="en-ZA" b="1" dirty="0" smtClean="0"/>
              <a:t>Existing s</a:t>
            </a:r>
            <a:r>
              <a:rPr lang="en-ZA" b="1" dirty="0" smtClean="0"/>
              <a:t>tructural arrangement for CSTL</a:t>
            </a:r>
            <a:endParaRPr lang="en-ZA" dirty="0"/>
          </a:p>
        </p:txBody>
      </p:sp>
      <p:sp>
        <p:nvSpPr>
          <p:cNvPr id="3" name="Content Placeholder 2"/>
          <p:cNvSpPr>
            <a:spLocks noGrp="1"/>
          </p:cNvSpPr>
          <p:nvPr>
            <p:ph idx="1"/>
          </p:nvPr>
        </p:nvSpPr>
        <p:spPr>
          <a:xfrm>
            <a:off x="457200" y="1052736"/>
            <a:ext cx="8229600" cy="5472608"/>
          </a:xfrm>
        </p:spPr>
        <p:txBody>
          <a:bodyPr>
            <a:normAutofit fontScale="92500" lnSpcReduction="20000"/>
          </a:bodyPr>
          <a:lstStyle/>
          <a:p>
            <a:pPr marL="0" indent="0">
              <a:buNone/>
            </a:pPr>
            <a:r>
              <a:rPr lang="en-ZA" b="1" dirty="0" smtClean="0"/>
              <a:t>Provincial </a:t>
            </a:r>
            <a:r>
              <a:rPr lang="en-ZA" b="1" dirty="0"/>
              <a:t>and District level</a:t>
            </a:r>
            <a:endParaRPr lang="en-ZA" dirty="0"/>
          </a:p>
          <a:p>
            <a:pPr lvl="0"/>
            <a:r>
              <a:rPr lang="en-ZA" dirty="0"/>
              <a:t>The </a:t>
            </a:r>
            <a:r>
              <a:rPr lang="en-ZA" dirty="0" smtClean="0"/>
              <a:t>School </a:t>
            </a:r>
            <a:r>
              <a:rPr lang="en-ZA" dirty="0"/>
              <a:t>B</a:t>
            </a:r>
            <a:r>
              <a:rPr lang="en-ZA" dirty="0" smtClean="0"/>
              <a:t>ased </a:t>
            </a:r>
            <a:r>
              <a:rPr lang="en-ZA" dirty="0"/>
              <a:t>S</a:t>
            </a:r>
            <a:r>
              <a:rPr lang="en-ZA" dirty="0" smtClean="0"/>
              <a:t>upport Team (SBST) </a:t>
            </a:r>
            <a:r>
              <a:rPr lang="en-ZA" dirty="0"/>
              <a:t>must draw up an Individual Support Plan (ISP) support strategy and implement the ISP by following the SIAS process.</a:t>
            </a:r>
          </a:p>
          <a:p>
            <a:pPr lvl="0"/>
            <a:r>
              <a:rPr lang="en-ZA" dirty="0"/>
              <a:t>District Based Support Team </a:t>
            </a:r>
            <a:r>
              <a:rPr lang="en-ZA" dirty="0" smtClean="0"/>
              <a:t>(DBST) </a:t>
            </a:r>
            <a:r>
              <a:rPr lang="en-ZA" dirty="0"/>
              <a:t>approves or recommends different support that will be given, monitor and review it regularly</a:t>
            </a:r>
          </a:p>
          <a:p>
            <a:pPr lvl="0"/>
            <a:r>
              <a:rPr lang="en-ZA" dirty="0"/>
              <a:t>The District Based Support Team informs  the Provincial Office about the recommendation </a:t>
            </a:r>
            <a:endParaRPr lang="en-ZA" dirty="0" smtClean="0"/>
          </a:p>
          <a:p>
            <a:pPr lvl="0"/>
            <a:r>
              <a:rPr lang="en-ZA" dirty="0" smtClean="0"/>
              <a:t>Care and Support services organised around the child</a:t>
            </a:r>
            <a:r>
              <a:rPr lang="en-ZA" dirty="0" smtClean="0"/>
              <a:t>.</a:t>
            </a:r>
          </a:p>
          <a:p>
            <a:pPr lvl="0"/>
            <a:r>
              <a:rPr lang="en-GB" dirty="0" smtClean="0">
                <a:solidFill>
                  <a:srgbClr val="FF0000"/>
                </a:solidFill>
              </a:rPr>
              <a:t>What structures can be used for educators?</a:t>
            </a:r>
            <a:endParaRPr lang="en-ZA" dirty="0">
              <a:solidFill>
                <a:srgbClr val="FF0000"/>
              </a:solidFill>
            </a:endParaRPr>
          </a:p>
        </p:txBody>
      </p:sp>
    </p:spTree>
    <p:extLst>
      <p:ext uri="{BB962C8B-B14F-4D97-AF65-F5344CB8AC3E}">
        <p14:creationId xmlns:p14="http://schemas.microsoft.com/office/powerpoint/2010/main" val="2533410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5"/>
            <a:ext cx="8229600" cy="1080120"/>
          </a:xfrm>
        </p:spPr>
        <p:txBody>
          <a:bodyPr>
            <a:normAutofit/>
          </a:bodyPr>
          <a:lstStyle/>
          <a:p>
            <a:r>
              <a:rPr lang="en-ZA" sz="2800" b="1" dirty="0" smtClean="0"/>
              <a:t>Partnership Protocol Between Department of Basic Education and the South African Police Service</a:t>
            </a:r>
            <a:endParaRPr lang="en-ZA" sz="2800" b="1" dirty="0"/>
          </a:p>
        </p:txBody>
      </p:sp>
      <p:sp>
        <p:nvSpPr>
          <p:cNvPr id="3" name="Content Placeholder 2"/>
          <p:cNvSpPr>
            <a:spLocks noGrp="1"/>
          </p:cNvSpPr>
          <p:nvPr>
            <p:ph idx="1"/>
          </p:nvPr>
        </p:nvSpPr>
        <p:spPr>
          <a:xfrm>
            <a:off x="0" y="1124745"/>
            <a:ext cx="9144000" cy="5184575"/>
          </a:xfrm>
        </p:spPr>
        <p:txBody>
          <a:bodyPr>
            <a:noAutofit/>
          </a:bodyPr>
          <a:lstStyle/>
          <a:p>
            <a:pPr algn="just"/>
            <a:r>
              <a:rPr lang="en-ZA" sz="2400" dirty="0"/>
              <a:t>The Department of Basic  Education is  responsible for monitoring and supporting provinces in the implementation of the National School Safety </a:t>
            </a:r>
            <a:r>
              <a:rPr lang="en-ZA" sz="2400" dirty="0" smtClean="0"/>
              <a:t>Framework (NSSF) </a:t>
            </a:r>
            <a:r>
              <a:rPr lang="en-ZA" sz="2400" dirty="0"/>
              <a:t>in education districts across the country. </a:t>
            </a:r>
            <a:endParaRPr lang="en-ZA" sz="2400" dirty="0" smtClean="0"/>
          </a:p>
          <a:p>
            <a:pPr algn="just"/>
            <a:r>
              <a:rPr lang="en-ZA" sz="2400" dirty="0" smtClean="0"/>
              <a:t>Through </a:t>
            </a:r>
            <a:r>
              <a:rPr lang="en-ZA" sz="2400" dirty="0"/>
              <a:t>the partnership (Protocol) with the South African Police Service (SAPS</a:t>
            </a:r>
            <a:r>
              <a:rPr lang="en-ZA" sz="2400" dirty="0" smtClean="0"/>
              <a:t>), </a:t>
            </a:r>
            <a:r>
              <a:rPr lang="en-ZA" sz="2400" dirty="0"/>
              <a:t>DBE is involved in crime awareness campaigns and programmes with a strong focus on encouraging reporting of incidents by the schools on the South African Schools Administration Management System (SA.SAMS</a:t>
            </a:r>
            <a:r>
              <a:rPr lang="en-ZA" sz="2400" dirty="0" smtClean="0"/>
              <a:t>).</a:t>
            </a:r>
          </a:p>
          <a:p>
            <a:pPr algn="just"/>
            <a:r>
              <a:rPr lang="en-ZA" sz="2400" dirty="0"/>
              <a:t>Working with Community Policing Forums and the Quality Learning and Teaching Campaign (QLTC), DBE mobilises communities to take up ownership of schools. This also enhances efficiency of the referral system for learners with deviant behaviours (repetitive ill-discipline).</a:t>
            </a:r>
          </a:p>
        </p:txBody>
      </p:sp>
    </p:spTree>
    <p:extLst>
      <p:ext uri="{BB962C8B-B14F-4D97-AF65-F5344CB8AC3E}">
        <p14:creationId xmlns:p14="http://schemas.microsoft.com/office/powerpoint/2010/main" val="3225420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9036496" cy="562073"/>
          </a:xfrm>
        </p:spPr>
        <p:txBody>
          <a:bodyPr>
            <a:normAutofit fontScale="90000"/>
          </a:bodyPr>
          <a:lstStyle/>
          <a:p>
            <a:r>
              <a:rPr lang="en-ZA" b="1" dirty="0" smtClean="0"/>
              <a:t>Addressing the range of –isms to advance safety and security of teachers</a:t>
            </a:r>
            <a:endParaRPr lang="en-ZA" dirty="0"/>
          </a:p>
        </p:txBody>
      </p:sp>
      <p:sp>
        <p:nvSpPr>
          <p:cNvPr id="3" name="Content Placeholder 2"/>
          <p:cNvSpPr>
            <a:spLocks noGrp="1"/>
          </p:cNvSpPr>
          <p:nvPr>
            <p:ph idx="1"/>
          </p:nvPr>
        </p:nvSpPr>
        <p:spPr>
          <a:xfrm>
            <a:off x="403448" y="1388592"/>
            <a:ext cx="8229600" cy="5472608"/>
          </a:xfrm>
        </p:spPr>
        <p:txBody>
          <a:bodyPr>
            <a:normAutofit fontScale="70000" lnSpcReduction="20000"/>
          </a:bodyPr>
          <a:lstStyle/>
          <a:p>
            <a:pPr lvl="0"/>
            <a:r>
              <a:rPr lang="en-GB" dirty="0"/>
              <a:t>R</a:t>
            </a:r>
            <a:r>
              <a:rPr lang="en-GB" dirty="0" smtClean="0"/>
              <a:t>acism</a:t>
            </a:r>
            <a:r>
              <a:rPr lang="en-GB" dirty="0"/>
              <a:t>, sexism, classism, ableism, </a:t>
            </a:r>
            <a:r>
              <a:rPr lang="en-GB" dirty="0" err="1"/>
              <a:t>heterosexism</a:t>
            </a:r>
            <a:r>
              <a:rPr lang="en-GB" dirty="0"/>
              <a:t> and other forms of oppression or “isms,” </a:t>
            </a:r>
            <a:endParaRPr lang="en-GB" dirty="0" smtClean="0"/>
          </a:p>
          <a:p>
            <a:pPr lvl="0"/>
            <a:r>
              <a:rPr lang="en-GB" dirty="0"/>
              <a:t>T</a:t>
            </a:r>
            <a:r>
              <a:rPr lang="en-GB" dirty="0" smtClean="0"/>
              <a:t>hese </a:t>
            </a:r>
            <a:r>
              <a:rPr lang="en-GB" dirty="0"/>
              <a:t>issues </a:t>
            </a:r>
            <a:r>
              <a:rPr lang="en-GB" dirty="0" smtClean="0"/>
              <a:t>are an interlocking </a:t>
            </a:r>
            <a:r>
              <a:rPr lang="en-GB" dirty="0"/>
              <a:t>system operating at the personal, interpersonal, institutional and cultural </a:t>
            </a:r>
            <a:r>
              <a:rPr lang="en-GB" dirty="0" smtClean="0"/>
              <a:t>levels</a:t>
            </a:r>
          </a:p>
          <a:p>
            <a:pPr lvl="0"/>
            <a:r>
              <a:rPr lang="en-GB" dirty="0" smtClean="0"/>
              <a:t>Many </a:t>
            </a:r>
            <a:r>
              <a:rPr lang="en-GB" dirty="0"/>
              <a:t>individuals only see or hear of examples at the personal level (an individual tells a racist joke or makes a homophobic slur) or at the interpersonal level (a </a:t>
            </a:r>
            <a:r>
              <a:rPr lang="en-GB" dirty="0" smtClean="0"/>
              <a:t>principal </a:t>
            </a:r>
            <a:r>
              <a:rPr lang="en-GB" dirty="0"/>
              <a:t>expects lower </a:t>
            </a:r>
            <a:r>
              <a:rPr lang="en-GB" dirty="0" smtClean="0"/>
              <a:t>performance </a:t>
            </a:r>
            <a:r>
              <a:rPr lang="en-GB" dirty="0"/>
              <a:t>from </a:t>
            </a:r>
            <a:r>
              <a:rPr lang="en-GB" dirty="0" smtClean="0"/>
              <a:t>teacher of different race).</a:t>
            </a:r>
          </a:p>
          <a:p>
            <a:pPr lvl="0"/>
            <a:r>
              <a:rPr lang="en-GB" dirty="0"/>
              <a:t>Broadening our understanding of these four levels can assist in understanding oppression as a </a:t>
            </a:r>
            <a:r>
              <a:rPr lang="en-GB" dirty="0" smtClean="0"/>
              <a:t>system and required interventions.</a:t>
            </a:r>
          </a:p>
          <a:p>
            <a:pPr lvl="0"/>
            <a:r>
              <a:rPr lang="en-GB" dirty="0" smtClean="0"/>
              <a:t>Draft Protocol for the Elimination of Unfair Discrimination in Schools</a:t>
            </a:r>
          </a:p>
          <a:p>
            <a:pPr lvl="0"/>
            <a:r>
              <a:rPr lang="en-GB" dirty="0" smtClean="0"/>
              <a:t>Draft Guidelines for the socio-educational inclusion of diverse Sexual Orientation, Gender Identity, Expression and Sex Characteristics.</a:t>
            </a:r>
          </a:p>
          <a:p>
            <a:pPr lvl="0"/>
            <a:r>
              <a:rPr lang="en-GB" dirty="0" smtClean="0"/>
              <a:t>Need to design teacher-specific iterations, with SACE &amp; ELRC.</a:t>
            </a:r>
            <a:endParaRPr lang="en-GB" dirty="0"/>
          </a:p>
          <a:p>
            <a:pPr lvl="0"/>
            <a:endParaRPr lang="en-ZA" dirty="0"/>
          </a:p>
        </p:txBody>
      </p:sp>
    </p:spTree>
    <p:extLst>
      <p:ext uri="{BB962C8B-B14F-4D97-AF65-F5344CB8AC3E}">
        <p14:creationId xmlns:p14="http://schemas.microsoft.com/office/powerpoint/2010/main" val="2674158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Conclusion</a:t>
            </a:r>
            <a:endParaRPr lang="en-US" b="1" dirty="0"/>
          </a:p>
        </p:txBody>
      </p:sp>
      <p:sp>
        <p:nvSpPr>
          <p:cNvPr id="5" name="AutoShape 4" descr="Why we need to focus on teacher wellbeing this new school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a:p>
        </p:txBody>
      </p:sp>
      <p:sp>
        <p:nvSpPr>
          <p:cNvPr id="6" name="AutoShape 6" descr="Why we need to focus on teacher wellbeing this new school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a:p>
        </p:txBody>
      </p:sp>
      <p:pic>
        <p:nvPicPr>
          <p:cNvPr id="7" name="Picture 6"/>
          <p:cNvPicPr>
            <a:picLocks noChangeAspect="1"/>
          </p:cNvPicPr>
          <p:nvPr/>
        </p:nvPicPr>
        <p:blipFill>
          <a:blip r:embed="rId2"/>
          <a:stretch>
            <a:fillRect/>
          </a:stretch>
        </p:blipFill>
        <p:spPr>
          <a:xfrm>
            <a:off x="971600" y="1531940"/>
            <a:ext cx="7320814" cy="4392488"/>
          </a:xfrm>
          <a:prstGeom prst="rect">
            <a:avLst/>
          </a:prstGeom>
        </p:spPr>
      </p:pic>
    </p:spTree>
    <p:extLst>
      <p:ext uri="{BB962C8B-B14F-4D97-AF65-F5344CB8AC3E}">
        <p14:creationId xmlns:p14="http://schemas.microsoft.com/office/powerpoint/2010/main" val="789362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5737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34081"/>
          </a:xfrm>
        </p:spPr>
        <p:txBody>
          <a:bodyPr>
            <a:normAutofit fontScale="90000"/>
          </a:bodyPr>
          <a:lstStyle/>
          <a:p>
            <a:r>
              <a:rPr lang="en-ZA" b="1" dirty="0" smtClean="0"/>
              <a:t>Presentation Outline</a:t>
            </a:r>
            <a:endParaRPr lang="en-US" b="1" dirty="0"/>
          </a:p>
        </p:txBody>
      </p:sp>
      <p:sp>
        <p:nvSpPr>
          <p:cNvPr id="3" name="Content Placeholder 2"/>
          <p:cNvSpPr>
            <a:spLocks noGrp="1"/>
          </p:cNvSpPr>
          <p:nvPr>
            <p:ph idx="1"/>
          </p:nvPr>
        </p:nvSpPr>
        <p:spPr>
          <a:xfrm>
            <a:off x="457200" y="836712"/>
            <a:ext cx="8229600" cy="5472608"/>
          </a:xfrm>
        </p:spPr>
        <p:txBody>
          <a:bodyPr>
            <a:normAutofit fontScale="77500" lnSpcReduction="20000"/>
          </a:bodyPr>
          <a:lstStyle/>
          <a:p>
            <a:pPr marL="514350" indent="-514350">
              <a:buFont typeface="+mj-lt"/>
              <a:buAutoNum type="arabicPeriod"/>
            </a:pPr>
            <a:r>
              <a:rPr lang="en-ZA" dirty="0" smtClean="0"/>
              <a:t>Care and Support for Teaching and Learning (CSTL): An education sector framework</a:t>
            </a:r>
            <a:endParaRPr lang="en-ZA" dirty="0" smtClean="0"/>
          </a:p>
          <a:p>
            <a:pPr marL="514350" indent="-514350">
              <a:buFont typeface="+mj-lt"/>
              <a:buAutoNum type="arabicPeriod"/>
            </a:pPr>
            <a:r>
              <a:rPr lang="en-ZA" dirty="0" smtClean="0"/>
              <a:t>Intersecting vulnerabilities that impact on education outcomes for learners</a:t>
            </a:r>
            <a:endParaRPr lang="en-ZA" dirty="0" smtClean="0"/>
          </a:p>
          <a:p>
            <a:pPr marL="514350" indent="-514350">
              <a:buFont typeface="+mj-lt"/>
              <a:buAutoNum type="arabicPeriod"/>
            </a:pPr>
            <a:r>
              <a:rPr lang="en-ZA" dirty="0" smtClean="0"/>
              <a:t>The 10 CSTL Pillar / action areas</a:t>
            </a:r>
          </a:p>
          <a:p>
            <a:pPr marL="514350" indent="-514350">
              <a:buFont typeface="+mj-lt"/>
              <a:buAutoNum type="arabicPeriod"/>
            </a:pPr>
            <a:r>
              <a:rPr lang="en-GB" dirty="0" smtClean="0"/>
              <a:t>Revised pillars / action areas</a:t>
            </a:r>
            <a:endParaRPr lang="en-ZA" dirty="0" smtClean="0"/>
          </a:p>
          <a:p>
            <a:pPr marL="514350" lvl="0" indent="-514350">
              <a:buFont typeface="+mj-lt"/>
              <a:buAutoNum type="arabicPeriod"/>
            </a:pPr>
            <a:r>
              <a:rPr lang="en-ZA" sz="3000" dirty="0" smtClean="0">
                <a:solidFill>
                  <a:prstClr val="black"/>
                </a:solidFill>
              </a:rPr>
              <a:t>Markers for teacher wellbeing</a:t>
            </a:r>
            <a:endParaRPr lang="en-ZA" sz="3000" dirty="0">
              <a:solidFill>
                <a:prstClr val="black"/>
              </a:solidFill>
            </a:endParaRPr>
          </a:p>
          <a:p>
            <a:pPr marL="514350" indent="-514350">
              <a:buFont typeface="+mj-lt"/>
              <a:buAutoNum type="arabicPeriod"/>
            </a:pPr>
            <a:r>
              <a:rPr lang="en-ZA" dirty="0" smtClean="0"/>
              <a:t>DBE Contribution</a:t>
            </a:r>
          </a:p>
          <a:p>
            <a:pPr marL="514350" indent="-514350">
              <a:buFont typeface="+mj-lt"/>
              <a:buAutoNum type="arabicPeriod"/>
            </a:pPr>
            <a:r>
              <a:rPr lang="en-GB" dirty="0" smtClean="0"/>
              <a:t>Advocacy Materials</a:t>
            </a:r>
          </a:p>
          <a:p>
            <a:pPr marL="514350" indent="-514350">
              <a:buFont typeface="+mj-lt"/>
              <a:buAutoNum type="arabicPeriod"/>
            </a:pPr>
            <a:r>
              <a:rPr lang="en-GB" dirty="0" smtClean="0"/>
              <a:t>Existing structural arrangement for CSTL</a:t>
            </a:r>
            <a:endParaRPr lang="en-ZA" dirty="0" smtClean="0"/>
          </a:p>
          <a:p>
            <a:pPr marL="514350" indent="-514350">
              <a:buFont typeface="+mj-lt"/>
              <a:buAutoNum type="arabicPeriod"/>
            </a:pPr>
            <a:r>
              <a:rPr lang="en-ZA" dirty="0" smtClean="0"/>
              <a:t>Partnership </a:t>
            </a:r>
            <a:r>
              <a:rPr lang="en-ZA" dirty="0"/>
              <a:t>Protocol Between Department of Basic Education and the South African Police Service </a:t>
            </a:r>
            <a:endParaRPr lang="en-ZA" dirty="0" smtClean="0"/>
          </a:p>
          <a:p>
            <a:pPr marL="514350" lvl="0" indent="-514350">
              <a:buFont typeface="+mj-lt"/>
              <a:buAutoNum type="arabicPeriod"/>
            </a:pPr>
            <a:r>
              <a:rPr lang="en-ZA" dirty="0"/>
              <a:t>Addressing the range of –isms to </a:t>
            </a:r>
            <a:r>
              <a:rPr lang="en-ZA" dirty="0" smtClean="0"/>
              <a:t>address oppression and advance </a:t>
            </a:r>
            <a:r>
              <a:rPr lang="en-ZA" dirty="0"/>
              <a:t>safety and security of </a:t>
            </a:r>
            <a:r>
              <a:rPr lang="en-ZA" dirty="0" smtClean="0"/>
              <a:t>teachers</a:t>
            </a:r>
          </a:p>
          <a:p>
            <a:pPr marL="514350" lvl="0" indent="-514350">
              <a:buFont typeface="+mj-lt"/>
              <a:buAutoNum type="arabicPeriod"/>
            </a:pPr>
            <a:r>
              <a:rPr lang="en-ZA" dirty="0" smtClean="0"/>
              <a:t>Conclusion</a:t>
            </a:r>
            <a:endParaRPr lang="en-ZA" dirty="0" smtClean="0"/>
          </a:p>
          <a:p>
            <a:endParaRPr lang="en-US" dirty="0"/>
          </a:p>
        </p:txBody>
      </p:sp>
    </p:spTree>
    <p:extLst>
      <p:ext uri="{BB962C8B-B14F-4D97-AF65-F5344CB8AC3E}">
        <p14:creationId xmlns:p14="http://schemas.microsoft.com/office/powerpoint/2010/main" val="130265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6998"/>
            <a:ext cx="8229600" cy="1143000"/>
          </a:xfrm>
        </p:spPr>
        <p:txBody>
          <a:bodyPr>
            <a:noAutofit/>
          </a:bodyPr>
          <a:lstStyle/>
          <a:p>
            <a:r>
              <a:rPr lang="en-US" sz="3200" dirty="0" smtClean="0">
                <a:solidFill>
                  <a:schemeClr val="accent6">
                    <a:lumMod val="50000"/>
                  </a:schemeClr>
                </a:solidFill>
                <a:latin typeface="+mj-lt"/>
              </a:rPr>
              <a:t>Care &amp; Support for Teaching &amp; Learning (CSTL):</a:t>
            </a:r>
            <a:br>
              <a:rPr lang="en-US" sz="3200" dirty="0" smtClean="0">
                <a:solidFill>
                  <a:schemeClr val="accent6">
                    <a:lumMod val="50000"/>
                  </a:schemeClr>
                </a:solidFill>
                <a:latin typeface="+mj-lt"/>
              </a:rPr>
            </a:br>
            <a:r>
              <a:rPr lang="en-US" sz="3200" dirty="0" smtClean="0">
                <a:solidFill>
                  <a:schemeClr val="accent6">
                    <a:lumMod val="50000"/>
                  </a:schemeClr>
                </a:solidFill>
                <a:latin typeface="+mj-lt"/>
              </a:rPr>
              <a:t>An education sector framework</a:t>
            </a:r>
            <a:endParaRPr lang="en-US" sz="3200" dirty="0">
              <a:solidFill>
                <a:schemeClr val="accent6">
                  <a:lumMod val="50000"/>
                </a:schemeClr>
              </a:solidFill>
              <a:latin typeface="+mj-lt"/>
            </a:endParaRPr>
          </a:p>
        </p:txBody>
      </p:sp>
      <p:pic>
        <p:nvPicPr>
          <p:cNvPr id="5" name="Content Placeholder 8" descr="girl_in_the_middle copy.jpg"/>
          <p:cNvPicPr>
            <a:picLocks noGrp="1" noChangeAspect="1"/>
          </p:cNvPicPr>
          <p:nvPr>
            <p:ph idx="1"/>
          </p:nvPr>
        </p:nvPicPr>
        <p:blipFill>
          <a:blip r:embed="rId3" cstate="email">
            <a:extLst>
              <a:ext uri="{28A0092B-C50C-407E-A947-70E740481C1C}">
                <a14:useLocalDpi xmlns:a14="http://schemas.microsoft.com/office/drawing/2010/main" val="0"/>
              </a:ext>
            </a:extLst>
          </a:blip>
          <a:srcRect l="13914" r="13914"/>
          <a:stretch>
            <a:fillRect/>
          </a:stretch>
        </p:blipFill>
        <p:spPr>
          <a:xfrm>
            <a:off x="92869" y="1269999"/>
            <a:ext cx="4563409" cy="4885017"/>
          </a:xfrm>
          <a:ln>
            <a:solidFill>
              <a:schemeClr val="accent6">
                <a:lumMod val="75000"/>
              </a:schemeClr>
            </a:solidFill>
          </a:ln>
        </p:spPr>
      </p:pic>
      <p:sp>
        <p:nvSpPr>
          <p:cNvPr id="6" name="TextBox 5"/>
          <p:cNvSpPr txBox="1"/>
          <p:nvPr/>
        </p:nvSpPr>
        <p:spPr>
          <a:xfrm>
            <a:off x="4478946" y="1261370"/>
            <a:ext cx="4576154" cy="4893647"/>
          </a:xfrm>
          <a:prstGeom prst="rect">
            <a:avLst/>
          </a:prstGeom>
          <a:solidFill>
            <a:schemeClr val="accent6">
              <a:lumMod val="75000"/>
            </a:schemeClr>
          </a:solidFill>
        </p:spPr>
        <p:txBody>
          <a:bodyPr wrap="square" rtlCol="0">
            <a:spAutoFit/>
          </a:bodyPr>
          <a:lstStyle/>
          <a:p>
            <a:r>
              <a:rPr lang="en-US" sz="2400" dirty="0" smtClean="0">
                <a:solidFill>
                  <a:schemeClr val="bg1"/>
                </a:solidFill>
                <a:cs typeface="Arial"/>
              </a:rPr>
              <a:t>A </a:t>
            </a:r>
            <a:r>
              <a:rPr lang="en-US" sz="2400" dirty="0">
                <a:solidFill>
                  <a:schemeClr val="bg1"/>
                </a:solidFill>
                <a:cs typeface="Arial"/>
              </a:rPr>
              <a:t>comprehensive, coordinated, multi-</a:t>
            </a:r>
            <a:r>
              <a:rPr lang="en-US" sz="2400" dirty="0" err="1">
                <a:solidFill>
                  <a:schemeClr val="bg1"/>
                </a:solidFill>
                <a:cs typeface="Arial"/>
              </a:rPr>
              <a:t>sectoral</a:t>
            </a:r>
            <a:r>
              <a:rPr lang="en-US" sz="2400" dirty="0">
                <a:solidFill>
                  <a:schemeClr val="bg1"/>
                </a:solidFill>
                <a:cs typeface="Arial"/>
              </a:rPr>
              <a:t> response to a</a:t>
            </a:r>
            <a:r>
              <a:rPr lang="en-ZA" sz="2400" dirty="0">
                <a:solidFill>
                  <a:schemeClr val="bg1"/>
                </a:solidFill>
                <a:cs typeface="Arial"/>
              </a:rPr>
              <a:t>ddressing barriers to learning and development that are preventing children from realising their right to </a:t>
            </a:r>
            <a:r>
              <a:rPr lang="en-ZA" sz="2400" dirty="0" smtClean="0">
                <a:solidFill>
                  <a:schemeClr val="bg1"/>
                </a:solidFill>
                <a:cs typeface="Arial"/>
              </a:rPr>
              <a:t>education.</a:t>
            </a:r>
          </a:p>
          <a:p>
            <a:endParaRPr lang="en-ZA" sz="2400" dirty="0" smtClean="0">
              <a:solidFill>
                <a:schemeClr val="bg1"/>
              </a:solidFill>
              <a:cs typeface="Arial"/>
            </a:endParaRPr>
          </a:p>
          <a:p>
            <a:pPr marL="342900" indent="-342900">
              <a:buFont typeface="Arial"/>
              <a:buChar char="•"/>
            </a:pPr>
            <a:r>
              <a:rPr lang="en-US" sz="2400" dirty="0">
                <a:solidFill>
                  <a:schemeClr val="bg1"/>
                </a:solidFill>
              </a:rPr>
              <a:t>Strengthening systems</a:t>
            </a:r>
          </a:p>
          <a:p>
            <a:pPr marL="342900" indent="-342900">
              <a:buFont typeface="Arial"/>
              <a:buChar char="•"/>
            </a:pPr>
            <a:r>
              <a:rPr lang="en-US" sz="2400" dirty="0">
                <a:solidFill>
                  <a:schemeClr val="bg1"/>
                </a:solidFill>
              </a:rPr>
              <a:t>Partnering</a:t>
            </a:r>
          </a:p>
          <a:p>
            <a:pPr marL="342900" indent="-342900">
              <a:buFont typeface="Arial"/>
              <a:buChar char="•"/>
            </a:pPr>
            <a:r>
              <a:rPr lang="en-US" sz="2400" dirty="0">
                <a:solidFill>
                  <a:schemeClr val="bg1"/>
                </a:solidFill>
              </a:rPr>
              <a:t>I</a:t>
            </a:r>
            <a:r>
              <a:rPr lang="en-US" sz="2400" dirty="0" smtClean="0">
                <a:solidFill>
                  <a:schemeClr val="bg1"/>
                </a:solidFill>
              </a:rPr>
              <a:t>ntegrated </a:t>
            </a:r>
            <a:r>
              <a:rPr lang="en-US" sz="2400" dirty="0">
                <a:solidFill>
                  <a:schemeClr val="bg1"/>
                </a:solidFill>
              </a:rPr>
              <a:t>package of care and support</a:t>
            </a:r>
          </a:p>
          <a:p>
            <a:pPr marL="342900" indent="-342900">
              <a:buFont typeface="Arial"/>
              <a:buChar char="•"/>
            </a:pPr>
            <a:r>
              <a:rPr lang="en-US" sz="2400" dirty="0">
                <a:solidFill>
                  <a:schemeClr val="bg1"/>
                </a:solidFill>
              </a:rPr>
              <a:t>L</a:t>
            </a:r>
            <a:r>
              <a:rPr lang="en-US" sz="2400" dirty="0" smtClean="0">
                <a:solidFill>
                  <a:schemeClr val="bg1"/>
                </a:solidFill>
              </a:rPr>
              <a:t>egal </a:t>
            </a:r>
            <a:r>
              <a:rPr lang="en-US" sz="2400" dirty="0">
                <a:solidFill>
                  <a:schemeClr val="bg1"/>
                </a:solidFill>
              </a:rPr>
              <a:t>and policy </a:t>
            </a:r>
            <a:r>
              <a:rPr lang="en-US" sz="2400" dirty="0" smtClean="0">
                <a:solidFill>
                  <a:schemeClr val="bg1"/>
                </a:solidFill>
              </a:rPr>
              <a:t>mandate</a:t>
            </a:r>
          </a:p>
          <a:p>
            <a:pPr marL="342900" indent="-342900">
              <a:buFont typeface="Arial"/>
              <a:buChar char="•"/>
            </a:pPr>
            <a:endParaRPr lang="en-US" sz="2400" dirty="0" smtClean="0">
              <a:solidFill>
                <a:schemeClr val="bg1"/>
              </a:solidFill>
            </a:endParaRPr>
          </a:p>
        </p:txBody>
      </p:sp>
    </p:spTree>
    <p:extLst>
      <p:ext uri="{BB962C8B-B14F-4D97-AF65-F5344CB8AC3E}">
        <p14:creationId xmlns:p14="http://schemas.microsoft.com/office/powerpoint/2010/main" val="355339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54682"/>
            <a:ext cx="9144000" cy="107721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ZA" sz="3200" b="1" i="0" u="none" strike="noStrike" kern="1200" cap="none" spc="0" normalizeH="0" baseline="0" noProof="0" dirty="0">
                <a:ln>
                  <a:noFill/>
                </a:ln>
                <a:solidFill>
                  <a:srgbClr val="9A0324"/>
                </a:solidFill>
                <a:effectLst/>
                <a:uLnTx/>
                <a:uFillTx/>
                <a:latin typeface="Calibri"/>
                <a:ea typeface="+mn-ea"/>
                <a:cs typeface="Arial"/>
              </a:rPr>
              <a:t>I</a:t>
            </a:r>
            <a:r>
              <a:rPr kumimoji="0" lang="en-ZA" sz="3200" b="1" i="0" u="none" strike="noStrike" kern="1200" cap="none" spc="0" normalizeH="0" baseline="0" noProof="0" dirty="0" smtClean="0">
                <a:ln>
                  <a:noFill/>
                </a:ln>
                <a:solidFill>
                  <a:srgbClr val="9A0324"/>
                </a:solidFill>
                <a:effectLst/>
                <a:uLnTx/>
                <a:uFillTx/>
                <a:latin typeface="Calibri"/>
                <a:ea typeface="+mn-ea"/>
                <a:cs typeface="Arial"/>
              </a:rPr>
              <a:t>ntersecting vulnerabilities that impact education outcomes for learners</a:t>
            </a:r>
            <a:endParaRPr kumimoji="0" lang="en-US" sz="3200" b="1" i="0" u="none" strike="noStrike" kern="1200" cap="none" spc="0" normalizeH="0" baseline="0" noProof="0" dirty="0">
              <a:ln>
                <a:noFill/>
              </a:ln>
              <a:solidFill>
                <a:srgbClr val="9A0324"/>
              </a:solidFill>
              <a:effectLst/>
              <a:uLnTx/>
              <a:uFillTx/>
              <a:latin typeface="Calibri"/>
              <a:ea typeface="+mn-ea"/>
              <a:cs typeface="Arial"/>
            </a:endParaRPr>
          </a:p>
        </p:txBody>
      </p:sp>
      <p:graphicFrame>
        <p:nvGraphicFramePr>
          <p:cNvPr id="10" name="Content Placeholder 4"/>
          <p:cNvGraphicFramePr>
            <a:graphicFrameLocks noGrp="1"/>
          </p:cNvGraphicFramePr>
          <p:nvPr>
            <p:ph idx="1"/>
            <p:extLst/>
          </p:nvPr>
        </p:nvGraphicFramePr>
        <p:xfrm>
          <a:off x="457199" y="1182900"/>
          <a:ext cx="8409022" cy="53550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269048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Ten CSTL pillars/action areas</a:t>
            </a:r>
            <a:endParaRPr lang="en-US" sz="3600" dirty="0"/>
          </a:p>
        </p:txBody>
      </p:sp>
      <p:pic>
        <p:nvPicPr>
          <p:cNvPr id="6" name="Content Placeholder 5" descr="6303_VL_diagram_v03_ND.jpg"/>
          <p:cNvPicPr>
            <a:picLocks noGrp="1" noChangeAspect="1"/>
          </p:cNvPicPr>
          <p:nvPr>
            <p:ph idx="1"/>
          </p:nvPr>
        </p:nvPicPr>
        <p:blipFill>
          <a:blip r:embed="rId3" cstate="email">
            <a:extLst>
              <a:ext uri="{28A0092B-C50C-407E-A947-70E740481C1C}">
                <a14:useLocalDpi xmlns:a14="http://schemas.microsoft.com/office/drawing/2010/main" val="0"/>
              </a:ext>
            </a:extLst>
          </a:blip>
          <a:srcRect l="-37123" r="-37123"/>
          <a:stretch>
            <a:fillRect/>
          </a:stretch>
        </p:blipFill>
        <p:spPr>
          <a:xfrm>
            <a:off x="342700" y="1027307"/>
            <a:ext cx="9287464" cy="5564234"/>
          </a:xfrm>
        </p:spPr>
      </p:pic>
    </p:spTree>
    <p:extLst>
      <p:ext uri="{BB962C8B-B14F-4D97-AF65-F5344CB8AC3E}">
        <p14:creationId xmlns:p14="http://schemas.microsoft.com/office/powerpoint/2010/main" val="3675176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036496" cy="562073"/>
          </a:xfrm>
        </p:spPr>
        <p:txBody>
          <a:bodyPr>
            <a:normAutofit fontScale="90000"/>
          </a:bodyPr>
          <a:lstStyle/>
          <a:p>
            <a:r>
              <a:rPr lang="en-ZA" b="1" dirty="0" smtClean="0"/>
              <a:t>Revised pillars / action areas</a:t>
            </a:r>
            <a:endParaRPr lang="en-ZA" dirty="0"/>
          </a:p>
        </p:txBody>
      </p:sp>
      <p:sp>
        <p:nvSpPr>
          <p:cNvPr id="3" name="Content Placeholder 2"/>
          <p:cNvSpPr>
            <a:spLocks noGrp="1"/>
          </p:cNvSpPr>
          <p:nvPr>
            <p:ph idx="1"/>
          </p:nvPr>
        </p:nvSpPr>
        <p:spPr>
          <a:xfrm>
            <a:off x="457200" y="1052736"/>
            <a:ext cx="8229600" cy="5472608"/>
          </a:xfrm>
        </p:spPr>
        <p:txBody>
          <a:bodyPr>
            <a:normAutofit fontScale="70000" lnSpcReduction="20000"/>
          </a:bodyPr>
          <a:lstStyle/>
          <a:p>
            <a:pPr marL="514350" lvl="0" indent="-514350">
              <a:buFont typeface="+mj-lt"/>
              <a:buAutoNum type="arabicPeriod"/>
            </a:pPr>
            <a:r>
              <a:rPr lang="en-ZA" dirty="0" smtClean="0"/>
              <a:t>Rights-based</a:t>
            </a:r>
            <a:r>
              <a:rPr lang="en-ZA" dirty="0"/>
              <a:t>, socially inclusive school policies and practices</a:t>
            </a:r>
          </a:p>
          <a:p>
            <a:pPr marL="514350" lvl="0" indent="-514350">
              <a:buFont typeface="+mj-lt"/>
              <a:buAutoNum type="arabicPeriod"/>
            </a:pPr>
            <a:r>
              <a:rPr lang="en-US" dirty="0"/>
              <a:t>Curriculum and co-curricular development and support to ensure development of agency, including the provision of teaching and learning materials and opportunities </a:t>
            </a:r>
            <a:endParaRPr lang="en-ZA" dirty="0"/>
          </a:p>
          <a:p>
            <a:pPr marL="514350" lvl="0" indent="-514350">
              <a:buFont typeface="+mj-lt"/>
              <a:buAutoNum type="arabicPeriod"/>
            </a:pPr>
            <a:r>
              <a:rPr lang="en-US" dirty="0"/>
              <a:t>Teacher development and support to provide inclusive education for agency</a:t>
            </a:r>
            <a:endParaRPr lang="en-ZA" dirty="0"/>
          </a:p>
          <a:p>
            <a:pPr marL="514350" lvl="0" indent="-514350">
              <a:buFont typeface="+mj-lt"/>
              <a:buAutoNum type="arabicPeriod"/>
            </a:pPr>
            <a:r>
              <a:rPr lang="en-US" dirty="0"/>
              <a:t>Inclusive, safe, and environmentally friendly infrastructure, including water and sanitation and technology </a:t>
            </a:r>
            <a:endParaRPr lang="en-ZA" dirty="0"/>
          </a:p>
          <a:p>
            <a:pPr marL="514350" lvl="0" indent="-514350">
              <a:buFont typeface="+mj-lt"/>
              <a:buAutoNum type="arabicPeriod"/>
            </a:pPr>
            <a:r>
              <a:rPr lang="en-US" dirty="0"/>
              <a:t>Health promotion </a:t>
            </a:r>
            <a:endParaRPr lang="en-ZA" dirty="0"/>
          </a:p>
          <a:p>
            <a:pPr marL="514350" lvl="0" indent="-514350">
              <a:buFont typeface="+mj-lt"/>
              <a:buAutoNum type="arabicPeriod"/>
            </a:pPr>
            <a:r>
              <a:rPr lang="en-US" dirty="0"/>
              <a:t>Nutritional support </a:t>
            </a:r>
            <a:endParaRPr lang="en-ZA" dirty="0"/>
          </a:p>
          <a:p>
            <a:pPr marL="514350" lvl="0" indent="-514350">
              <a:buFont typeface="+mj-lt"/>
              <a:buAutoNum type="arabicPeriod"/>
            </a:pPr>
            <a:r>
              <a:rPr lang="en-US" dirty="0"/>
              <a:t>Safety and protection</a:t>
            </a:r>
            <a:endParaRPr lang="en-ZA" dirty="0"/>
          </a:p>
          <a:p>
            <a:pPr marL="514350" lvl="0" indent="-514350">
              <a:buFont typeface="+mj-lt"/>
              <a:buAutoNum type="arabicPeriod"/>
            </a:pPr>
            <a:r>
              <a:rPr lang="en-US" dirty="0"/>
              <a:t>Material support to address multi-dimensional poverty </a:t>
            </a:r>
            <a:endParaRPr lang="en-ZA" dirty="0"/>
          </a:p>
          <a:p>
            <a:pPr marL="514350" lvl="0" indent="-514350">
              <a:buFont typeface="+mj-lt"/>
              <a:buAutoNum type="arabicPeriod"/>
            </a:pPr>
            <a:r>
              <a:rPr lang="en-US" dirty="0"/>
              <a:t>Psychosocial support</a:t>
            </a:r>
            <a:endParaRPr lang="en-ZA" dirty="0"/>
          </a:p>
          <a:p>
            <a:pPr marL="514350" lvl="0" indent="-514350">
              <a:buFont typeface="+mj-lt"/>
              <a:buAutoNum type="arabicPeriod"/>
            </a:pPr>
            <a:r>
              <a:rPr lang="en-US" dirty="0"/>
              <a:t>Inclusive, transformational leadership, coordination, and management, inclusive of </a:t>
            </a:r>
            <a:r>
              <a:rPr lang="en-US" dirty="0" smtClean="0"/>
              <a:t>teachers, parental</a:t>
            </a:r>
            <a:r>
              <a:rPr lang="en-US" dirty="0"/>
              <a:t>, learner, and community involvement </a:t>
            </a:r>
            <a:endParaRPr lang="en-ZA" dirty="0"/>
          </a:p>
        </p:txBody>
      </p:sp>
    </p:spTree>
    <p:extLst>
      <p:ext uri="{BB962C8B-B14F-4D97-AF65-F5344CB8AC3E}">
        <p14:creationId xmlns:p14="http://schemas.microsoft.com/office/powerpoint/2010/main" val="245768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
            <a:ext cx="7315200" cy="755374"/>
          </a:xfrm>
        </p:spPr>
        <p:txBody>
          <a:bodyPr>
            <a:normAutofit fontScale="90000"/>
          </a:bodyPr>
          <a:lstStyle/>
          <a:p>
            <a:pPr algn="ctr"/>
            <a:r>
              <a:rPr lang="en-ZA" dirty="0" smtClean="0"/>
              <a:t>Markers for teacher wellbeing</a:t>
            </a:r>
            <a:endParaRPr lang="en-ZA" dirty="0"/>
          </a:p>
        </p:txBody>
      </p:sp>
      <p:sp>
        <p:nvSpPr>
          <p:cNvPr id="3" name="Content Placeholder 2"/>
          <p:cNvSpPr>
            <a:spLocks noGrp="1"/>
          </p:cNvSpPr>
          <p:nvPr>
            <p:ph idx="1"/>
          </p:nvPr>
        </p:nvSpPr>
        <p:spPr>
          <a:xfrm>
            <a:off x="620486" y="1013130"/>
            <a:ext cx="7990114" cy="4936150"/>
          </a:xfrm>
        </p:spPr>
        <p:txBody>
          <a:bodyPr>
            <a:normAutofit lnSpcReduction="10000"/>
          </a:bodyPr>
          <a:lstStyle/>
          <a:p>
            <a:r>
              <a:rPr lang="en-GB" sz="2400" b="1" dirty="0" smtClean="0"/>
              <a:t>DBE Study on the Health and Wellbeing of Educators (2016)</a:t>
            </a:r>
            <a:endParaRPr lang="en-ZA" sz="2400" b="1" dirty="0"/>
          </a:p>
          <a:p>
            <a:pPr lvl="1"/>
            <a:r>
              <a:rPr lang="en-US" sz="2400" dirty="0" smtClean="0"/>
              <a:t>Demographic characteristics</a:t>
            </a:r>
          </a:p>
          <a:p>
            <a:pPr lvl="1"/>
            <a:r>
              <a:rPr lang="en-US" sz="2400" dirty="0"/>
              <a:t>Teaching responsibilities and workload</a:t>
            </a:r>
          </a:p>
          <a:p>
            <a:pPr lvl="1"/>
            <a:r>
              <a:rPr lang="en-US" sz="2400" dirty="0" smtClean="0"/>
              <a:t>Morale </a:t>
            </a:r>
            <a:r>
              <a:rPr lang="en-US" sz="2400" dirty="0"/>
              <a:t>and job </a:t>
            </a:r>
            <a:r>
              <a:rPr lang="en-US" sz="2400" dirty="0" smtClean="0"/>
              <a:t>satisfaction</a:t>
            </a:r>
          </a:p>
          <a:p>
            <a:pPr lvl="1"/>
            <a:r>
              <a:rPr lang="en-US" sz="2400" dirty="0" smtClean="0"/>
              <a:t>Mental health</a:t>
            </a:r>
            <a:endParaRPr lang="en-US" sz="2400" dirty="0" smtClean="0"/>
          </a:p>
          <a:p>
            <a:pPr lvl="1"/>
            <a:r>
              <a:rPr lang="en-US" sz="2400" dirty="0" smtClean="0"/>
              <a:t>HIV/AIDS </a:t>
            </a:r>
            <a:r>
              <a:rPr lang="en-US" sz="2400" dirty="0" smtClean="0"/>
              <a:t>and TB </a:t>
            </a:r>
            <a:r>
              <a:rPr lang="en-US" sz="2400" dirty="0"/>
              <a:t>knowledge </a:t>
            </a:r>
          </a:p>
          <a:p>
            <a:pPr lvl="1"/>
            <a:r>
              <a:rPr lang="en-US" sz="2400" dirty="0"/>
              <a:t>Sexual </a:t>
            </a:r>
            <a:r>
              <a:rPr lang="en-US" sz="2400" dirty="0" smtClean="0"/>
              <a:t>risk </a:t>
            </a:r>
            <a:r>
              <a:rPr lang="en-US" sz="2400" dirty="0" err="1" smtClean="0"/>
              <a:t>behaviour</a:t>
            </a:r>
            <a:r>
              <a:rPr lang="en-US" sz="2400" dirty="0" smtClean="0"/>
              <a:t> </a:t>
            </a:r>
            <a:endParaRPr lang="en-US" sz="2400" dirty="0"/>
          </a:p>
          <a:p>
            <a:pPr lvl="1"/>
            <a:r>
              <a:rPr lang="en-US" sz="2400" dirty="0" smtClean="0"/>
              <a:t>Stigma against </a:t>
            </a:r>
            <a:r>
              <a:rPr lang="en-US" sz="2400" dirty="0" smtClean="0"/>
              <a:t>HIV, STIs </a:t>
            </a:r>
            <a:r>
              <a:rPr lang="en-US" sz="2400" dirty="0" smtClean="0"/>
              <a:t>and TB</a:t>
            </a:r>
            <a:endParaRPr lang="en-US" sz="2400" dirty="0"/>
          </a:p>
          <a:p>
            <a:pPr lvl="1"/>
            <a:r>
              <a:rPr lang="en-US" sz="2400" dirty="0"/>
              <a:t>Violence </a:t>
            </a:r>
            <a:r>
              <a:rPr lang="en-US" sz="2400" dirty="0" smtClean="0"/>
              <a:t>and crime within learning institutions</a:t>
            </a:r>
          </a:p>
          <a:p>
            <a:pPr lvl="1"/>
            <a:r>
              <a:rPr lang="en-US" sz="2400" dirty="0" smtClean="0"/>
              <a:t>GBV and Domestic Violence</a:t>
            </a:r>
            <a:endParaRPr lang="en-US" sz="2400" dirty="0"/>
          </a:p>
          <a:p>
            <a:pPr lvl="1"/>
            <a:r>
              <a:rPr lang="en-US" sz="2400" dirty="0" smtClean="0"/>
              <a:t>Discrimination, Prejudice and Related Intolerances </a:t>
            </a:r>
            <a:endParaRPr lang="en-ZA" sz="2400" dirty="0"/>
          </a:p>
        </p:txBody>
      </p:sp>
    </p:spTree>
    <p:extLst>
      <p:ext uri="{BB962C8B-B14F-4D97-AF65-F5344CB8AC3E}">
        <p14:creationId xmlns:p14="http://schemas.microsoft.com/office/powerpoint/2010/main" val="3137404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706089"/>
          </a:xfrm>
        </p:spPr>
        <p:txBody>
          <a:bodyPr>
            <a:normAutofit fontScale="90000"/>
          </a:bodyPr>
          <a:lstStyle/>
          <a:p>
            <a:r>
              <a:rPr lang="en-ZA" b="1" dirty="0" smtClean="0"/>
              <a:t>DBE contribution</a:t>
            </a:r>
            <a:endParaRPr lang="en-ZA" b="1" dirty="0"/>
          </a:p>
        </p:txBody>
      </p:sp>
      <p:sp>
        <p:nvSpPr>
          <p:cNvPr id="3" name="Content Placeholder 2"/>
          <p:cNvSpPr>
            <a:spLocks noGrp="1"/>
          </p:cNvSpPr>
          <p:nvPr>
            <p:ph idx="1"/>
          </p:nvPr>
        </p:nvSpPr>
        <p:spPr>
          <a:xfrm>
            <a:off x="457200" y="1052736"/>
            <a:ext cx="8229600" cy="5400600"/>
          </a:xfrm>
        </p:spPr>
        <p:txBody>
          <a:bodyPr>
            <a:normAutofit/>
          </a:bodyPr>
          <a:lstStyle/>
          <a:p>
            <a:pPr algn="just">
              <a:defRPr/>
            </a:pPr>
            <a:r>
              <a:rPr lang="en-ZA" sz="2000" dirty="0"/>
              <a:t>Comprehensive Sexuality Education through LO (CSE</a:t>
            </a:r>
            <a:r>
              <a:rPr lang="en-ZA" sz="2000" dirty="0" smtClean="0"/>
              <a:t>). The </a:t>
            </a:r>
            <a:r>
              <a:rPr lang="en-ZA" sz="2000" dirty="0"/>
              <a:t>delivery of the Life Orientation </a:t>
            </a:r>
            <a:r>
              <a:rPr lang="en-ZA" sz="2000" b="1" i="1" dirty="0"/>
              <a:t>curriculum</a:t>
            </a:r>
            <a:r>
              <a:rPr lang="en-ZA" sz="2000" dirty="0"/>
              <a:t> </a:t>
            </a:r>
            <a:r>
              <a:rPr lang="en-ZA" sz="2000" dirty="0" smtClean="0"/>
              <a:t>for </a:t>
            </a:r>
            <a:r>
              <a:rPr lang="en-ZA" sz="2000" b="1" i="1" dirty="0" smtClean="0"/>
              <a:t>violence prevention</a:t>
            </a:r>
            <a:r>
              <a:rPr lang="en-ZA" sz="2000" i="1" dirty="0" smtClean="0"/>
              <a:t> </a:t>
            </a:r>
            <a:r>
              <a:rPr lang="en-ZA" sz="2000" dirty="0"/>
              <a:t>and reversing the negative effects of harmful gender norms. </a:t>
            </a:r>
          </a:p>
          <a:p>
            <a:pPr marL="342900" lvl="1" indent="-342900" algn="just">
              <a:buFont typeface="Arial" panose="020B0604020202020204" pitchFamily="34" charset="0"/>
              <a:buChar char="•"/>
              <a:defRPr/>
            </a:pPr>
            <a:r>
              <a:rPr lang="en-ZA" sz="2000" dirty="0"/>
              <a:t>Social C</a:t>
            </a:r>
            <a:r>
              <a:rPr lang="en-ZA" sz="2000" dirty="0" smtClean="0"/>
              <a:t>ohesion &amp; Nation Building co-curricular programmes for </a:t>
            </a:r>
            <a:r>
              <a:rPr lang="en-ZA" sz="2000" dirty="0"/>
              <a:t>raising awareness of </a:t>
            </a:r>
            <a:r>
              <a:rPr lang="en-ZA" sz="2000" b="1" i="1" dirty="0"/>
              <a:t>positive behaviour, and the values that promote a peaceful society. </a:t>
            </a:r>
            <a:endParaRPr lang="en-US" sz="1800" b="1" i="1" dirty="0"/>
          </a:p>
          <a:p>
            <a:pPr algn="just"/>
            <a:r>
              <a:rPr lang="en-ZA" sz="1900" b="1" dirty="0">
                <a:cs typeface="Arial" panose="020B0604020202020204" pitchFamily="34" charset="0"/>
              </a:rPr>
              <a:t>National Strategic Plan 2020-2030 of the Gender-Based Violence and </a:t>
            </a:r>
            <a:r>
              <a:rPr lang="en-ZA" sz="1900" b="1" dirty="0" err="1">
                <a:cs typeface="Arial" panose="020B0604020202020204" pitchFamily="34" charset="0"/>
              </a:rPr>
              <a:t>Femicide</a:t>
            </a:r>
            <a:r>
              <a:rPr lang="en-ZA" sz="1900" b="1" dirty="0">
                <a:cs typeface="Arial" panose="020B0604020202020204" pitchFamily="34" charset="0"/>
              </a:rPr>
              <a:t> (NSP GBVF) </a:t>
            </a:r>
          </a:p>
          <a:p>
            <a:pPr marL="0" indent="0" algn="just">
              <a:buNone/>
            </a:pPr>
            <a:r>
              <a:rPr lang="en-ZA" sz="1900" b="1" dirty="0" smtClean="0">
                <a:cs typeface="Arial" panose="020B0604020202020204" pitchFamily="34" charset="0"/>
              </a:rPr>
              <a:t>	Pillar 2:</a:t>
            </a:r>
            <a:r>
              <a:rPr lang="en-ZA" sz="1900" dirty="0" smtClean="0">
                <a:cs typeface="Arial" panose="020B0604020202020204" pitchFamily="34" charset="0"/>
              </a:rPr>
              <a:t> Prevention </a:t>
            </a:r>
            <a:r>
              <a:rPr lang="en-ZA" sz="1900" dirty="0">
                <a:cs typeface="Arial" panose="020B0604020202020204" pitchFamily="34" charset="0"/>
              </a:rPr>
              <a:t>and Rebuilding Social Cohesion. </a:t>
            </a:r>
            <a:r>
              <a:rPr lang="en-ZA" sz="1900" b="1" dirty="0">
                <a:cs typeface="Arial" panose="020B0604020202020204" pitchFamily="34" charset="0"/>
              </a:rPr>
              <a:t>Five-Year </a:t>
            </a:r>
            <a:r>
              <a:rPr lang="en-ZA" sz="1900" b="1" dirty="0" smtClean="0">
                <a:cs typeface="Arial" panose="020B0604020202020204" pitchFamily="34" charset="0"/>
              </a:rPr>
              <a:t>Outcomes</a:t>
            </a:r>
          </a:p>
          <a:p>
            <a:pPr marL="0" indent="0" algn="just">
              <a:buNone/>
            </a:pPr>
            <a:r>
              <a:rPr lang="en-ZA" sz="1900" dirty="0" smtClean="0">
                <a:cs typeface="Arial" panose="020B0604020202020204" pitchFamily="34" charset="0"/>
              </a:rPr>
              <a:t> </a:t>
            </a:r>
            <a:endParaRPr lang="en-ZA" sz="1900" dirty="0">
              <a:cs typeface="Arial" panose="020B0604020202020204" pitchFamily="34" charset="0"/>
            </a:endParaRPr>
          </a:p>
          <a:p>
            <a:pPr algn="just"/>
            <a:r>
              <a:rPr lang="en-ZA" sz="1900" dirty="0">
                <a:cs typeface="Arial" panose="020B0604020202020204" pitchFamily="34" charset="0"/>
              </a:rPr>
              <a:t>Changed behaviour and social norms within key groups as a result of the rollout of evidence-based prevention interventions.  </a:t>
            </a:r>
          </a:p>
          <a:p>
            <a:pPr algn="just"/>
            <a:r>
              <a:rPr lang="en-ZA" sz="1900" dirty="0">
                <a:cs typeface="Arial" panose="020B0604020202020204" pitchFamily="34" charset="0"/>
              </a:rPr>
              <a:t>Optimally harnessed Violence Against Children (VAC) programmes that have an impact on GBV </a:t>
            </a:r>
            <a:r>
              <a:rPr lang="en-ZA" sz="1900" dirty="0" smtClean="0">
                <a:cs typeface="Arial" panose="020B0604020202020204" pitchFamily="34" charset="0"/>
              </a:rPr>
              <a:t>eradication</a:t>
            </a:r>
            <a:endParaRPr lang="en-ZA" dirty="0">
              <a:cs typeface="Arial" panose="020B0604020202020204" pitchFamily="34" charset="0"/>
            </a:endParaRPr>
          </a:p>
          <a:p>
            <a:endParaRPr lang="en-ZA" dirty="0"/>
          </a:p>
        </p:txBody>
      </p:sp>
    </p:spTree>
    <p:extLst>
      <p:ext uri="{BB962C8B-B14F-4D97-AF65-F5344CB8AC3E}">
        <p14:creationId xmlns:p14="http://schemas.microsoft.com/office/powerpoint/2010/main" val="645629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188" y="116632"/>
            <a:ext cx="8229600" cy="634081"/>
          </a:xfrm>
        </p:spPr>
        <p:txBody>
          <a:bodyPr>
            <a:normAutofit fontScale="90000"/>
          </a:bodyPr>
          <a:lstStyle/>
          <a:p>
            <a:r>
              <a:rPr lang="en-ZA" b="1" dirty="0" smtClean="0"/>
              <a:t>Advocacy Materials</a:t>
            </a:r>
            <a:endParaRPr lang="en-ZA" b="1" dirty="0"/>
          </a:p>
        </p:txBody>
      </p:sp>
      <p:sp>
        <p:nvSpPr>
          <p:cNvPr id="3" name="Content Placeholder 2"/>
          <p:cNvSpPr>
            <a:spLocks noGrp="1"/>
          </p:cNvSpPr>
          <p:nvPr>
            <p:ph idx="1"/>
          </p:nvPr>
        </p:nvSpPr>
        <p:spPr>
          <a:xfrm>
            <a:off x="449188" y="908720"/>
            <a:ext cx="8229600" cy="5328592"/>
          </a:xfrm>
        </p:spPr>
        <p:txBody>
          <a:bodyPr>
            <a:normAutofit/>
          </a:bodyPr>
          <a:lstStyle/>
          <a:p>
            <a:pPr algn="just"/>
            <a:r>
              <a:rPr lang="en-US" sz="2000" b="1" dirty="0" smtClean="0"/>
              <a:t>The </a:t>
            </a:r>
            <a:r>
              <a:rPr lang="en-US" sz="2000" b="1" i="1" dirty="0"/>
              <a:t>Prevent Violence in Schools</a:t>
            </a:r>
            <a:r>
              <a:rPr lang="en-US" sz="2000" b="1" dirty="0"/>
              <a:t> Series of Manuals</a:t>
            </a:r>
            <a:r>
              <a:rPr lang="en-US" sz="2000" dirty="0"/>
              <a:t> </a:t>
            </a:r>
          </a:p>
          <a:p>
            <a:pPr lvl="2" algn="just"/>
            <a:r>
              <a:rPr lang="en-US" sz="2000" dirty="0"/>
              <a:t>Learner Handbook</a:t>
            </a:r>
          </a:p>
          <a:p>
            <a:pPr lvl="2" algn="just"/>
            <a:r>
              <a:rPr lang="en-US" sz="2000" dirty="0"/>
              <a:t>Facilitator &amp; Mentor </a:t>
            </a:r>
            <a:r>
              <a:rPr lang="en-US" sz="2000" dirty="0" smtClean="0"/>
              <a:t>Guide</a:t>
            </a:r>
          </a:p>
          <a:p>
            <a:pPr algn="just"/>
            <a:r>
              <a:rPr lang="en-US" sz="2000" b="1" i="1" dirty="0" smtClean="0"/>
              <a:t>Speak </a:t>
            </a:r>
            <a:r>
              <a:rPr lang="en-US" sz="2000" b="1" i="1" dirty="0"/>
              <a:t>Out</a:t>
            </a:r>
            <a:r>
              <a:rPr lang="en-US" sz="2000" dirty="0"/>
              <a:t>: A handbook for learners on how to prevent sexual </a:t>
            </a:r>
            <a:r>
              <a:rPr lang="en-US" sz="2000" dirty="0" smtClean="0"/>
              <a:t>abuse</a:t>
            </a:r>
          </a:p>
          <a:p>
            <a:pPr algn="just"/>
            <a:r>
              <a:rPr lang="en-US" sz="2000" b="1" i="1" dirty="0" smtClean="0"/>
              <a:t>Opening </a:t>
            </a:r>
            <a:r>
              <a:rPr lang="en-US" sz="2000" b="1" i="1" dirty="0"/>
              <a:t>Our Eyes</a:t>
            </a:r>
            <a:r>
              <a:rPr lang="en-US" sz="2000" dirty="0"/>
              <a:t>: A manual for educators on addressing GBV in South African </a:t>
            </a:r>
            <a:r>
              <a:rPr lang="en-US" sz="2000" dirty="0" smtClean="0"/>
              <a:t>Schools</a:t>
            </a:r>
            <a:endParaRPr lang="en-US" sz="2000" dirty="0"/>
          </a:p>
          <a:p>
            <a:pPr algn="just"/>
            <a:r>
              <a:rPr lang="en-ZA" sz="2000" b="1" i="1" dirty="0" smtClean="0">
                <a:cs typeface="Arial" panose="020B0604020202020204" pitchFamily="34" charset="0"/>
              </a:rPr>
              <a:t>Values </a:t>
            </a:r>
            <a:r>
              <a:rPr lang="en-ZA" sz="2000" b="1" i="1" dirty="0">
                <a:cs typeface="Arial" panose="020B0604020202020204" pitchFamily="34" charset="0"/>
              </a:rPr>
              <a:t>in Action: </a:t>
            </a:r>
            <a:r>
              <a:rPr lang="en-ZA" sz="2000" dirty="0">
                <a:cs typeface="Arial" panose="020B0604020202020204" pitchFamily="34" charset="0"/>
              </a:rPr>
              <a:t>A training manual in constitutional values and school governance for school governing bodies and representative council of learners in South African public schools</a:t>
            </a:r>
            <a:r>
              <a:rPr lang="en-ZA" sz="2000" dirty="0" smtClean="0">
                <a:cs typeface="Arial" panose="020B0604020202020204" pitchFamily="34" charset="0"/>
              </a:rPr>
              <a:t>.</a:t>
            </a:r>
          </a:p>
          <a:p>
            <a:pPr algn="just"/>
            <a:r>
              <a:rPr lang="en-ZA" sz="2000" b="1" i="1" dirty="0" smtClean="0">
                <a:cs typeface="Arial" panose="020B0604020202020204" pitchFamily="34" charset="0"/>
              </a:rPr>
              <a:t>Challenging Homophobic Bullying in Schools: </a:t>
            </a:r>
            <a:r>
              <a:rPr lang="en-ZA" sz="2000" dirty="0" smtClean="0">
                <a:cs typeface="Arial" panose="020B0604020202020204" pitchFamily="34" charset="0"/>
              </a:rPr>
              <a:t>A guide explaining clear and simple steps that teachers, learners and parents can do to make schools safer</a:t>
            </a:r>
          </a:p>
          <a:p>
            <a:pPr algn="just"/>
            <a:r>
              <a:rPr lang="en-ZA" sz="2000" dirty="0" smtClean="0">
                <a:cs typeface="Arial" panose="020B0604020202020204" pitchFamily="34" charset="0"/>
              </a:rPr>
              <a:t> </a:t>
            </a:r>
            <a:r>
              <a:rPr lang="en-ZA" sz="2000" dirty="0">
                <a:cs typeface="Arial" panose="020B0604020202020204" pitchFamily="34" charset="0"/>
              </a:rPr>
              <a:t>Social media campaigns on </a:t>
            </a:r>
            <a:r>
              <a:rPr lang="en-ZA" sz="2000" dirty="0" smtClean="0">
                <a:cs typeface="Arial" panose="020B0604020202020204" pitchFamily="34" charset="0"/>
              </a:rPr>
              <a:t>prevention of violence and child protection </a:t>
            </a:r>
            <a:endParaRPr lang="en-ZA" sz="2000" dirty="0">
              <a:cs typeface="Arial" panose="020B0604020202020204" pitchFamily="34" charset="0"/>
            </a:endParaRPr>
          </a:p>
          <a:p>
            <a:pPr algn="just"/>
            <a:endParaRPr lang="en-ZA" dirty="0">
              <a:latin typeface="Arial" panose="020B0604020202020204" pitchFamily="34" charset="0"/>
              <a:cs typeface="Arial" panose="020B0604020202020204" pitchFamily="34" charset="0"/>
            </a:endParaRPr>
          </a:p>
          <a:p>
            <a:pPr marL="0" indent="0" algn="just">
              <a:buNone/>
            </a:pPr>
            <a:endParaRPr lang="en-ZA" dirty="0">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339228396"/>
      </p:ext>
    </p:extLst>
  </p:cSld>
  <p:clrMapOvr>
    <a:masterClrMapping/>
  </p:clrMapOvr>
</p:sld>
</file>

<file path=ppt/theme/theme1.xml><?xml version="1.0" encoding="utf-8"?>
<a:theme xmlns:a="http://schemas.openxmlformats.org/drawingml/2006/main" name="New DBE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B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DBE Presentation template</Template>
  <TotalTime>347</TotalTime>
  <Words>1971</Words>
  <Application>Microsoft Office PowerPoint</Application>
  <PresentationFormat>On-screen Show (4:3)</PresentationFormat>
  <Paragraphs>156</Paragraphs>
  <Slides>14</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Century Gothic</vt:lpstr>
      <vt:lpstr>New DBE Presentation template</vt:lpstr>
      <vt:lpstr>DBE Template</vt:lpstr>
      <vt:lpstr>SOUTH AFRICAN COUNCIL FOR EDUCATORS  INAUGURAL NATIONAL TEACHERS CONFERENCE  </vt:lpstr>
      <vt:lpstr>Presentation Outline</vt:lpstr>
      <vt:lpstr>Care &amp; Support for Teaching &amp; Learning (CSTL): An education sector framework</vt:lpstr>
      <vt:lpstr>PowerPoint Presentation</vt:lpstr>
      <vt:lpstr>Ten CSTL pillars/action areas</vt:lpstr>
      <vt:lpstr>Revised pillars / action areas</vt:lpstr>
      <vt:lpstr>Markers for teacher wellbeing</vt:lpstr>
      <vt:lpstr>DBE contribution</vt:lpstr>
      <vt:lpstr>Advocacy Materials</vt:lpstr>
      <vt:lpstr>Existing structural arrangement for CSTL</vt:lpstr>
      <vt:lpstr>Partnership Protocol Between Department of Basic Education and the South African Police Service</vt:lpstr>
      <vt:lpstr>Addressing the range of –isms to advance safety and security of teachers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 Title here</dc:title>
  <dc:creator>Moja Boitumelo</dc:creator>
  <cp:lastModifiedBy>Bottoman, Likho</cp:lastModifiedBy>
  <cp:revision>29</cp:revision>
  <dcterms:created xsi:type="dcterms:W3CDTF">2016-04-18T12:36:04Z</dcterms:created>
  <dcterms:modified xsi:type="dcterms:W3CDTF">2023-04-20T10:35:36Z</dcterms:modified>
</cp:coreProperties>
</file>