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6" r:id="rId3"/>
    <p:sldId id="267" r:id="rId4"/>
    <p:sldId id="263" r:id="rId5"/>
    <p:sldId id="1106" r:id="rId6"/>
    <p:sldId id="811" r:id="rId7"/>
    <p:sldId id="1107" r:id="rId8"/>
    <p:sldId id="1108" r:id="rId9"/>
    <p:sldId id="1109" r:id="rId10"/>
    <p:sldId id="1111" r:id="rId11"/>
    <p:sldId id="39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98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32438-CC38-133D-D344-89523126E0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B8BAC3-FC75-703D-9897-8F9C39CA0F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01101-F638-206F-6319-F8B0E94F5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1559-63C4-4BFC-B680-EFBA6171699F}" type="datetimeFigureOut">
              <a:rPr lang="en-ZA" smtClean="0"/>
              <a:t>2023/04/20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8E8860-8550-3B90-1993-8E18CEC33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618DD-1887-90C7-A20D-311F112CB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88BB-4092-4BAD-A1DB-068A22BB6D0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28205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AC63B-C538-8A3D-CA43-4F985B86E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165E06-2886-4BB8-E79F-7B2E4D7991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8DE65-4F63-985B-C4CF-6B83EF68A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1559-63C4-4BFC-B680-EFBA6171699F}" type="datetimeFigureOut">
              <a:rPr lang="en-ZA" smtClean="0"/>
              <a:t>2023/04/20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7EA4A-3FC4-5767-94E8-DAD7C1F70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C942CF-EEEC-F3BF-BB1E-11EEE10C3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88BB-4092-4BAD-A1DB-068A22BB6D0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70970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91BC50-E1E0-72D4-39E0-5A5119B63D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F8F965-AAA6-1300-EC3D-383EC60AA4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6BC76-1ADB-3E85-72A5-2E2FE44CB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1559-63C4-4BFC-B680-EFBA6171699F}" type="datetimeFigureOut">
              <a:rPr lang="en-ZA" smtClean="0"/>
              <a:t>2023/04/20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A11661-6106-969E-22F7-90E1BB355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BDC6E1-B03C-EFE5-57CE-318BAB7CD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88BB-4092-4BAD-A1DB-068A22BB6D0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48398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E85D5-C612-80BF-08C5-524AD7210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4B0E1-118E-72E2-5FFD-110F5B165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06ED7C-BC5D-1D79-A9CC-6C8DEC8FD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1559-63C4-4BFC-B680-EFBA6171699F}" type="datetimeFigureOut">
              <a:rPr lang="en-ZA" smtClean="0"/>
              <a:t>2023/04/20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BC7370-9ACF-6F93-A72B-241020F01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D73766-1ACF-FD3D-6A68-C92564ECA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88BB-4092-4BAD-A1DB-068A22BB6D0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49418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47089-1644-CD75-7BC3-039FD5BE9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0E00B7-70F8-F3FE-4DA7-2D01A50D83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E44F32-5755-716C-DE0A-E9A8DCA90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1559-63C4-4BFC-B680-EFBA6171699F}" type="datetimeFigureOut">
              <a:rPr lang="en-ZA" smtClean="0"/>
              <a:t>2023/04/20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CE7D9D-8097-8A2F-D029-B09F5B71A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1DCB9-315C-BAAF-C1A5-59D670F77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88BB-4092-4BAD-A1DB-068A22BB6D0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31902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DCA22-9C2E-9453-198E-4C9463120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33753-2747-13F2-D5E3-4FFF608708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A53DF7-EED6-2D07-4D0D-4DD87CF172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3D1916-D79B-DDAF-03F8-D13B267DC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1559-63C4-4BFC-B680-EFBA6171699F}" type="datetimeFigureOut">
              <a:rPr lang="en-ZA" smtClean="0"/>
              <a:t>2023/04/20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8E0B16-E64B-5315-71CD-CCBBD70B4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3855C7-A40A-0657-9E81-5C5313467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88BB-4092-4BAD-A1DB-068A22BB6D0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8735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754A7-2B53-DEE9-2EB9-A2A0A9D9B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8D181F-DC10-27BA-F661-60C6A2465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9E34A8-2330-A6E8-A1FF-5FAB867D60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B28043-8247-9C71-BD29-E6A5AD90F0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79A026-EA78-C3CF-875F-E927D1F4A5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BD056-D9AC-E748-A92E-907CCBAF2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1559-63C4-4BFC-B680-EFBA6171699F}" type="datetimeFigureOut">
              <a:rPr lang="en-ZA" smtClean="0"/>
              <a:t>2023/04/20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5758AC-C332-1766-D2EC-372D703F4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A58689-E05C-06E6-ED76-3F70AEF82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88BB-4092-4BAD-A1DB-068A22BB6D0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6793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EBC37-D76E-F364-870B-4FE1E4D9A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DAF943-D4CC-8D7C-47D1-C442EE435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1559-63C4-4BFC-B680-EFBA6171699F}" type="datetimeFigureOut">
              <a:rPr lang="en-ZA" smtClean="0"/>
              <a:t>2023/04/20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E330CF-1D1D-2336-C366-E96DD9F5E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B988BD-186F-E213-2EEF-4134C4CA1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88BB-4092-4BAD-A1DB-068A22BB6D0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59510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8682DA-3011-7396-C1AC-9DF7780A5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1559-63C4-4BFC-B680-EFBA6171699F}" type="datetimeFigureOut">
              <a:rPr lang="en-ZA" smtClean="0"/>
              <a:t>2023/04/20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F5E7BD-F8D6-9F37-9F66-27A284047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873A6E-D765-1F4C-432B-24F746122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88BB-4092-4BAD-A1DB-068A22BB6D0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47060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1B4B4-32E3-5A59-6707-5CC915181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204B1-7566-7BD3-172B-F6F163EAE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DD7800-A1B5-9D55-A9BA-5DBBCC07BA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D53B7E-D829-6801-DF46-F5A28D25F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1559-63C4-4BFC-B680-EFBA6171699F}" type="datetimeFigureOut">
              <a:rPr lang="en-ZA" smtClean="0"/>
              <a:t>2023/04/20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3E3568-F6AB-EDEC-B906-959A6EC36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92A5E6-171E-C09A-0787-884623367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88BB-4092-4BAD-A1DB-068A22BB6D0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67807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7F65A-1F45-9F2F-7A98-74CCA0979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AF70E0-4D23-6681-F361-594EA1D8F7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B40F15-CBB1-160E-3883-DDAF444416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B160BC-9680-587E-AC65-AF11DBB7A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1559-63C4-4BFC-B680-EFBA6171699F}" type="datetimeFigureOut">
              <a:rPr lang="en-ZA" smtClean="0"/>
              <a:t>2023/04/20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B4763B-84A4-4E42-75FF-85019E398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BB9898-89D2-808C-AF94-EB40ADE32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88BB-4092-4BAD-A1DB-068A22BB6D0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53879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4DF18F-ED6D-54BC-1AD1-C6BD7A5EA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57382E-5858-2EC3-968F-B9A263DA36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F42E58-84FD-2EF9-CC69-A9BEA3D6D0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E1559-63C4-4BFC-B680-EFBA6171699F}" type="datetimeFigureOut">
              <a:rPr lang="en-ZA" smtClean="0"/>
              <a:t>2023/04/20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02421-DCFA-3154-FF1A-021C992655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DFA6E1-424F-970A-220C-C40D188041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988BB-4092-4BAD-A1DB-068A22BB6D0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93658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8">
            <a:extLst>
              <a:ext uri="{FF2B5EF4-FFF2-40B4-BE49-F238E27FC236}">
                <a16:creationId xmlns:a16="http://schemas.microsoft.com/office/drawing/2014/main" id="{8A94871E-96FC-4ADE-815B-41A636E34F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90ABF1-8C14-DC41-59B2-E20B8DC051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320040"/>
            <a:ext cx="6692827" cy="3892669"/>
          </a:xfrm>
        </p:spPr>
        <p:txBody>
          <a:bodyPr>
            <a:normAutofit/>
          </a:bodyPr>
          <a:lstStyle/>
          <a:p>
            <a:pPr algn="l"/>
            <a:r>
              <a:rPr lang="en-ZA" sz="6600" b="1"/>
              <a:t>PURPOSE OF THE CONFERENCE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7FBEE3-FB68-C669-474D-CBAA1BFF1C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" y="4631161"/>
            <a:ext cx="6692827" cy="1569486"/>
          </a:xfrm>
        </p:spPr>
        <p:txBody>
          <a:bodyPr>
            <a:normAutofit/>
          </a:bodyPr>
          <a:lstStyle/>
          <a:p>
            <a:pPr algn="l"/>
            <a:r>
              <a:rPr lang="en-ZA" sz="4800" b="1" dirty="0"/>
              <a:t>20 April 2023</a:t>
            </a:r>
          </a:p>
          <a:p>
            <a:pPr algn="l"/>
            <a:endParaRPr lang="en-ZA" b="1" dirty="0"/>
          </a:p>
        </p:txBody>
      </p:sp>
      <p:sp>
        <p:nvSpPr>
          <p:cNvPr id="19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5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1.jpeg" descr="Logo&#10;&#10;Description automatically generated">
            <a:extLst>
              <a:ext uri="{FF2B5EF4-FFF2-40B4-BE49-F238E27FC236}">
                <a16:creationId xmlns:a16="http://schemas.microsoft.com/office/drawing/2014/main" id="{3056D4C0-9D14-234D-FF00-FDD51396F11A}"/>
              </a:ext>
            </a:extLst>
          </p:cNvPr>
          <p:cNvPicPr/>
          <p:nvPr/>
        </p:nvPicPr>
        <p:blipFill rotWithShape="1">
          <a:blip r:embed="rId2" cstate="print"/>
          <a:srcRect l="4035" r="4327"/>
          <a:stretch/>
        </p:blipFill>
        <p:spPr>
          <a:xfrm>
            <a:off x="7781544" y="1011618"/>
            <a:ext cx="4087368" cy="4598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939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, letter&#10;&#10;Description automatically generated">
            <a:extLst>
              <a:ext uri="{FF2B5EF4-FFF2-40B4-BE49-F238E27FC236}">
                <a16:creationId xmlns:a16="http://schemas.microsoft.com/office/drawing/2014/main" id="{63B9D293-76E9-0CE6-E52B-6E63EBA72B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84" b="26104"/>
          <a:stretch/>
        </p:blipFill>
        <p:spPr>
          <a:xfrm>
            <a:off x="1817784" y="-1274"/>
            <a:ext cx="8064346" cy="6978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901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0" name="Rectangle 2">
            <a:extLst>
              <a:ext uri="{FF2B5EF4-FFF2-40B4-BE49-F238E27FC236}">
                <a16:creationId xmlns:a16="http://schemas.microsoft.com/office/drawing/2014/main" id="{5435655A-2BA6-4587-A4A3-6F27E38A67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altLang="en-US" b="1">
                <a:latin typeface="+mn-lt"/>
                <a:cs typeface="Calibri" panose="020F0502020204030204" pitchFamily="34" charset="0"/>
              </a:rPr>
              <a:t>THANK YOU VERY MUCH</a:t>
            </a:r>
            <a:endParaRPr lang="en-US" altLang="en-US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68611" name="Rectangle 3"/>
          <p:cNvSpPr>
            <a:spLocks noGrp="1"/>
          </p:cNvSpPr>
          <p:nvPr>
            <p:ph type="body"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sz="1400" b="1" i="1" dirty="0">
              <a:latin typeface="Bookman Old Style" panose="020506040505050202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sz="14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4000" b="1" dirty="0"/>
              <a:t>Ella Mokgalane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4000" b="1" dirty="0"/>
              <a:t>083 380 9879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4000" b="1" dirty="0"/>
              <a:t>ella.mokgalane@sace.org.za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sz="40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sz="40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sz="40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sz="4000" b="1" dirty="0">
              <a:latin typeface="Book Antiqua" panose="0204060205030503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sz="1400" b="1" i="1" dirty="0">
              <a:latin typeface="Bookman Old Style" panose="02050604050505020204" pitchFamily="18" charset="0"/>
            </a:endParaRPr>
          </a:p>
          <a:p>
            <a:pPr marL="669925" lvl="2" indent="0" eaLnBrk="1" hangingPunct="1">
              <a:buFont typeface="Arial" panose="020B0604020202020204" pitchFamily="34" charset="0"/>
              <a:buNone/>
              <a:defRPr/>
            </a:pPr>
            <a:endParaRPr lang="en-US" altLang="en-US" sz="1400" i="1" dirty="0">
              <a:latin typeface="Bookman Old Style" panose="020506040505050202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1400" i="1" dirty="0">
                <a:latin typeface="Bookman Old Style" panose="02050604050505020204" pitchFamily="18" charset="0"/>
              </a:rPr>
              <a:t>		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sz="1400" i="1" dirty="0">
              <a:latin typeface="Bookman Old Style" panose="02050604050505020204" pitchFamily="18" charset="0"/>
            </a:endParaRPr>
          </a:p>
        </p:txBody>
      </p:sp>
      <p:pic>
        <p:nvPicPr>
          <p:cNvPr id="121869" name="Picture 121861" descr="Magnifying glass on clear background">
            <a:extLst>
              <a:ext uri="{FF2B5EF4-FFF2-40B4-BE49-F238E27FC236}">
                <a16:creationId xmlns:a16="http://schemas.microsoft.com/office/drawing/2014/main" id="{CF2EE7DB-C19C-4550-AB78-4B352C6DC56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580" r="14300" b="-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85334704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4">
            <a:extLst>
              <a:ext uri="{FF2B5EF4-FFF2-40B4-BE49-F238E27FC236}">
                <a16:creationId xmlns:a16="http://schemas.microsoft.com/office/drawing/2014/main" id="{798FE0E0-D95D-46EF-A375-475D4DB0E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8C1B21-F6F5-AE4A-7BDA-1EFDCE7DF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640080"/>
            <a:ext cx="6894575" cy="35661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100" b="1"/>
              <a:t>The Teaching Profession in Our Hands. “Our Voices and Plight Matter”</a:t>
            </a:r>
            <a:br>
              <a:rPr lang="en-US" sz="5100" b="1"/>
            </a:br>
            <a:endParaRPr lang="en-US" sz="5100" dirty="0"/>
          </a:p>
        </p:txBody>
      </p:sp>
      <p:sp>
        <p:nvSpPr>
          <p:cNvPr id="20" name="sketchy line">
            <a:extLst>
              <a:ext uri="{FF2B5EF4-FFF2-40B4-BE49-F238E27FC236}">
                <a16:creationId xmlns:a16="http://schemas.microsoft.com/office/drawing/2014/main" id="{2D82A42F-AEBE-4065-9792-036A904D8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9646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9CA9F116-535B-53C3-CE36-B4FA556894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195" r="17718"/>
          <a:stretch/>
        </p:blipFill>
        <p:spPr>
          <a:xfrm>
            <a:off x="8139803" y="10"/>
            <a:ext cx="4052199" cy="6857990"/>
          </a:xfrm>
          <a:custGeom>
            <a:avLst/>
            <a:gdLst/>
            <a:ahLst/>
            <a:cxnLst/>
            <a:rect l="l" t="t" r="r" b="b"/>
            <a:pathLst>
              <a:path w="4052199" h="6858000">
                <a:moveTo>
                  <a:pt x="25603" y="0"/>
                </a:moveTo>
                <a:lnTo>
                  <a:pt x="4052199" y="0"/>
                </a:lnTo>
                <a:lnTo>
                  <a:pt x="4052199" y="6858000"/>
                </a:lnTo>
                <a:lnTo>
                  <a:pt x="28079" y="6858000"/>
                </a:lnTo>
                <a:lnTo>
                  <a:pt x="37459" y="6497135"/>
                </a:lnTo>
                <a:cubicBezTo>
                  <a:pt x="37586" y="6492050"/>
                  <a:pt x="38603" y="6487092"/>
                  <a:pt x="38603" y="6482007"/>
                </a:cubicBezTo>
                <a:cubicBezTo>
                  <a:pt x="47502" y="6367973"/>
                  <a:pt x="52587" y="6253939"/>
                  <a:pt x="18135" y="6142702"/>
                </a:cubicBezTo>
                <a:cubicBezTo>
                  <a:pt x="15084" y="6132214"/>
                  <a:pt x="13495" y="6121344"/>
                  <a:pt x="13432" y="6110411"/>
                </a:cubicBezTo>
                <a:cubicBezTo>
                  <a:pt x="11690" y="6013324"/>
                  <a:pt x="15936" y="5916236"/>
                  <a:pt x="26145" y="5819669"/>
                </a:cubicBezTo>
                <a:cubicBezTo>
                  <a:pt x="31229" y="5760555"/>
                  <a:pt x="26017" y="5700423"/>
                  <a:pt x="42926" y="5641690"/>
                </a:cubicBezTo>
                <a:cubicBezTo>
                  <a:pt x="50337" y="5612565"/>
                  <a:pt x="54595" y="5582728"/>
                  <a:pt x="55638" y="5552700"/>
                </a:cubicBezTo>
                <a:cubicBezTo>
                  <a:pt x="60087" y="5479983"/>
                  <a:pt x="38603" y="5411588"/>
                  <a:pt x="18263" y="5343066"/>
                </a:cubicBezTo>
                <a:cubicBezTo>
                  <a:pt x="7456" y="5306707"/>
                  <a:pt x="-5384" y="5269459"/>
                  <a:pt x="2372" y="5231320"/>
                </a:cubicBezTo>
                <a:cubicBezTo>
                  <a:pt x="16076" y="5173655"/>
                  <a:pt x="23920" y="5114744"/>
                  <a:pt x="25763" y="5055502"/>
                </a:cubicBezTo>
                <a:cubicBezTo>
                  <a:pt x="25635" y="5012660"/>
                  <a:pt x="15338" y="4970962"/>
                  <a:pt x="18898" y="4928374"/>
                </a:cubicBezTo>
                <a:cubicBezTo>
                  <a:pt x="27073" y="4845715"/>
                  <a:pt x="29157" y="4762561"/>
                  <a:pt x="25127" y="4679584"/>
                </a:cubicBezTo>
                <a:cubicBezTo>
                  <a:pt x="25077" y="4646429"/>
                  <a:pt x="28776" y="4613376"/>
                  <a:pt x="36187" y="4581060"/>
                </a:cubicBezTo>
                <a:cubicBezTo>
                  <a:pt x="45493" y="4524043"/>
                  <a:pt x="47464" y="4466060"/>
                  <a:pt x="42036" y="4408547"/>
                </a:cubicBezTo>
                <a:cubicBezTo>
                  <a:pt x="36060" y="4341932"/>
                  <a:pt x="18263" y="4276334"/>
                  <a:pt x="13685" y="4209719"/>
                </a:cubicBezTo>
                <a:cubicBezTo>
                  <a:pt x="6694" y="4099371"/>
                  <a:pt x="16610" y="3989024"/>
                  <a:pt x="26398" y="3879186"/>
                </a:cubicBezTo>
                <a:cubicBezTo>
                  <a:pt x="34026" y="3808731"/>
                  <a:pt x="36060" y="3737781"/>
                  <a:pt x="32501" y="3667009"/>
                </a:cubicBezTo>
                <a:cubicBezTo>
                  <a:pt x="28051" y="3610818"/>
                  <a:pt x="21059" y="3554755"/>
                  <a:pt x="19788" y="3498437"/>
                </a:cubicBezTo>
                <a:cubicBezTo>
                  <a:pt x="17627" y="3398006"/>
                  <a:pt x="18390" y="3297701"/>
                  <a:pt x="24237" y="3197143"/>
                </a:cubicBezTo>
                <a:cubicBezTo>
                  <a:pt x="27162" y="3146928"/>
                  <a:pt x="32119" y="3096966"/>
                  <a:pt x="34026" y="3046242"/>
                </a:cubicBezTo>
                <a:cubicBezTo>
                  <a:pt x="35933" y="2995518"/>
                  <a:pt x="40001" y="2944413"/>
                  <a:pt x="28433" y="2894578"/>
                </a:cubicBezTo>
                <a:cubicBezTo>
                  <a:pt x="8855" y="2810038"/>
                  <a:pt x="23220" y="2725879"/>
                  <a:pt x="27415" y="2641593"/>
                </a:cubicBezTo>
                <a:cubicBezTo>
                  <a:pt x="29958" y="2589217"/>
                  <a:pt x="45214" y="2535568"/>
                  <a:pt x="31738" y="2484717"/>
                </a:cubicBezTo>
                <a:cubicBezTo>
                  <a:pt x="10507" y="2405008"/>
                  <a:pt x="24492" y="2326951"/>
                  <a:pt x="31738" y="2248513"/>
                </a:cubicBezTo>
                <a:cubicBezTo>
                  <a:pt x="40218" y="2174283"/>
                  <a:pt x="38768" y="2099252"/>
                  <a:pt x="27415" y="2025403"/>
                </a:cubicBezTo>
                <a:cubicBezTo>
                  <a:pt x="12986" y="1952165"/>
                  <a:pt x="12986" y="1876803"/>
                  <a:pt x="27415" y="1803565"/>
                </a:cubicBezTo>
                <a:cubicBezTo>
                  <a:pt x="39276" y="1743102"/>
                  <a:pt x="40598" y="1681038"/>
                  <a:pt x="31356" y="1620119"/>
                </a:cubicBezTo>
                <a:cubicBezTo>
                  <a:pt x="25127" y="1576514"/>
                  <a:pt x="13940" y="1533163"/>
                  <a:pt x="12414" y="1489558"/>
                </a:cubicBezTo>
                <a:cubicBezTo>
                  <a:pt x="9262" y="1398420"/>
                  <a:pt x="11118" y="1307167"/>
                  <a:pt x="18008" y="1216233"/>
                </a:cubicBezTo>
                <a:cubicBezTo>
                  <a:pt x="26017" y="1112496"/>
                  <a:pt x="41400" y="1009268"/>
                  <a:pt x="30721" y="904896"/>
                </a:cubicBezTo>
                <a:cubicBezTo>
                  <a:pt x="27162" y="869046"/>
                  <a:pt x="19661" y="833323"/>
                  <a:pt x="18771" y="797346"/>
                </a:cubicBezTo>
                <a:cubicBezTo>
                  <a:pt x="17118" y="730095"/>
                  <a:pt x="16737" y="663607"/>
                  <a:pt x="20169" y="593941"/>
                </a:cubicBezTo>
                <a:cubicBezTo>
                  <a:pt x="23602" y="524274"/>
                  <a:pt x="38348" y="451938"/>
                  <a:pt x="28433" y="383798"/>
                </a:cubicBezTo>
                <a:cubicBezTo>
                  <a:pt x="18516" y="315657"/>
                  <a:pt x="24873" y="248406"/>
                  <a:pt x="31229" y="181410"/>
                </a:cubicBezTo>
                <a:cubicBezTo>
                  <a:pt x="34344" y="149565"/>
                  <a:pt x="36410" y="118069"/>
                  <a:pt x="35854" y="8670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328449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A5B2E-3959-CC2F-24AD-ABBF325DD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545" y="111738"/>
            <a:ext cx="10515600" cy="1122152"/>
          </a:xfrm>
        </p:spPr>
        <p:txBody>
          <a:bodyPr>
            <a:normAutofit fontScale="90000"/>
          </a:bodyPr>
          <a:lstStyle/>
          <a:p>
            <a:pPr algn="ctr"/>
            <a:br>
              <a:rPr lang="en-GB" b="1" i="0" dirty="0">
                <a:solidFill>
                  <a:srgbClr val="2D2D2D"/>
                </a:solidFill>
                <a:effectLst/>
                <a:latin typeface="Open Sans" panose="020B0606030504020204" pitchFamily="34" charset="0"/>
              </a:rPr>
            </a:br>
            <a:r>
              <a:rPr lang="en-GB" b="1" i="0" dirty="0">
                <a:solidFill>
                  <a:srgbClr val="2D2D2D"/>
                </a:solidFill>
                <a:effectLst/>
                <a:latin typeface="Open Sans" panose="020B0606030504020204" pitchFamily="34" charset="0"/>
              </a:rPr>
              <a:t>The </a:t>
            </a:r>
            <a:r>
              <a:rPr lang="en-GB" b="1" dirty="0">
                <a:solidFill>
                  <a:srgbClr val="2D2D2D"/>
                </a:solidFill>
                <a:latin typeface="Open Sans" panose="020B0606030504020204" pitchFamily="34" charset="0"/>
              </a:rPr>
              <a:t>P</a:t>
            </a:r>
            <a:r>
              <a:rPr lang="en-GB" b="1" i="0" dirty="0">
                <a:solidFill>
                  <a:srgbClr val="2D2D2D"/>
                </a:solidFill>
                <a:effectLst/>
                <a:latin typeface="Open Sans" panose="020B0606030504020204" pitchFamily="34" charset="0"/>
              </a:rPr>
              <a:t>light of Teachers Matters</a:t>
            </a:r>
            <a:br>
              <a:rPr lang="en-GB" b="1" i="0" dirty="0">
                <a:solidFill>
                  <a:srgbClr val="2D2D2D"/>
                </a:solidFill>
                <a:effectLst/>
                <a:latin typeface="Open Sans" panose="020B0606030504020204" pitchFamily="34" charset="0"/>
              </a:rPr>
            </a:br>
            <a:br>
              <a:rPr lang="en-GB" dirty="0"/>
            </a:b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58968-4B26-2C7F-DAB6-CBAE5512E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945" y="947451"/>
            <a:ext cx="10884665" cy="5910549"/>
          </a:xfrm>
        </p:spPr>
        <p:txBody>
          <a:bodyPr>
            <a:normAutofit fontScale="92500" lnSpcReduction="10000"/>
          </a:bodyPr>
          <a:lstStyle/>
          <a:p>
            <a:r>
              <a:rPr lang="en-ZA" sz="3200" dirty="0"/>
              <a:t>After effects of COVID-19 on health, wellbeing, emotions.</a:t>
            </a:r>
          </a:p>
          <a:p>
            <a:r>
              <a:rPr lang="en-ZA" sz="3200" dirty="0"/>
              <a:t>Additional responsibilities, increased workload, bureaucratic accountability.</a:t>
            </a:r>
          </a:p>
          <a:p>
            <a:r>
              <a:rPr lang="en-ZA" sz="3200" dirty="0"/>
              <a:t>Violence against teachers in and outside the school environment</a:t>
            </a:r>
          </a:p>
          <a:p>
            <a:r>
              <a:rPr lang="en-ZA" sz="3200" dirty="0"/>
              <a:t>Scripted lessons and limited autonomy to exercise professional judgement and decisional capital.</a:t>
            </a:r>
          </a:p>
          <a:p>
            <a:r>
              <a:rPr lang="en-ZA" sz="3200" dirty="0"/>
              <a:t>Overcrowding classrooms, big class sizes and teacher people ratio.</a:t>
            </a:r>
          </a:p>
          <a:p>
            <a:r>
              <a:rPr lang="en-ZA" sz="3200" dirty="0"/>
              <a:t>Poor working conditions, especially multigrade teachers and ECD practitioners.</a:t>
            </a:r>
          </a:p>
          <a:p>
            <a:r>
              <a:rPr lang="en-ZA" sz="3200" dirty="0"/>
              <a:t>Inadequate and inequitable provisioning of continuing professional development and learning.</a:t>
            </a:r>
          </a:p>
          <a:p>
            <a:r>
              <a:rPr lang="en-ZA" sz="3200" dirty="0"/>
              <a:t>Recurring digital divide </a:t>
            </a:r>
          </a:p>
        </p:txBody>
      </p:sp>
    </p:spTree>
    <p:extLst>
      <p:ext uri="{BB962C8B-B14F-4D97-AF65-F5344CB8AC3E}">
        <p14:creationId xmlns:p14="http://schemas.microsoft.com/office/powerpoint/2010/main" val="2618379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0D320-CB52-12B9-9926-C9D9072F3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591" y="154236"/>
            <a:ext cx="11512626" cy="6400800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333333"/>
                </a:solidFill>
                <a:latin typeface="Open Sans" panose="020B0606030504020204" pitchFamily="34" charset="0"/>
              </a:rPr>
              <a:t>Teachers/Practitioners are viewed as the </a:t>
            </a:r>
            <a:r>
              <a:rPr lang="en-GB" sz="40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unsung heroes of the education sector across the globe.</a:t>
            </a:r>
          </a:p>
          <a:p>
            <a:r>
              <a:rPr lang="en-GB" sz="40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They made all other </a:t>
            </a:r>
            <a:r>
              <a:rPr lang="en-GB" sz="40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professions</a:t>
            </a:r>
            <a:r>
              <a:rPr lang="en-GB" sz="40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yet they remain </a:t>
            </a:r>
            <a:r>
              <a:rPr lang="en-GB" sz="40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unsung</a:t>
            </a:r>
            <a:r>
              <a:rPr lang="en-GB" sz="40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. </a:t>
            </a:r>
          </a:p>
          <a:p>
            <a:pPr marL="0" indent="0">
              <a:buNone/>
            </a:pPr>
            <a:r>
              <a:rPr lang="en-GB" sz="4000" dirty="0">
                <a:solidFill>
                  <a:srgbClr val="333333"/>
                </a:solidFill>
                <a:latin typeface="Open Sans" panose="020B0606030504020204" pitchFamily="34" charset="0"/>
              </a:rPr>
              <a:t>One educational author said…</a:t>
            </a:r>
            <a:endParaRPr lang="en-GB" sz="4000" b="0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r>
              <a:rPr lang="en-GB" sz="4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“If the future of our world </a:t>
            </a:r>
            <a:r>
              <a:rPr lang="en-GB" sz="4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rests on children</a:t>
            </a:r>
            <a:r>
              <a:rPr lang="en-GB" sz="4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and the </a:t>
            </a:r>
            <a:r>
              <a:rPr lang="en-GB" sz="4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children’s future rests </a:t>
            </a:r>
            <a:r>
              <a:rPr lang="en-GB" sz="4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on </a:t>
            </a:r>
            <a:r>
              <a:rPr lang="en-GB" sz="440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the</a:t>
            </a:r>
            <a:r>
              <a:rPr lang="en-GB" sz="4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teachers</a:t>
            </a:r>
            <a:r>
              <a:rPr lang="en-GB" sz="4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GB" sz="4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then surely their voices must be heard</a:t>
            </a:r>
            <a:r>
              <a:rPr lang="en-GB" sz="40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”</a:t>
            </a:r>
            <a:endParaRPr lang="en-ZA" sz="4000" dirty="0"/>
          </a:p>
        </p:txBody>
      </p:sp>
    </p:spTree>
    <p:extLst>
      <p:ext uri="{BB962C8B-B14F-4D97-AF65-F5344CB8AC3E}">
        <p14:creationId xmlns:p14="http://schemas.microsoft.com/office/powerpoint/2010/main" val="942978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857C5FD-1517-4BDF-090F-B83DB1156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6109872" cy="478784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 dirty="0"/>
              <a:t>WORLD TEACHERS’ DAY THEME 2022 REMINDED US ALL THAT –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    </a:t>
            </a:r>
            <a:r>
              <a:rPr lang="en-US" b="1" dirty="0">
                <a:solidFill>
                  <a:schemeClr val="accent6"/>
                </a:solidFill>
              </a:rPr>
              <a:t>TRANSFORMATION BEGINS WITH TEACHERS</a:t>
            </a:r>
            <a:br>
              <a:rPr lang="en-US" b="1" dirty="0">
                <a:solidFill>
                  <a:schemeClr val="accent6"/>
                </a:solidFill>
              </a:rPr>
            </a:br>
            <a:endParaRPr lang="en-US" b="1" dirty="0">
              <a:solidFill>
                <a:schemeClr val="accent6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D0CB61A-0933-3FEF-64D0-5FF67D6AC67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778" r="10315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927879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F2B57-DBE9-12FA-A0C3-804D34593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186" y="1"/>
            <a:ext cx="11975334" cy="1123720"/>
          </a:xfrm>
        </p:spPr>
        <p:txBody>
          <a:bodyPr>
            <a:noAutofit/>
          </a:bodyPr>
          <a:lstStyle/>
          <a:p>
            <a:pPr algn="ctr"/>
            <a:r>
              <a:rPr lang="en-ZA" sz="3600" b="1" dirty="0"/>
              <a:t>UN / UNESCO TRANSFORMING EDUCATION SUMMIT 2022 </a:t>
            </a:r>
            <a:r>
              <a:rPr lang="en-ZA" sz="3200" b="1" dirty="0"/>
              <a:t>-  ACTION TRACK 3: Teachers, Teaching, And The Teaching Profession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D41B8E-1B28-3779-6C74-0C8C88EFD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437" y="1288973"/>
            <a:ext cx="11457543" cy="5569026"/>
          </a:xfrm>
        </p:spPr>
        <p:txBody>
          <a:bodyPr>
            <a:normAutofit/>
          </a:bodyPr>
          <a:lstStyle/>
          <a:p>
            <a:pPr lvl="1"/>
            <a:r>
              <a:rPr lang="en-ZA" sz="3600" dirty="0"/>
              <a:t>Teachers are the </a:t>
            </a:r>
            <a:r>
              <a:rPr lang="en-ZA" sz="3600" b="1" dirty="0"/>
              <a:t>epicentre</a:t>
            </a:r>
            <a:r>
              <a:rPr lang="en-ZA" sz="3600" dirty="0"/>
              <a:t> of achieving learning outcomes, educational goals, and transforming education;</a:t>
            </a:r>
          </a:p>
          <a:p>
            <a:pPr lvl="1"/>
            <a:r>
              <a:rPr lang="en-ZA" sz="3600" dirty="0"/>
              <a:t>Quantity and Quality teaching force;</a:t>
            </a:r>
          </a:p>
          <a:p>
            <a:pPr lvl="1"/>
            <a:r>
              <a:rPr lang="en-ZA" sz="3600" dirty="0"/>
              <a:t>Recognised and supported teaching profession; </a:t>
            </a:r>
          </a:p>
          <a:p>
            <a:pPr lvl="1"/>
            <a:r>
              <a:rPr lang="en-ZA" sz="3600" dirty="0"/>
              <a:t>Continuing professional development and learning;</a:t>
            </a:r>
          </a:p>
          <a:p>
            <a:pPr lvl="1"/>
            <a:r>
              <a:rPr lang="en-ZA" sz="3600" dirty="0"/>
              <a:t>Improved status and standing of teachers and the teaching profession, including esteem and prestige; and  </a:t>
            </a:r>
          </a:p>
          <a:p>
            <a:pPr lvl="1"/>
            <a:r>
              <a:rPr lang="en-ZA" sz="3600" dirty="0"/>
              <a:t>Improved working conditions in the profession</a:t>
            </a:r>
          </a:p>
          <a:p>
            <a:pPr lvl="1"/>
            <a:endParaRPr lang="en-ZA" sz="2800" dirty="0"/>
          </a:p>
          <a:p>
            <a:pPr lvl="1"/>
            <a:endParaRPr lang="en-ZA" sz="2800" b="1" dirty="0"/>
          </a:p>
          <a:p>
            <a:pPr lvl="1"/>
            <a:endParaRPr lang="en-ZA" b="1" dirty="0"/>
          </a:p>
          <a:p>
            <a:pPr marL="0" indent="0">
              <a:buNone/>
            </a:pPr>
            <a:endParaRPr lang="en-ZA" sz="2400" b="1" dirty="0"/>
          </a:p>
          <a:p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3676601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7">
            <a:extLst>
              <a:ext uri="{FF2B5EF4-FFF2-40B4-BE49-F238E27FC236}">
                <a16:creationId xmlns:a16="http://schemas.microsoft.com/office/drawing/2014/main" id="{943CAA20-3569-4189-9E48-239A229A8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9942BC-F847-7127-A86D-D23560562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1381"/>
            <a:ext cx="10512552" cy="406654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TEACHER LEADERSHIP VOICE, AGENCY, SPACE, TRUST, EFFICACY, PROFESSIONAL AUTONOMY AND PROFESSIONAL JUDGEMENT BY TEACHERS FOR TEACHERS MATTER TOO</a:t>
            </a:r>
            <a:br>
              <a:rPr lang="en-US" sz="4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1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“the capacity and power to act, to affect/ </a:t>
            </a:r>
            <a:r>
              <a:rPr lang="en-US" sz="4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influence </a:t>
            </a:r>
            <a:r>
              <a:rPr lang="en-US" sz="41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matters, to make decisions and choices, and take stances”</a:t>
            </a:r>
            <a:endParaRPr lang="en-US" sz="41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3" name="sketch line">
            <a:extLst>
              <a:ext uri="{FF2B5EF4-FFF2-40B4-BE49-F238E27FC236}">
                <a16:creationId xmlns:a16="http://schemas.microsoft.com/office/drawing/2014/main" id="{DA542B6D-E775-4832-91DC-2D20F8578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18595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0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6801B-3DC3-DE36-DFF2-F9AF33FFD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67068"/>
          </a:xfrm>
        </p:spPr>
        <p:txBody>
          <a:bodyPr>
            <a:normAutofit/>
          </a:bodyPr>
          <a:lstStyle/>
          <a:p>
            <a:r>
              <a:rPr lang="en-ZA" sz="5400" b="1" dirty="0"/>
              <a:t>CONFERENCE SUB-THEMES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0FFC5-0969-6F66-570D-549F07D41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945" y="1561219"/>
            <a:ext cx="10736855" cy="5032375"/>
          </a:xfrm>
        </p:spPr>
        <p:txBody>
          <a:bodyPr/>
          <a:lstStyle/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32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4IR, Competencies &amp; Skills for the Changing World</a:t>
            </a:r>
            <a:endParaRPr lang="en-ZA" sz="3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32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Leadership and Management </a:t>
            </a:r>
            <a:endParaRPr lang="en-ZA" sz="3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32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Ethical Standards in the Teaching Profession </a:t>
            </a:r>
            <a:endParaRPr lang="en-ZA" sz="3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32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Early Childhood Development (ECD)</a:t>
            </a:r>
            <a:endParaRPr lang="en-ZA" sz="3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32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Inclusivity Teacher Wellbeing &amp; Safety and Security</a:t>
            </a:r>
            <a:endParaRPr lang="en-ZA" sz="3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32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Curriculum &amp; Assessment </a:t>
            </a:r>
            <a:endParaRPr lang="en-ZA" sz="3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ZA" sz="32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Continuing Professional Development</a:t>
            </a:r>
            <a:endParaRPr lang="en-ZA" sz="3200" dirty="0">
              <a:effectLst/>
              <a:ea typeface="Times New Roman" panose="02020603050405020304" pitchFamily="18" charset="0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56191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E2BEB-9EEA-6C5C-17BB-9B37B7E9F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ZA" sz="4800" b="1" dirty="0"/>
              <a:t>CONFERENCE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8D5D4-0C1D-38E3-CD61-B0346E8FC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422" y="1167789"/>
            <a:ext cx="11611778" cy="5596568"/>
          </a:xfrm>
        </p:spPr>
        <p:txBody>
          <a:bodyPr>
            <a:normAutofit fontScale="77500" lnSpcReduction="20000"/>
          </a:bodyPr>
          <a:lstStyle/>
          <a:p>
            <a:pPr fontAlgn="base">
              <a:tabLst>
                <a:tab pos="408940" algn="l"/>
              </a:tabLst>
            </a:pPr>
            <a:r>
              <a:rPr lang="en-US" sz="3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To discuss issues pertaining to teachers’ professional status, standing, esteem, and prestige.</a:t>
            </a:r>
            <a:endParaRPr lang="en-ZA" sz="3600" dirty="0">
              <a:ea typeface="Times New Roman" panose="02020603050405020304" pitchFamily="18" charset="0"/>
            </a:endParaRPr>
          </a:p>
          <a:p>
            <a:pPr fontAlgn="base">
              <a:tabLst>
                <a:tab pos="408940" algn="l"/>
              </a:tabLst>
            </a:pPr>
            <a:r>
              <a:rPr lang="en-US" sz="3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To discuss measures for enhancing teaching and learning, as well as continuing professional development, learning and support.</a:t>
            </a:r>
            <a:endParaRPr lang="en-ZA" sz="3600" dirty="0">
              <a:ea typeface="Times New Roman" panose="02020603050405020304" pitchFamily="18" charset="0"/>
            </a:endParaRPr>
          </a:p>
          <a:p>
            <a:pPr fontAlgn="base">
              <a:tabLst>
                <a:tab pos="408940" algn="l"/>
              </a:tabLst>
            </a:pPr>
            <a:r>
              <a:rPr lang="en-US" sz="3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To engage on the 4IR, digital learning, as well as sharing experiences on the role of modern technologies and artificial intelligence in teaching and learning and schools.</a:t>
            </a:r>
          </a:p>
          <a:p>
            <a:pPr fontAlgn="base">
              <a:tabLst>
                <a:tab pos="408940" algn="l"/>
              </a:tabLst>
            </a:pPr>
            <a:r>
              <a:rPr lang="en-US" sz="3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To identify measures for creating inclusive, safe, and secure school environments, as well as promoting teacher wellbeing. </a:t>
            </a:r>
            <a:endParaRPr lang="en-ZA" sz="3600" dirty="0">
              <a:ea typeface="Times New Roman" panose="02020603050405020304" pitchFamily="18" charset="0"/>
            </a:endParaRPr>
          </a:p>
          <a:p>
            <a:pPr fontAlgn="base">
              <a:tabLst>
                <a:tab pos="408940" algn="l"/>
              </a:tabLst>
            </a:pPr>
            <a:r>
              <a:rPr lang="en-US" sz="3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To discuss measures for heightening the </a:t>
            </a:r>
            <a:r>
              <a:rPr lang="en-US" sz="36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professionalisation</a:t>
            </a:r>
            <a:r>
              <a:rPr lang="en-US" sz="3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of the Early Childhood Development sector.</a:t>
            </a:r>
            <a:endParaRPr lang="en-ZA" sz="3600" dirty="0">
              <a:ea typeface="Times New Roman" panose="02020603050405020304" pitchFamily="18" charset="0"/>
            </a:endParaRPr>
          </a:p>
          <a:p>
            <a:pPr fontAlgn="base">
              <a:tabLst>
                <a:tab pos="408940" algn="l"/>
              </a:tabLst>
            </a:pPr>
            <a:r>
              <a:rPr lang="en-US" sz="3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To explore how the school leaders and managers’ roles could be supported to contribute meaningfully to learning outcomes and school improvement.</a:t>
            </a:r>
          </a:p>
          <a:p>
            <a:pPr fontAlgn="base">
              <a:tabLst>
                <a:tab pos="408940" algn="l"/>
              </a:tabLst>
            </a:pPr>
            <a:r>
              <a:rPr lang="en-US" sz="3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To appreciate and acknowledge our teachers – Participation in Continuing Professional Development, Women in Leadership and Management. </a:t>
            </a:r>
            <a:endParaRPr lang="en-ZA" sz="3600" dirty="0">
              <a:effectLst/>
              <a:ea typeface="Times New Roman" panose="02020603050405020304" pitchFamily="18" charset="0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97380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1286</TotalTime>
  <Words>518</Words>
  <Application>Microsoft Office PowerPoint</Application>
  <PresentationFormat>Widescreen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Book Antiqua</vt:lpstr>
      <vt:lpstr>Bookman Old Style</vt:lpstr>
      <vt:lpstr>Calibri</vt:lpstr>
      <vt:lpstr>Calibri Light</vt:lpstr>
      <vt:lpstr>Open Sans</vt:lpstr>
      <vt:lpstr>Symbol</vt:lpstr>
      <vt:lpstr>Wingdings</vt:lpstr>
      <vt:lpstr>Office Theme</vt:lpstr>
      <vt:lpstr>PURPOSE OF THE CONFERENCE</vt:lpstr>
      <vt:lpstr>The Teaching Profession in Our Hands. “Our Voices and Plight Matter” </vt:lpstr>
      <vt:lpstr> The Plight of Teachers Matters  </vt:lpstr>
      <vt:lpstr>PowerPoint Presentation</vt:lpstr>
      <vt:lpstr>WORLD TEACHERS’ DAY THEME 2022 REMINDED US ALL THAT –      TRANSFORMATION BEGINS WITH TEACHERS </vt:lpstr>
      <vt:lpstr>UN / UNESCO TRANSFORMING EDUCATION SUMMIT 2022 -  ACTION TRACK 3: Teachers, Teaching, And The Teaching Profession</vt:lpstr>
      <vt:lpstr>TEACHER LEADERSHIP VOICE, AGENCY, SPACE, TRUST, EFFICACY, PROFESSIONAL AUTONOMY AND PROFESSIONAL JUDGEMENT BY TEACHERS FOR TEACHERS MATTER TOO “the capacity and power to act, to affect/ influence matters, to make decisions and choices, and take stances”</vt:lpstr>
      <vt:lpstr>CONFERENCE SUB-THEMES</vt:lpstr>
      <vt:lpstr>CONFERENCE OBJECTIVES</vt:lpstr>
      <vt:lpstr>PowerPoint Presentation</vt:lpstr>
      <vt:lpstr>THANK YOU VERY MUCH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Ella Mokgalane</dc:creator>
  <cp:lastModifiedBy>Ella Mokgalane</cp:lastModifiedBy>
  <cp:revision>31</cp:revision>
  <dcterms:created xsi:type="dcterms:W3CDTF">2023-04-12T20:24:40Z</dcterms:created>
  <dcterms:modified xsi:type="dcterms:W3CDTF">2023-04-20T06:36:58Z</dcterms:modified>
</cp:coreProperties>
</file>