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5"/>
  </p:handoutMasterIdLst>
  <p:sldIdLst>
    <p:sldId id="256" r:id="rId3"/>
    <p:sldId id="295" r:id="rId5"/>
    <p:sldId id="296" r:id="rId6"/>
    <p:sldId id="298" r:id="rId7"/>
    <p:sldId id="258" r:id="rId8"/>
    <p:sldId id="259" r:id="rId9"/>
    <p:sldId id="266" r:id="rId10"/>
    <p:sldId id="265" r:id="rId11"/>
    <p:sldId id="260" r:id="rId12"/>
    <p:sldId id="303" r:id="rId13"/>
    <p:sldId id="267" r:id="rId14"/>
    <p:sldId id="268" r:id="rId15"/>
    <p:sldId id="269" r:id="rId16"/>
    <p:sldId id="270" r:id="rId17"/>
    <p:sldId id="271" r:id="rId18"/>
    <p:sldId id="272" r:id="rId19"/>
    <p:sldId id="263" r:id="rId20"/>
    <p:sldId id="264" r:id="rId21"/>
    <p:sldId id="336" r:id="rId22"/>
    <p:sldId id="338" r:id="rId23"/>
    <p:sldId id="340" r:id="rId24"/>
    <p:sldId id="342" r:id="rId25"/>
    <p:sldId id="274" r:id="rId26"/>
    <p:sldId id="275" r:id="rId27"/>
    <p:sldId id="276" r:id="rId28"/>
    <p:sldId id="277" r:id="rId29"/>
    <p:sldId id="281" r:id="rId30"/>
    <p:sldId id="282" r:id="rId31"/>
    <p:sldId id="351" r:id="rId32"/>
    <p:sldId id="343" r:id="rId33"/>
    <p:sldId id="304" r:id="rId34"/>
  </p:sldIdLst>
  <p:sldSz cx="9144000" cy="6858000" type="screen4x3"/>
  <p:notesSz cx="6854825" cy="908367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14" autoAdjust="0"/>
    <p:restoredTop sz="90709" autoAdjust="0"/>
  </p:normalViewPr>
  <p:slideViewPr>
    <p:cSldViewPr>
      <p:cViewPr varScale="1">
        <p:scale>
          <a:sx n="73" d="100"/>
          <a:sy n="73" d="100"/>
        </p:scale>
        <p:origin x="762" y="7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02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7" rIns="91074" bIns="45537" numCol="1" anchor="t" anchorCtr="0" compatLnSpc="1"/>
          <a:lstStyle>
            <a:lvl1pPr defTabSz="911225" eaLnBrk="0" hangingPunct="0">
              <a:defRPr sz="1200"/>
            </a:lvl1pPr>
          </a:lstStyle>
          <a:p>
            <a:pPr>
              <a:defRPr/>
            </a:pPr>
            <a:endParaRPr lang="en-US"/>
          </a:p>
        </p:txBody>
      </p:sp>
      <p:sp>
        <p:nvSpPr>
          <p:cNvPr id="17411" name="Rectangle 3"/>
          <p:cNvSpPr>
            <a:spLocks noGrp="1" noChangeArrowheads="1"/>
          </p:cNvSpPr>
          <p:nvPr>
            <p:ph type="dt" sz="quarter" idx="1"/>
          </p:nvPr>
        </p:nvSpPr>
        <p:spPr bwMode="auto">
          <a:xfrm>
            <a:off x="3884613" y="0"/>
            <a:ext cx="2970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7" rIns="91074" bIns="45537" numCol="1" anchor="t" anchorCtr="0" compatLnSpc="1"/>
          <a:lstStyle>
            <a:lvl1pPr algn="r" defTabSz="911225" eaLnBrk="0" hangingPunct="0">
              <a:defRPr sz="1200"/>
            </a:lvl1pPr>
          </a:lstStyle>
          <a:p>
            <a:pPr>
              <a:defRPr/>
            </a:pPr>
            <a:endParaRPr lang="en-US"/>
          </a:p>
        </p:txBody>
      </p:sp>
      <p:sp>
        <p:nvSpPr>
          <p:cNvPr id="17412" name="Rectangle 4"/>
          <p:cNvSpPr>
            <a:spLocks noGrp="1" noChangeArrowheads="1"/>
          </p:cNvSpPr>
          <p:nvPr>
            <p:ph type="ftr" sz="quarter" idx="2"/>
          </p:nvPr>
        </p:nvSpPr>
        <p:spPr bwMode="auto">
          <a:xfrm>
            <a:off x="0" y="8629650"/>
            <a:ext cx="29702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7" rIns="91074" bIns="45537" numCol="1" anchor="b" anchorCtr="0" compatLnSpc="1"/>
          <a:lstStyle>
            <a:lvl1pPr defTabSz="911225" eaLnBrk="0" hangingPunct="0">
              <a:defRPr sz="1200"/>
            </a:lvl1pPr>
          </a:lstStyle>
          <a:p>
            <a:pPr>
              <a:defRPr/>
            </a:pPr>
            <a:r>
              <a:rPr lang="en-US"/>
              <a:t>Educational Ethics</a:t>
            </a:r>
            <a:endParaRPr lang="en-US"/>
          </a:p>
        </p:txBody>
      </p:sp>
      <p:sp>
        <p:nvSpPr>
          <p:cNvPr id="17413" name="Rectangle 5"/>
          <p:cNvSpPr>
            <a:spLocks noGrp="1" noChangeArrowheads="1"/>
          </p:cNvSpPr>
          <p:nvPr>
            <p:ph type="sldNum" sz="quarter" idx="3"/>
          </p:nvPr>
        </p:nvSpPr>
        <p:spPr bwMode="auto">
          <a:xfrm>
            <a:off x="3884613" y="8629650"/>
            <a:ext cx="2970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7" rIns="91074" bIns="45537" numCol="1" anchor="b" anchorCtr="0" compatLnSpc="1"/>
          <a:lstStyle>
            <a:lvl1pPr algn="r" defTabSz="911225">
              <a:defRPr sz="1200"/>
            </a:lvl1pPr>
          </a:lstStyle>
          <a:p>
            <a:fld id="{DA933211-5BA3-48CE-ADFF-4BEAF4B0BF0A}" type="slidenum">
              <a:rPr lang="en-US" altLang="en-US"/>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02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7" rIns="91074" bIns="45537" numCol="1" anchor="t" anchorCtr="0" compatLnSpc="1"/>
          <a:lstStyle>
            <a:lvl1pPr defTabSz="911225" eaLnBrk="0" hangingPunct="0">
              <a:defRPr sz="1200"/>
            </a:lvl1pPr>
          </a:lstStyle>
          <a:p>
            <a:pPr>
              <a:defRPr/>
            </a:pPr>
            <a:endParaRPr lang="en-US"/>
          </a:p>
        </p:txBody>
      </p:sp>
      <p:sp>
        <p:nvSpPr>
          <p:cNvPr id="15363" name="Rectangle 3"/>
          <p:cNvSpPr>
            <a:spLocks noGrp="1" noChangeArrowheads="1"/>
          </p:cNvSpPr>
          <p:nvPr>
            <p:ph type="dt" idx="1"/>
          </p:nvPr>
        </p:nvSpPr>
        <p:spPr bwMode="auto">
          <a:xfrm>
            <a:off x="3884613" y="0"/>
            <a:ext cx="2970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7" rIns="91074" bIns="45537" numCol="1" anchor="t" anchorCtr="0" compatLnSpc="1"/>
          <a:lstStyle>
            <a:lvl1pPr algn="r" defTabSz="911225" eaLnBrk="0" hangingPunct="0">
              <a:defRPr sz="1200"/>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57288" y="681038"/>
            <a:ext cx="4541837" cy="3406775"/>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5" name="Rectangle 5"/>
          <p:cNvSpPr>
            <a:spLocks noGrp="1" noChangeArrowheads="1"/>
          </p:cNvSpPr>
          <p:nvPr>
            <p:ph type="body" sz="quarter" idx="3"/>
          </p:nvPr>
        </p:nvSpPr>
        <p:spPr bwMode="auto">
          <a:xfrm>
            <a:off x="914400" y="4314825"/>
            <a:ext cx="5026025" cy="408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7" rIns="91074" bIns="45537" numCol="1" anchor="t" anchorCtr="0" compatLnSpc="1"/>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15366" name="Rectangle 6"/>
          <p:cNvSpPr>
            <a:spLocks noGrp="1" noChangeArrowheads="1"/>
          </p:cNvSpPr>
          <p:nvPr>
            <p:ph type="ftr" sz="quarter" idx="4"/>
          </p:nvPr>
        </p:nvSpPr>
        <p:spPr bwMode="auto">
          <a:xfrm>
            <a:off x="0" y="8629650"/>
            <a:ext cx="29702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7" rIns="91074" bIns="45537" numCol="1" anchor="b" anchorCtr="0" compatLnSpc="1"/>
          <a:lstStyle>
            <a:lvl1pPr defTabSz="911225" eaLnBrk="0" hangingPunct="0">
              <a:defRPr sz="1200"/>
            </a:lvl1pPr>
          </a:lstStyle>
          <a:p>
            <a:pPr>
              <a:defRPr/>
            </a:pPr>
            <a:endParaRPr lang="en-US"/>
          </a:p>
        </p:txBody>
      </p:sp>
      <p:sp>
        <p:nvSpPr>
          <p:cNvPr id="15367" name="Rectangle 7"/>
          <p:cNvSpPr>
            <a:spLocks noGrp="1" noChangeArrowheads="1"/>
          </p:cNvSpPr>
          <p:nvPr>
            <p:ph type="sldNum" sz="quarter" idx="5"/>
          </p:nvPr>
        </p:nvSpPr>
        <p:spPr bwMode="auto">
          <a:xfrm>
            <a:off x="3884613" y="8629650"/>
            <a:ext cx="29702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74" tIns="45537" rIns="91074" bIns="45537" numCol="1" anchor="b" anchorCtr="0" compatLnSpc="1"/>
          <a:lstStyle>
            <a:lvl1pPr algn="r" defTabSz="911225">
              <a:defRPr sz="1200"/>
            </a:lvl1pPr>
          </a:lstStyle>
          <a:p>
            <a:fld id="{C775AE65-23AC-437D-9295-E78A020EE4B9}"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6E6EB177-511B-48E1-B8D3-F40A3A5167E3}" type="slidenum">
              <a:rPr lang="en-US" altLang="en-US" sz="1200"/>
            </a:fld>
            <a:endParaRPr lang="en-US" altLang="en-US" sz="1200"/>
          </a:p>
        </p:txBody>
      </p:sp>
      <p:sp>
        <p:nvSpPr>
          <p:cNvPr id="52227" name="Rectangle 2"/>
          <p:cNvSpPr>
            <a:spLocks noGrp="1" noRot="1" noChangeAspect="1" noChangeArrowheads="1" noTextEdit="1"/>
          </p:cNvSpPr>
          <p:nvPr>
            <p:ph type="sldImg"/>
          </p:nvPr>
        </p:nvSpPr>
        <p:spPr/>
      </p:sp>
      <p:sp>
        <p:nvSpPr>
          <p:cNvPr id="52228"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E076D774-185A-40F7-914F-759D3215A938}" type="slidenum">
              <a:rPr lang="en-US" altLang="en-US" sz="1200"/>
            </a:fld>
            <a:endParaRPr lang="en-US" altLang="en-US" sz="1200"/>
          </a:p>
        </p:txBody>
      </p:sp>
      <p:sp>
        <p:nvSpPr>
          <p:cNvPr id="61443" name="Rectangle 2"/>
          <p:cNvSpPr>
            <a:spLocks noGrp="1" noRot="1" noChangeAspect="1" noChangeArrowheads="1" noTextEdit="1"/>
          </p:cNvSpPr>
          <p:nvPr>
            <p:ph type="sldImg"/>
          </p:nvPr>
        </p:nvSpPr>
        <p:spPr/>
      </p:sp>
      <p:sp>
        <p:nvSpPr>
          <p:cNvPr id="61444" name="Rectangle 3"/>
          <p:cNvSpPr>
            <a:spLocks noGrp="1" noChangeArrowheads="1"/>
          </p:cNvSpPr>
          <p:nvPr>
            <p:ph type="body" idx="1"/>
          </p:nvPr>
        </p:nvSpPr>
        <p:spPr>
          <a:noFill/>
        </p:spPr>
        <p:txBody>
          <a:bodyPr/>
          <a:lstStyle/>
          <a:p>
            <a:pPr marL="228600" indent="-228600"/>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9BDB73A8-A264-4C59-B57E-4945CCA65BBE}" type="slidenum">
              <a:rPr lang="en-US" altLang="en-US" sz="1200"/>
            </a:fld>
            <a:endParaRPr lang="en-US" altLang="en-US" sz="1200"/>
          </a:p>
        </p:txBody>
      </p:sp>
      <p:sp>
        <p:nvSpPr>
          <p:cNvPr id="62467" name="Rectangle 2"/>
          <p:cNvSpPr>
            <a:spLocks noGrp="1" noRot="1" noChangeAspect="1" noChangeArrowheads="1" noTextEdit="1"/>
          </p:cNvSpPr>
          <p:nvPr>
            <p:ph type="sldImg"/>
          </p:nvPr>
        </p:nvSpPr>
        <p:spPr/>
      </p:sp>
      <p:sp>
        <p:nvSpPr>
          <p:cNvPr id="62468" name="Rectangle 3"/>
          <p:cNvSpPr>
            <a:spLocks noGrp="1" noChangeArrowheads="1"/>
          </p:cNvSpPr>
          <p:nvPr>
            <p:ph type="body" idx="1"/>
          </p:nvPr>
        </p:nvSpPr>
        <p:spPr>
          <a:noFill/>
        </p:spPr>
        <p:txBody>
          <a:bodyPr/>
          <a:lstStyle/>
          <a:p>
            <a:pPr marL="228600" indent="-228600"/>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3AE833B9-294B-49F0-B6C0-946BB99CFBBE}" type="slidenum">
              <a:rPr lang="en-US" altLang="en-US" sz="1200"/>
            </a:fld>
            <a:endParaRPr lang="en-US" altLang="en-US" sz="1200"/>
          </a:p>
        </p:txBody>
      </p:sp>
      <p:sp>
        <p:nvSpPr>
          <p:cNvPr id="63491" name="Rectangle 2"/>
          <p:cNvSpPr>
            <a:spLocks noGrp="1" noRot="1" noChangeAspect="1" noChangeArrowheads="1" noTextEdit="1"/>
          </p:cNvSpPr>
          <p:nvPr>
            <p:ph type="sldImg"/>
          </p:nvPr>
        </p:nvSpPr>
        <p:spPr/>
      </p:sp>
      <p:sp>
        <p:nvSpPr>
          <p:cNvPr id="63492" name="Rectangle 3"/>
          <p:cNvSpPr>
            <a:spLocks noGrp="1" noChangeArrowheads="1"/>
          </p:cNvSpPr>
          <p:nvPr>
            <p:ph type="body" idx="1"/>
          </p:nvPr>
        </p:nvSpPr>
        <p:spPr>
          <a:noFill/>
        </p:spPr>
        <p:txBody>
          <a:bodyPr/>
          <a:lstStyle/>
          <a:p>
            <a:pPr marL="228600" indent="-228600"/>
            <a:r>
              <a:rPr lang="en-US" altLang="en-US">
                <a:latin typeface="Arial" panose="020B0604020202020204" pitchFamily="34" charset="0"/>
              </a:rPr>
              <a:t>From Shapiro &amp; Stefkovich (page 20)</a:t>
            </a:r>
            <a:endParaRPr lang="en-US" altLang="en-US">
              <a:latin typeface="Arial" panose="020B0604020202020204" pitchFamily="34" charset="0"/>
            </a:endParaRPr>
          </a:p>
          <a:p>
            <a:pPr marL="228600" indent="-228600"/>
            <a:r>
              <a:rPr lang="en-US" altLang="en-US">
                <a:latin typeface="Arial" panose="020B0604020202020204" pitchFamily="34" charset="0"/>
              </a:rPr>
              <a:t>Greenfield (2004) pointed out that such preparation could “enable a prospective principal of superintendent to develop the attitudes, beliefs, knowledge and skills associated with competence in moral reasoning. Stressing the importance for such preparation, Greenfield left us with a warning of sorts:</a:t>
            </a:r>
            <a:endParaRPr lang="en-US" altLang="en-US">
              <a:latin typeface="Arial" panose="020B0604020202020204" pitchFamily="34" charset="0"/>
            </a:endParaRPr>
          </a:p>
          <a:p>
            <a:pPr marL="228600" indent="-228600"/>
            <a:r>
              <a:rPr lang="en-US" altLang="en-US" i="1">
                <a:latin typeface="Arial" panose="020B0604020202020204" pitchFamily="34" charset="0"/>
              </a:rPr>
              <a:t>“A failure to provide the opportunity for school administrators to develop such competence constitutes a failure to serve the children we are obligated to serve as public educators. As a profession, educational administration thus has a moral obligation to train prospective administrators to be able to apply the principles, rules, ideals, and virtues associated with the development of ethical schools.”</a:t>
            </a:r>
            <a:endParaRPr lang="en-US" altLang="en-US" i="1">
              <a:latin typeface="Arial" panose="020B0604020202020204" pitchFamily="34" charset="0"/>
            </a:endParaRPr>
          </a:p>
          <a:p>
            <a:pPr marL="228600" indent="-228600"/>
            <a:endParaRPr lang="en-US" altLang="en-US" i="1">
              <a:latin typeface="Arial" panose="020B0604020202020204" pitchFamily="34" charset="0"/>
            </a:endParaRPr>
          </a:p>
          <a:p>
            <a:pPr marL="228600" indent="-228600"/>
            <a:r>
              <a:rPr lang="en-US" altLang="en-US">
                <a:latin typeface="Arial" panose="020B0604020202020204" pitchFamily="34" charset="0"/>
              </a:rPr>
              <a:t>Professional ethical codes might be defined as “an articulated statement of role morality as seen by members of the profession.”</a:t>
            </a:r>
            <a:endParaRPr lang="en-US" altLang="en-US">
              <a:latin typeface="Arial" panose="020B0604020202020204" pitchFamily="34" charset="0"/>
            </a:endParaRPr>
          </a:p>
          <a:p>
            <a:pPr marL="685800" lvl="1" indent="-228600"/>
            <a:r>
              <a:rPr lang="en-US" altLang="en-US">
                <a:latin typeface="Arial" panose="020B0604020202020204" pitchFamily="34" charset="0"/>
              </a:rPr>
              <a:t>Serve as guideposts for the profession.</a:t>
            </a:r>
            <a:endParaRPr lang="en-US" altLang="en-US">
              <a:latin typeface="Arial" panose="020B0604020202020204" pitchFamily="34" charset="0"/>
            </a:endParaRPr>
          </a:p>
          <a:p>
            <a:pPr marL="685800" lvl="1" indent="-228600"/>
            <a:r>
              <a:rPr lang="en-US" altLang="en-US">
                <a:latin typeface="Arial" panose="020B0604020202020204" pitchFamily="34" charset="0"/>
              </a:rPr>
              <a:t>Tend to be limited in their responsiveness in that they are somewhat removed from day-to-day personal and professional dilemmas educational leaders face.</a:t>
            </a:r>
            <a:endParaRPr lang="en-US" altLang="en-US">
              <a:latin typeface="Arial" panose="020B0604020202020204" pitchFamily="34" charset="0"/>
            </a:endParaRPr>
          </a:p>
          <a:p>
            <a:pPr marL="685800" lvl="1" indent="-228600"/>
            <a:r>
              <a:rPr lang="en-US" altLang="en-US">
                <a:latin typeface="Arial" panose="020B0604020202020204" pitchFamily="34" charset="0"/>
              </a:rPr>
              <a:t>Become richer when educators and leaders develop their own personal codes of ethics: In light of their experiences and expectations; p</a:t>
            </a:r>
            <a:r>
              <a:rPr lang="en-US" altLang="en-US" sz="1000">
                <a:latin typeface="Arial" panose="020B0604020202020204" pitchFamily="34" charset="0"/>
              </a:rPr>
              <a:t>erceptions of right and wrong; who they are as professionals/humans; how decisions are made; why decisions are made.</a:t>
            </a:r>
            <a:endParaRPr lang="en-US" altLang="en-US" sz="1000">
              <a:latin typeface="Arial" panose="020B0604020202020204" pitchFamily="34" charset="0"/>
            </a:endParaRPr>
          </a:p>
          <a:p>
            <a:pPr marL="685800" lvl="1" indent="-228600"/>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63467E4A-CCFD-453D-8BFD-B961E5638F01}" type="slidenum">
              <a:rPr lang="en-US" altLang="en-US" sz="1200"/>
            </a:fld>
            <a:endParaRPr lang="en-US" altLang="en-US" sz="1200"/>
          </a:p>
        </p:txBody>
      </p:sp>
      <p:sp>
        <p:nvSpPr>
          <p:cNvPr id="66563" name="Rectangle 2"/>
          <p:cNvSpPr>
            <a:spLocks noGrp="1" noRot="1" noChangeAspect="1" noChangeArrowheads="1" noTextEdit="1"/>
          </p:cNvSpPr>
          <p:nvPr>
            <p:ph type="sldImg"/>
          </p:nvPr>
        </p:nvSpPr>
        <p:spPr/>
      </p:sp>
      <p:sp>
        <p:nvSpPr>
          <p:cNvPr id="66564"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0EFC6761-37E9-4BC4-9B69-E04139711AD7}" type="slidenum">
              <a:rPr lang="en-US" altLang="en-US" sz="1200"/>
            </a:fld>
            <a:endParaRPr lang="en-US" altLang="en-US" sz="1200"/>
          </a:p>
        </p:txBody>
      </p:sp>
      <p:sp>
        <p:nvSpPr>
          <p:cNvPr id="67587" name="Rectangle 2"/>
          <p:cNvSpPr>
            <a:spLocks noGrp="1" noRot="1" noChangeAspect="1" noChangeArrowheads="1" noTextEdit="1"/>
          </p:cNvSpPr>
          <p:nvPr>
            <p:ph type="sldImg"/>
          </p:nvPr>
        </p:nvSpPr>
        <p:spPr/>
      </p:sp>
      <p:sp>
        <p:nvSpPr>
          <p:cNvPr id="67588"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775AE65-23AC-437D-9295-E78A020EE4B9}" type="slidenum">
              <a:rPr lang="en-US" altLang="en-US" smtClean="0"/>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9360683E-C5B4-431A-8094-E11AE2EABA4A}" type="slidenum">
              <a:rPr lang="en-US" altLang="en-US" sz="1200"/>
            </a:fld>
            <a:endParaRPr lang="en-US" altLang="en-US" sz="1200"/>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p:spPr>
        <p:txBody>
          <a:bodyPr/>
          <a:lstStyle/>
          <a:p>
            <a:pPr marL="228600" indent="-228600">
              <a:buFontTx/>
              <a:buAutoNum type="arabicPeriod"/>
            </a:pPr>
            <a:r>
              <a:rPr lang="en-US" altLang="en-US">
                <a:latin typeface="Arial" panose="020B0604020202020204" pitchFamily="34" charset="0"/>
              </a:rPr>
              <a:t>Ethical Leadership</a:t>
            </a:r>
            <a:endParaRPr lang="en-US" altLang="en-US">
              <a:latin typeface="Arial" panose="020B0604020202020204" pitchFamily="34" charset="0"/>
            </a:endParaRPr>
          </a:p>
          <a:p>
            <a:pPr marL="685800" lvl="1" indent="-228600">
              <a:buFontTx/>
              <a:buAutoNum type="arabicPeriod"/>
            </a:pPr>
            <a:r>
              <a:rPr lang="en-US" altLang="en-US">
                <a:latin typeface="Arial" panose="020B0604020202020204" pitchFamily="34" charset="0"/>
              </a:rPr>
              <a:t>A number of professional codes inform this topic</a:t>
            </a:r>
            <a:endParaRPr lang="en-US" altLang="en-US">
              <a:latin typeface="Arial" panose="020B0604020202020204" pitchFamily="34" charset="0"/>
            </a:endParaRPr>
          </a:p>
          <a:p>
            <a:pPr marL="685800" lvl="1" indent="-228600">
              <a:buFontTx/>
              <a:buAutoNum type="arabicPeriod"/>
            </a:pPr>
            <a:r>
              <a:rPr lang="en-US" altLang="en-US">
                <a:latin typeface="Arial" panose="020B0604020202020204" pitchFamily="34" charset="0"/>
              </a:rPr>
              <a:t>We’ve included a few in your resources.</a:t>
            </a:r>
            <a:endParaRPr lang="en-US" altLang="en-US">
              <a:latin typeface="Arial" panose="020B0604020202020204" pitchFamily="34" charset="0"/>
            </a:endParaRPr>
          </a:p>
          <a:p>
            <a:pPr marL="685800" lvl="1" indent="-228600">
              <a:buFontTx/>
              <a:buAutoNum type="arabicPeriod"/>
            </a:pPr>
            <a:r>
              <a:rPr lang="en-US" altLang="en-US">
                <a:latin typeface="Arial" panose="020B0604020202020204" pitchFamily="34" charset="0"/>
              </a:rPr>
              <a:t>Ultimately, you need to develop a personal code as well. </a:t>
            </a:r>
            <a:endParaRPr lang="en-US" altLang="en-US">
              <a:latin typeface="Arial" panose="020B0604020202020204" pitchFamily="34" charset="0"/>
            </a:endParaRPr>
          </a:p>
          <a:p>
            <a:pPr marL="228600" indent="-228600">
              <a:buFontTx/>
              <a:buAutoNum type="arabicPeriod"/>
            </a:pPr>
            <a:r>
              <a:rPr lang="en-US" altLang="en-US">
                <a:latin typeface="Arial" panose="020B0604020202020204" pitchFamily="34" charset="0"/>
              </a:rPr>
              <a:t>Leadership with Ethics in Mind</a:t>
            </a:r>
            <a:endParaRPr lang="en-US" altLang="en-US">
              <a:latin typeface="Arial" panose="020B0604020202020204" pitchFamily="34" charset="0"/>
            </a:endParaRPr>
          </a:p>
          <a:p>
            <a:pPr marL="685800" lvl="1" indent="-228600">
              <a:buFontTx/>
              <a:buAutoNum type="arabicPeriod"/>
            </a:pPr>
            <a:r>
              <a:rPr lang="en-US" altLang="en-US">
                <a:latin typeface="Arial" panose="020B0604020202020204" pitchFamily="34" charset="0"/>
              </a:rPr>
              <a:t>Look at some ethical frameworks—or paradigms—that people commonly use to decide what “ethical” practice is. </a:t>
            </a:r>
            <a:endParaRPr lang="en-US" altLang="en-US">
              <a:latin typeface="Arial" panose="020B0604020202020204" pitchFamily="34" charset="0"/>
            </a:endParaRPr>
          </a:p>
          <a:p>
            <a:pPr marL="685800" lvl="1" indent="-228600">
              <a:buFontTx/>
              <a:buAutoNum type="arabicPeriod"/>
            </a:pPr>
            <a:r>
              <a:rPr lang="en-US" altLang="en-US">
                <a:latin typeface="Arial" panose="020B0604020202020204" pitchFamily="34" charset="0"/>
              </a:rPr>
              <a:t>How can we use this information to help us lead more effectively</a:t>
            </a:r>
            <a:endParaRPr lang="en-US" altLang="en-US">
              <a:latin typeface="Arial" panose="020B0604020202020204" pitchFamily="34" charset="0"/>
            </a:endParaRPr>
          </a:p>
          <a:p>
            <a:pPr marL="685800" lvl="1" indent="-228600">
              <a:buFontTx/>
              <a:buAutoNum type="arabicPeriod"/>
            </a:pPr>
            <a:r>
              <a:rPr lang="en-US" altLang="en-US">
                <a:latin typeface="Arial" panose="020B0604020202020204" pitchFamily="34" charset="0"/>
              </a:rPr>
              <a:t>What happens when we fail to acknowledge the moral or ethical values are shaping people’s behavior or beliefs?</a:t>
            </a:r>
            <a:endParaRPr lang="en-US" altLang="en-US">
              <a:latin typeface="Arial" panose="020B0604020202020204" pitchFamily="34" charset="0"/>
            </a:endParaRPr>
          </a:p>
          <a:p>
            <a:pPr marL="228600" indent="-228600">
              <a:buFontTx/>
              <a:buAutoNum type="arabicPeriod"/>
            </a:pPr>
            <a:r>
              <a:rPr lang="en-US" altLang="en-US">
                <a:latin typeface="Arial" panose="020B0604020202020204" pitchFamily="34" charset="0"/>
              </a:rPr>
              <a:t>Leadership for Ethics in Education</a:t>
            </a:r>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B320CA6F-739D-4BB6-8644-6607B4E1C119}" type="slidenum">
              <a:rPr lang="en-US" altLang="en-US" sz="1200"/>
            </a:fld>
            <a:endParaRPr lang="en-US" altLang="en-US" sz="1200"/>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r>
              <a:rPr lang="en-US" altLang="en-US">
                <a:latin typeface="Arial" panose="020B0604020202020204" pitchFamily="34" charset="0"/>
              </a:rPr>
              <a:t>Jong Zhao told administrators at this year’s AASA conference in San Fransisco:</a:t>
            </a:r>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“Pushing for high math and science scores will not help the United States remain a global economic leader; it will only ‘discriminate against other talents.…” </a:t>
            </a:r>
            <a:endParaRPr lang="en-US" altLang="en-US">
              <a:latin typeface="Arial" panose="020B0604020202020204" pitchFamily="34" charset="0"/>
            </a:endParaRPr>
          </a:p>
          <a:p>
            <a:r>
              <a:rPr lang="en-US" altLang="en-US">
                <a:latin typeface="Arial" panose="020B0604020202020204" pitchFamily="34" charset="0"/>
              </a:rPr>
              <a:t>He told administrators that in order to thrive in this new interconnected world requires having global tolerance and </a:t>
            </a:r>
            <a:r>
              <a:rPr lang="en-US" altLang="en-US" b="1">
                <a:latin typeface="Arial" panose="020B0604020202020204" pitchFamily="34" charset="0"/>
              </a:rPr>
              <a:t>strong ethical online standards</a:t>
            </a:r>
            <a:r>
              <a:rPr lang="en-US" altLang="en-US">
                <a:latin typeface="Arial" panose="020B0604020202020204" pitchFamily="34" charset="0"/>
              </a:rPr>
              <a:t>. </a:t>
            </a:r>
            <a:endParaRPr lang="en-US" altLang="en-US">
              <a:latin typeface="Arial" panose="020B0604020202020204" pitchFamily="34" charset="0"/>
            </a:endParaRPr>
          </a:p>
          <a:p>
            <a:r>
              <a:rPr lang="en-US" altLang="en-US">
                <a:latin typeface="Arial" panose="020B0604020202020204" pitchFamily="34" charset="0"/>
              </a:rPr>
              <a:t>“We need to teach our students global citizenship, teach them that global warming is interdependent on all countries, that learning foreign languages can really benefit them in the future. </a:t>
            </a:r>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380CE129-5F5E-4206-8D9C-D57AD39FDB15}" type="slidenum">
              <a:rPr lang="en-US" altLang="en-US" sz="1200"/>
            </a:fld>
            <a:endParaRPr lang="en-US" altLang="en-US" sz="1200"/>
          </a:p>
        </p:txBody>
      </p:sp>
      <p:sp>
        <p:nvSpPr>
          <p:cNvPr id="55299" name="Rectangle 2"/>
          <p:cNvSpPr>
            <a:spLocks noGrp="1" noRot="1" noChangeAspect="1" noChangeArrowheads="1" noTextEdit="1"/>
          </p:cNvSpPr>
          <p:nvPr>
            <p:ph type="sldImg"/>
          </p:nvPr>
        </p:nvSpPr>
        <p:spPr/>
      </p:sp>
      <p:sp>
        <p:nvSpPr>
          <p:cNvPr id="55300" name="Rectangle 3"/>
          <p:cNvSpPr>
            <a:spLocks noGrp="1" noChangeArrowheads="1"/>
          </p:cNvSpPr>
          <p:nvPr>
            <p:ph type="body" idx="1"/>
          </p:nvPr>
        </p:nvSpPr>
        <p:spPr>
          <a:noFill/>
        </p:spPr>
        <p:txBody>
          <a:bodyPr/>
          <a:lstStyle/>
          <a:p>
            <a:r>
              <a:rPr lang="en-US" altLang="en-US">
                <a:latin typeface="Arial" panose="020B0604020202020204" pitchFamily="34" charset="0"/>
              </a:rPr>
              <a:t>Nevertheless, few educator prepraration programs incorporate any study of ethics into the curriculum. </a:t>
            </a:r>
            <a:br>
              <a:rPr lang="en-US" altLang="en-US">
                <a:latin typeface="Arial" panose="020B0604020202020204" pitchFamily="34" charset="0"/>
              </a:rPr>
            </a:br>
            <a:r>
              <a:rPr lang="en-US" altLang="en-US">
                <a:latin typeface="Arial" panose="020B0604020202020204" pitchFamily="34" charset="0"/>
              </a:rPr>
              <a:t>(Beck &amp; Murphy, 1994)</a:t>
            </a:r>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The master’s degree courses most often taken by aspiring prinicpals and superintendnetsz offer no formal training in ethical decision-making (shapiro &amp; Stefkovich, 2001)</a:t>
            </a:r>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5CB6C200-BB32-4652-A117-4AFDCD2B0B79}" type="slidenum">
              <a:rPr lang="en-US" altLang="en-US" sz="1200"/>
            </a:fld>
            <a:endParaRPr lang="en-US" altLang="en-US" sz="1200"/>
          </a:p>
        </p:txBody>
      </p:sp>
      <p:sp>
        <p:nvSpPr>
          <p:cNvPr id="56323" name="Rectangle 2"/>
          <p:cNvSpPr>
            <a:spLocks noGrp="1" noRot="1" noChangeAspect="1" noChangeArrowheads="1" noTextEdit="1"/>
          </p:cNvSpPr>
          <p:nvPr>
            <p:ph type="sldImg"/>
          </p:nvPr>
        </p:nvSpPr>
        <p:spPr/>
      </p:sp>
      <p:sp>
        <p:nvSpPr>
          <p:cNvPr id="56324" name="Rectangle 3"/>
          <p:cNvSpPr>
            <a:spLocks noGrp="1" noChangeArrowheads="1"/>
          </p:cNvSpPr>
          <p:nvPr>
            <p:ph type="body" idx="1"/>
          </p:nvPr>
        </p:nvSpPr>
        <p:spPr>
          <a:noFill/>
        </p:spPr>
        <p:txBody>
          <a:bodyPr/>
          <a:lstStyle/>
          <a:p>
            <a:r>
              <a:rPr lang="en-US" altLang="en-US">
                <a:solidFill>
                  <a:srgbClr val="000000"/>
                </a:solidFill>
                <a:latin typeface="Tahoma" panose="020B0604030504040204" pitchFamily="34" charset="0"/>
                <a:cs typeface="Tahoma" panose="020B0604030504040204" pitchFamily="34" charset="0"/>
              </a:rPr>
              <a:t>Context—Anderson Accounting was the firm that represented Enron (and was caught shredding its corporate records). </a:t>
            </a:r>
            <a:endParaRPr lang="en-US" altLang="en-US">
              <a:solidFill>
                <a:srgbClr val="000000"/>
              </a:solidFill>
              <a:latin typeface="Tahoma" panose="020B0604030504040204" pitchFamily="34" charset="0"/>
              <a:cs typeface="Tahoma" panose="020B0604030504040204" pitchFamily="34" charset="0"/>
            </a:endParaRPr>
          </a:p>
          <a:p>
            <a:endParaRPr lang="en-US" altLang="en-US">
              <a:solidFill>
                <a:srgbClr val="000000"/>
              </a:solidFill>
              <a:latin typeface="Tahoma" panose="020B0604030504040204" pitchFamily="34" charset="0"/>
              <a:cs typeface="Tahoma" panose="020B0604030504040204" pitchFamily="34" charset="0"/>
            </a:endParaRPr>
          </a:p>
          <a:p>
            <a:r>
              <a:rPr lang="en-US" altLang="en-US">
                <a:solidFill>
                  <a:srgbClr val="000000"/>
                </a:solidFill>
                <a:latin typeface="Tahoma" panose="020B0604030504040204" pitchFamily="34" charset="0"/>
                <a:cs typeface="Tahoma" panose="020B0604030504040204" pitchFamily="34" charset="0"/>
              </a:rPr>
              <a:t>This is an example of a "social entrepreneurial" model of leadership. </a:t>
            </a:r>
            <a:endParaRPr lang="en-US" altLang="en-US">
              <a:solidFill>
                <a:srgbClr val="000000"/>
              </a:solidFill>
              <a:latin typeface="Tahoma" panose="020B0604030504040204" pitchFamily="34" charset="0"/>
              <a:cs typeface="Tahoma" panose="020B0604030504040204" pitchFamily="34" charset="0"/>
            </a:endParaRPr>
          </a:p>
          <a:p>
            <a:endParaRPr lang="en-US" altLang="en-US">
              <a:solidFill>
                <a:srgbClr val="000000"/>
              </a:solidFill>
              <a:latin typeface="Tahoma" panose="020B0604030504040204" pitchFamily="34" charset="0"/>
              <a:cs typeface="Tahoma" panose="020B0604030504040204" pitchFamily="34" charset="0"/>
            </a:endParaRPr>
          </a:p>
          <a:p>
            <a:r>
              <a:rPr lang="en-US" altLang="en-US">
                <a:solidFill>
                  <a:srgbClr val="000000"/>
                </a:solidFill>
                <a:latin typeface="Tahoma" panose="020B0604030504040204" pitchFamily="34" charset="0"/>
                <a:cs typeface="Tahoma" panose="020B0604030504040204" pitchFamily="34" charset="0"/>
              </a:rPr>
              <a:t>This model recognizes a social problem and uses entrepreneurial principles to organize, create and manage a venture designed to effect social change. Whereas business entrepreneurs create and transform industries, measuring performance in terms of profit and return on investment, social entrepreneurs act as change agents in order to improve systems. These nonprofits seek to generate "social value" and measure their success in terms of the impact they have on society.</a:t>
            </a:r>
            <a:endParaRPr lang="en-US" altLang="en-US">
              <a:solidFill>
                <a:srgbClr val="000000"/>
              </a:solidFill>
              <a:latin typeface="Tahoma" panose="020B0604030504040204" pitchFamily="34" charset="0"/>
              <a:cs typeface="Tahoma" panose="020B0604030504040204" pitchFamily="34" charset="0"/>
            </a:endParaRPr>
          </a:p>
          <a:p>
            <a:endParaRPr lang="en-US" altLang="en-US">
              <a:solidFill>
                <a:srgbClr val="000000"/>
              </a:solidFill>
              <a:latin typeface="Tahoma" panose="020B0604030504040204" pitchFamily="34" charset="0"/>
              <a:cs typeface="Tahoma" panose="020B0604030504040204" pitchFamily="34" charset="0"/>
            </a:endParaRPr>
          </a:p>
          <a:p>
            <a:r>
              <a:rPr lang="en-US" altLang="en-US">
                <a:latin typeface="Arial" panose="020B0604020202020204" pitchFamily="34" charset="0"/>
              </a:rPr>
              <a:t>The National Council; of Professors of Education Administration has published a study called “Ethical Administrators: Tools for the Trade”</a:t>
            </a:r>
            <a:endParaRPr lang="en-US" altLang="en-US">
              <a:latin typeface="Arial" panose="020B0604020202020204" pitchFamily="34" charset="0"/>
            </a:endParaRPr>
          </a:p>
          <a:p>
            <a:pPr lvl="1"/>
            <a:r>
              <a:rPr lang="en-US" altLang="en-US">
                <a:latin typeface="Arial" panose="020B0604020202020204" pitchFamily="34" charset="0"/>
              </a:rPr>
              <a:t>In it, the authors contend that with increasing levels of accountability and complexity for school administrators, gaps in ethical training must be addressed. They paint a portrait of an ethical administrator—one who not only knows the ethical standards that are expected but also knows how to model these standards in his or her daily decisions and behaviors.  </a:t>
            </a:r>
            <a:endParaRPr lang="en-US" altLang="en-US">
              <a:latin typeface="Arial" panose="020B0604020202020204" pitchFamily="34" charset="0"/>
            </a:endParaRPr>
          </a:p>
          <a:p>
            <a:pPr lvl="1"/>
            <a:endParaRPr lang="en-US" altLang="en-US">
              <a:latin typeface="Arial" panose="020B0604020202020204" pitchFamily="34" charset="0"/>
            </a:endParaRPr>
          </a:p>
          <a:p>
            <a:pPr lvl="1"/>
            <a:r>
              <a:rPr lang="en-US" altLang="en-US">
                <a:latin typeface="Arial" panose="020B0604020202020204" pitchFamily="34" charset="0"/>
              </a:rPr>
              <a:t>They contend that having an ethical administrator, and being able to recognize this person as such, is inherent to the succes of the school as a social entity.</a:t>
            </a:r>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59F6E0C2-62A8-45A1-B6B5-0D55ADB86C4C}" type="slidenum">
              <a:rPr lang="en-US" altLang="en-US" sz="1200"/>
            </a:fld>
            <a:endParaRPr lang="en-US" altLang="en-US" sz="1200"/>
          </a:p>
        </p:txBody>
      </p:sp>
      <p:sp>
        <p:nvSpPr>
          <p:cNvPr id="57347" name="Rectangle 2"/>
          <p:cNvSpPr>
            <a:spLocks noGrp="1" noRot="1" noChangeAspect="1" noChangeArrowheads="1" noTextEdit="1"/>
          </p:cNvSpPr>
          <p:nvPr>
            <p:ph type="sldImg"/>
          </p:nvPr>
        </p:nvSpPr>
        <p:spPr/>
      </p:sp>
      <p:sp>
        <p:nvSpPr>
          <p:cNvPr id="57348" name="Rectangle 3"/>
          <p:cNvSpPr>
            <a:spLocks noGrp="1" noChangeArrowheads="1"/>
          </p:cNvSpPr>
          <p:nvPr>
            <p:ph type="body" idx="1"/>
          </p:nvPr>
        </p:nvSpPr>
        <p:spPr>
          <a:noFill/>
        </p:spPr>
        <p:txBody>
          <a:bodyPr/>
          <a:lstStyle/>
          <a:p>
            <a:pPr marL="228600" indent="-228600"/>
            <a:r>
              <a:rPr lang="en-US" altLang="en-US">
                <a:latin typeface="Arial" panose="020B0604020202020204" pitchFamily="34" charset="0"/>
              </a:rPr>
              <a:t>Ethical conversations can too easily be dismissed  as “your values vs. my values.” </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Rushworth M. Kidder, </a:t>
            </a:r>
            <a:r>
              <a:rPr lang="en-US" altLang="en-US" b="1">
                <a:latin typeface="Verdana" panose="020B0604030504040204" pitchFamily="34" charset="0"/>
                <a:cs typeface="Times New Roman" panose="02020603050405020304" pitchFamily="18" charset="0"/>
              </a:rPr>
              <a:t>Institute for Global Ethics</a:t>
            </a:r>
            <a:endParaRPr lang="en-US" altLang="en-US">
              <a:latin typeface="Arial" panose="020B0604020202020204" pitchFamily="34" charset="0"/>
              <a:cs typeface="Times New Roman" panose="02020603050405020304" pitchFamily="18" charset="0"/>
            </a:endParaRPr>
          </a:p>
          <a:p>
            <a:pPr marL="228600" indent="-228600"/>
            <a:r>
              <a:rPr lang="en-US" altLang="en-US">
                <a:latin typeface="Arial" panose="020B0604020202020204" pitchFamily="34" charset="0"/>
              </a:rPr>
              <a:t>	Researcher and author of several books:  </a:t>
            </a:r>
            <a:r>
              <a:rPr lang="en-US" altLang="en-US" b="1" i="1">
                <a:latin typeface="Arial" panose="020B0604020202020204" pitchFamily="34" charset="0"/>
              </a:rPr>
              <a:t>Moral Courage, How Good People make Tough Choices </a:t>
            </a:r>
            <a:r>
              <a:rPr lang="en-US" altLang="en-US">
                <a:latin typeface="Arial" panose="020B0604020202020204" pitchFamily="34" charset="0"/>
              </a:rPr>
              <a:t>and </a:t>
            </a:r>
            <a:r>
              <a:rPr lang="en-US" altLang="en-US" b="1" i="1">
                <a:latin typeface="Arial" panose="020B0604020202020204" pitchFamily="34" charset="0"/>
              </a:rPr>
              <a:t>Shared Values for a Troubled World </a:t>
            </a:r>
            <a:endParaRPr lang="en-US" altLang="en-US" b="1">
              <a:latin typeface="Arial" panose="020B0604020202020204" pitchFamily="34" charset="0"/>
            </a:endParaRPr>
          </a:p>
          <a:p>
            <a:pPr marL="228600" indent="-228600"/>
            <a:endParaRPr lang="en-US" altLang="en-US" b="1">
              <a:latin typeface="Arial" panose="020B0604020202020204" pitchFamily="34" charset="0"/>
            </a:endParaRPr>
          </a:p>
          <a:p>
            <a:pPr marL="228600" indent="-228600"/>
            <a:r>
              <a:rPr lang="en-US" altLang="en-US" b="1">
                <a:latin typeface="Arial" panose="020B0604020202020204" pitchFamily="34" charset="0"/>
              </a:rPr>
              <a:t>	</a:t>
            </a:r>
            <a:r>
              <a:rPr lang="en-US" altLang="en-US">
                <a:latin typeface="Arial" panose="020B0604020202020204" pitchFamily="34" charset="0"/>
              </a:rPr>
              <a:t>Interviewed hundreds of individuals from around the world, from many domains, many professions. He asks: If you could help</a:t>
            </a:r>
            <a:r>
              <a:rPr lang="en-US" altLang="en-US" b="1">
                <a:latin typeface="Arial" panose="020B0604020202020204" pitchFamily="34" charset="0"/>
              </a:rPr>
              <a:t> </a:t>
            </a:r>
            <a:r>
              <a:rPr lang="en-US" altLang="en-US">
                <a:latin typeface="Arial" panose="020B0604020202020204" pitchFamily="34" charset="0"/>
              </a:rPr>
              <a:t>create a global code of ethics, what would be in it? </a:t>
            </a:r>
            <a:endParaRPr lang="en-US" altLang="en-US">
              <a:latin typeface="Arial" panose="020B0604020202020204" pitchFamily="34" charset="0"/>
            </a:endParaRPr>
          </a:p>
          <a:p>
            <a:pPr marL="228600" indent="-228600"/>
            <a:r>
              <a:rPr lang="en-US" altLang="en-US">
                <a:latin typeface="Arial" panose="020B0604020202020204" pitchFamily="34" charset="0"/>
              </a:rPr>
              <a:t>	He has compared this to others’ surveys and studies (e.g. Gallup, and others) as well as organizational codes and values.</a:t>
            </a:r>
            <a:endParaRPr lang="en-US" altLang="en-US">
              <a:latin typeface="Arial" panose="020B0604020202020204" pitchFamily="34" charset="0"/>
            </a:endParaRPr>
          </a:p>
          <a:p>
            <a:pPr marL="228600" indent="-228600"/>
            <a:r>
              <a:rPr lang="en-US" altLang="en-US">
                <a:latin typeface="Arial" panose="020B0604020202020204" pitchFamily="34" charset="0"/>
              </a:rPr>
              <a:t>	Five values keep emerging at the top of every list)</a:t>
            </a:r>
            <a:endParaRPr lang="en-US" altLang="en-US">
              <a:latin typeface="Arial" panose="020B0604020202020204" pitchFamily="34" charset="0"/>
            </a:endParaRPr>
          </a:p>
          <a:p>
            <a:pPr marL="228600" indent="-228600"/>
            <a:r>
              <a:rPr lang="en-US" altLang="en-US">
                <a:latin typeface="Arial" panose="020B0604020202020204" pitchFamily="34" charset="0"/>
              </a:rPr>
              <a:t>	The words might differ (compassion/love/concern/kindness; respect, self-respect, tolerance; fairness, justicce;)</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Says values don’t need to be imposed, but instead can be discovered. </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Kidder points to three domains of ethics/morals:</a:t>
            </a:r>
            <a:endParaRPr lang="en-US" altLang="en-US">
              <a:latin typeface="Arial" panose="020B0604020202020204" pitchFamily="34" charset="0"/>
            </a:endParaRPr>
          </a:p>
          <a:p>
            <a:pPr marL="228600" indent="-228600">
              <a:buFontTx/>
              <a:buAutoNum type="arabicPeriod"/>
            </a:pPr>
            <a:r>
              <a:rPr lang="en-US" altLang="en-US">
                <a:latin typeface="Arial" panose="020B0604020202020204" pitchFamily="34" charset="0"/>
              </a:rPr>
              <a:t>Having strong values in relation to community standards  (being honest in a culture that values honesty)</a:t>
            </a:r>
            <a:endParaRPr lang="en-US" altLang="en-US">
              <a:latin typeface="Arial" panose="020B0604020202020204" pitchFamily="34" charset="0"/>
            </a:endParaRPr>
          </a:p>
          <a:p>
            <a:pPr marL="228600" indent="-228600">
              <a:buFontTx/>
              <a:buAutoNum type="arabicPeriod"/>
            </a:pPr>
            <a:r>
              <a:rPr lang="en-US" altLang="en-US">
                <a:latin typeface="Arial" panose="020B0604020202020204" pitchFamily="34" charset="0"/>
              </a:rPr>
              <a:t>Skillful moral reasoning when resolving ethical dilemmas (which he defines as a situation in which two or more moral values are in opposition.</a:t>
            </a:r>
            <a:br>
              <a:rPr lang="en-US" altLang="en-US">
                <a:latin typeface="Arial" panose="020B0604020202020204" pitchFamily="34" charset="0"/>
              </a:rPr>
            </a:br>
            <a:r>
              <a:rPr lang="en-US" altLang="en-US">
                <a:latin typeface="Arial" panose="020B0604020202020204" pitchFamily="34" charset="0"/>
              </a:rPr>
              <a:t>E.g. Ellen’s situation in the School Administrator article we provided.)</a:t>
            </a:r>
            <a:endParaRPr lang="en-US" altLang="en-US">
              <a:latin typeface="Arial" panose="020B0604020202020204" pitchFamily="34" charset="0"/>
            </a:endParaRPr>
          </a:p>
          <a:p>
            <a:pPr marL="228600" indent="-228600">
              <a:buFontTx/>
              <a:buAutoNum type="arabicPeriod"/>
            </a:pPr>
            <a:r>
              <a:rPr lang="en-US" altLang="en-US">
                <a:latin typeface="Arial" panose="020B0604020202020204" pitchFamily="34" charset="0"/>
              </a:rPr>
              <a:t>Moral courage—to put decisions into action.  </a:t>
            </a:r>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F74F9F65-7CB4-4891-92E4-D4590AC87E97}" type="slidenum">
              <a:rPr lang="en-US" altLang="en-US" sz="1200"/>
            </a:fld>
            <a:endParaRPr lang="en-US" altLang="en-US" sz="1200"/>
          </a:p>
        </p:txBody>
      </p:sp>
      <p:sp>
        <p:nvSpPr>
          <p:cNvPr id="58371" name="Rectangle 2"/>
          <p:cNvSpPr>
            <a:spLocks noGrp="1" noRot="1" noChangeAspect="1" noChangeArrowheads="1" noTextEdit="1"/>
          </p:cNvSpPr>
          <p:nvPr>
            <p:ph type="sldImg"/>
          </p:nvPr>
        </p:nvSpPr>
        <p:spPr/>
      </p:sp>
      <p:sp>
        <p:nvSpPr>
          <p:cNvPr id="58372" name="Rectangle 3"/>
          <p:cNvSpPr>
            <a:spLocks noGrp="1" noChangeArrowheads="1"/>
          </p:cNvSpPr>
          <p:nvPr>
            <p:ph type="body" idx="1"/>
          </p:nvPr>
        </p:nvSpPr>
        <p:spPr>
          <a:noFill/>
        </p:spPr>
        <p:txBody>
          <a:bodyPr/>
          <a:lstStyle/>
          <a:p>
            <a:pPr marL="228600" indent="-228600"/>
            <a:r>
              <a:rPr lang="en-US" altLang="en-US">
                <a:latin typeface="Arial" panose="020B0604020202020204" pitchFamily="34" charset="0"/>
              </a:rPr>
              <a:t>The researchers of the “Tools of the Trade” report surveyed 85 graduate students currently enrolled in ed leadership programs. </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Goal: to define the behaviors and characteristics of ethical administrators.</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Open-ended survey asked students to describe, in their own words, the behaviors and characteristics of an ethical administrator.</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Total of 58 behaviors and 63 characteristics were mentioned at least once by the students surveyed.</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Several areas rose to the top—were mentioned most frequently. This became their “portrait of an ethical administrator.” </a:t>
            </a:r>
            <a:endParaRPr lang="en-US" altLang="en-US">
              <a:latin typeface="Arial" panose="020B0604020202020204" pitchFamily="34" charset="0"/>
            </a:endParaRPr>
          </a:p>
          <a:p>
            <a:pPr marL="228600" indent="-228600"/>
            <a:r>
              <a:rPr lang="en-US" altLang="en-US">
                <a:latin typeface="Arial" panose="020B0604020202020204" pitchFamily="34" charset="0"/>
              </a:rPr>
              <a:t>Although the labels might differ, it became clear that the core values identified in “ethical” administrators largely echo the findings of Rushmore Kidder. </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Honesty mentioned by the highest number</a:t>
            </a:r>
            <a:endParaRPr lang="en-US" altLang="en-US">
              <a:latin typeface="Arial" panose="020B0604020202020204" pitchFamily="34" charset="0"/>
            </a:endParaRPr>
          </a:p>
          <a:p>
            <a:pPr marL="228600" indent="-228600"/>
            <a:r>
              <a:rPr lang="en-US" altLang="en-US">
                <a:latin typeface="Arial" panose="020B0604020202020204" pitchFamily="34" charset="0"/>
              </a:rPr>
              <a:t>Respect:  (open-minded 17.6%; listener 16.5%)) </a:t>
            </a:r>
            <a:endParaRPr lang="en-US" altLang="en-US">
              <a:latin typeface="Arial" panose="020B0604020202020204" pitchFamily="34" charset="0"/>
            </a:endParaRPr>
          </a:p>
          <a:p>
            <a:pPr marL="228600" indent="-228600"/>
            <a:r>
              <a:rPr lang="en-US" altLang="en-US">
                <a:latin typeface="Arial" panose="020B0604020202020204" pitchFamily="34" charset="0"/>
              </a:rPr>
              <a:t>Responsibility:  (trustworthy/reliable/consistent 23.5%; Professional/knowledgeable would add an additional 24.7%))</a:t>
            </a:r>
            <a:endParaRPr lang="en-US" altLang="en-US">
              <a:latin typeface="Arial" panose="020B0604020202020204" pitchFamily="34" charset="0"/>
            </a:endParaRPr>
          </a:p>
          <a:p>
            <a:pPr marL="228600" indent="-228600"/>
            <a:r>
              <a:rPr lang="en-US" altLang="en-US">
                <a:latin typeface="Arial" panose="020B0604020202020204" pitchFamily="34" charset="0"/>
              </a:rPr>
              <a:t>Fair: Consistent would add another 23.5%</a:t>
            </a:r>
            <a:endParaRPr lang="en-US" altLang="en-US">
              <a:latin typeface="Arial" panose="020B0604020202020204" pitchFamily="34" charset="0"/>
            </a:endParaRPr>
          </a:p>
          <a:p>
            <a:pPr marL="228600" indent="-228600"/>
            <a:r>
              <a:rPr lang="en-US" altLang="en-US">
                <a:latin typeface="Arial" panose="020B0604020202020204" pitchFamily="34" charset="0"/>
              </a:rPr>
              <a:t>Compassion:  Caring/considerate; positive would add 31.8%; kind/friendly would add 17.6%)</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FYI—some unique behaviors and characteristics that emerged for education administrators: </a:t>
            </a:r>
            <a:endParaRPr lang="en-US" altLang="en-US">
              <a:latin typeface="Arial" panose="020B0604020202020204" pitchFamily="34" charset="0"/>
            </a:endParaRPr>
          </a:p>
          <a:p>
            <a:pPr marL="228600" indent="-228600"/>
            <a:r>
              <a:rPr lang="en-US" altLang="en-US">
                <a:latin typeface="Arial" panose="020B0604020202020204" pitchFamily="34" charset="0"/>
              </a:rPr>
              <a:t>Positive (31.8%) </a:t>
            </a:r>
            <a:endParaRPr lang="en-US" altLang="en-US">
              <a:latin typeface="Arial" panose="020B0604020202020204" pitchFamily="34" charset="0"/>
            </a:endParaRPr>
          </a:p>
          <a:p>
            <a:pPr marL="228600" indent="-228600"/>
            <a:r>
              <a:rPr lang="en-US" altLang="en-US">
                <a:latin typeface="Arial" panose="020B0604020202020204" pitchFamily="34" charset="0"/>
              </a:rPr>
              <a:t>Professional/knowledgeable (24.7%)</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a:latin typeface="Arial" panose="020B0604020202020204" pitchFamily="34" charset="0"/>
              </a:rPr>
              <a:t>What emerged was a survey tool leaders could use to examine and compare perceptions of various stakeholders of what behaviors are valued with respect to ethical behavior. We’ve included it in your resource packet.</a:t>
            </a:r>
            <a:endParaRPr lang="en-US" altLang="en-US">
              <a:latin typeface="Arial" panose="020B0604020202020204" pitchFamily="34" charset="0"/>
            </a:endParaRPr>
          </a:p>
          <a:p>
            <a:pPr marL="228600" indent="-228600"/>
            <a:endParaRPr lang="en-US" altLang="en-US">
              <a:latin typeface="Arial" panose="020B0604020202020204" pitchFamily="34" charset="0"/>
            </a:endParaRPr>
          </a:p>
          <a:p>
            <a:pPr marL="228600" indent="-228600"/>
            <a:r>
              <a:rPr lang="en-US" altLang="en-US" b="1">
                <a:latin typeface="Arial" panose="020B0604020202020204" pitchFamily="34" charset="0"/>
              </a:rPr>
              <a:t>Take away…</a:t>
            </a:r>
            <a:r>
              <a:rPr lang="en-US" altLang="en-US">
                <a:latin typeface="Arial" panose="020B0604020202020204" pitchFamily="34" charset="0"/>
              </a:rPr>
              <a:t>we’ll get to that in a minute.</a:t>
            </a:r>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53E8F497-85F5-4F3C-A6E0-4D3965F8513C}" type="slidenum">
              <a:rPr lang="en-US" altLang="en-US" sz="1200"/>
            </a:fld>
            <a:endParaRPr lang="en-US" altLang="en-US" sz="1200"/>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noFill/>
        </p:spPr>
        <p:txBody>
          <a:bodyPr/>
          <a:lstStyle/>
          <a:p>
            <a:pPr marL="228600" indent="-228600"/>
            <a:r>
              <a:rPr lang="en-US" altLang="en-US">
                <a:latin typeface="Arial" panose="020B0604020202020204" pitchFamily="34" charset="0"/>
              </a:rPr>
              <a:t>Joan Shapiro and her colleagues have answered the question “whose ethics” by identifying several models that have traditionally influenced educational leadership. These paradigms include ethics from four viewpoints.</a:t>
            </a:r>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1225">
              <a:defRPr sz="2400">
                <a:solidFill>
                  <a:schemeClr val="tx1"/>
                </a:solidFill>
                <a:latin typeface="Times New Roman" panose="02020603050405020304" pitchFamily="18" charset="0"/>
              </a:defRPr>
            </a:lvl1pPr>
            <a:lvl2pPr marL="742950" indent="-285750" defTabSz="911225">
              <a:defRPr sz="2400">
                <a:solidFill>
                  <a:schemeClr val="tx1"/>
                </a:solidFill>
                <a:latin typeface="Times New Roman" panose="02020603050405020304" pitchFamily="18" charset="0"/>
              </a:defRPr>
            </a:lvl2pPr>
            <a:lvl3pPr marL="1143000" indent="-228600" defTabSz="911225">
              <a:defRPr sz="2400">
                <a:solidFill>
                  <a:schemeClr val="tx1"/>
                </a:solidFill>
                <a:latin typeface="Times New Roman" panose="02020603050405020304" pitchFamily="18" charset="0"/>
              </a:defRPr>
            </a:lvl3pPr>
            <a:lvl4pPr marL="1600200" indent="-228600" defTabSz="911225">
              <a:defRPr sz="2400">
                <a:solidFill>
                  <a:schemeClr val="tx1"/>
                </a:solidFill>
                <a:latin typeface="Times New Roman" panose="02020603050405020304" pitchFamily="18" charset="0"/>
              </a:defRPr>
            </a:lvl4pPr>
            <a:lvl5pPr marL="2057400" indent="-228600" defTabSz="911225">
              <a:defRPr sz="24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400">
                <a:solidFill>
                  <a:schemeClr val="tx1"/>
                </a:solidFill>
                <a:latin typeface="Times New Roman" panose="02020603050405020304" pitchFamily="18" charset="0"/>
              </a:defRPr>
            </a:lvl9pPr>
          </a:lstStyle>
          <a:p>
            <a:fld id="{28710408-89BE-4458-BAB2-7DF70235F8CF}" type="slidenum">
              <a:rPr lang="en-US" altLang="en-US" sz="1200"/>
            </a:fld>
            <a:endParaRPr lang="en-US" altLang="en-US" sz="1200"/>
          </a:p>
        </p:txBody>
      </p:sp>
      <p:sp>
        <p:nvSpPr>
          <p:cNvPr id="60419" name="Rectangle 2"/>
          <p:cNvSpPr>
            <a:spLocks noGrp="1" noRot="1" noChangeAspect="1" noChangeArrowheads="1" noTextEdit="1"/>
          </p:cNvSpPr>
          <p:nvPr>
            <p:ph type="sldImg"/>
          </p:nvPr>
        </p:nvSpPr>
        <p:spPr/>
      </p:sp>
      <p:sp>
        <p:nvSpPr>
          <p:cNvPr id="60420" name="Rectangle 3"/>
          <p:cNvSpPr>
            <a:spLocks noGrp="1" noChangeArrowheads="1"/>
          </p:cNvSpPr>
          <p:nvPr>
            <p:ph type="body" idx="1"/>
          </p:nvPr>
        </p:nvSpPr>
        <p:spPr>
          <a:noFill/>
        </p:spPr>
        <p:txBody>
          <a:bodyPr/>
          <a:lstStyle/>
          <a:p>
            <a:pPr marL="228600" indent="-228600"/>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ZA"/>
          </a:p>
        </p:txBody>
      </p:sp>
      <p:sp>
        <p:nvSpPr>
          <p:cNvPr id="5" name="Arc 3"/>
          <p:cNvSpPr/>
          <p:nvPr/>
        </p:nvSpPr>
        <p:spPr bwMode="auto">
          <a:xfrm>
            <a:off x="0" y="842963"/>
            <a:ext cx="2897188" cy="60150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ZA"/>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en-US" noProof="0"/>
              <a:t>Click to edit Master title style</a:t>
            </a:r>
            <a:endParaRPr lang="en-US" noProof="0"/>
          </a:p>
        </p:txBody>
      </p:sp>
      <p:sp>
        <p:nvSpPr>
          <p:cNvPr id="3077" name="Rectangle 5"/>
          <p:cNvSpPr>
            <a:spLocks noGrp="1" noChangeArrowheads="1"/>
          </p:cNvSpPr>
          <p:nvPr>
            <p:ph type="subTitle" sz="quarter" idx="1"/>
          </p:nvPr>
        </p:nvSpPr>
        <p:spPr>
          <a:xfrm>
            <a:off x="4191000" y="1828800"/>
            <a:ext cx="4572000" cy="1752600"/>
          </a:xfrm>
        </p:spPr>
        <p:txBody>
          <a:bodyPr/>
          <a:lstStyle>
            <a:lvl1pPr marL="0" indent="0">
              <a:buFont typeface="Wingdings" panose="05000000000000000000" pitchFamily="2" charset="2"/>
              <a:buNone/>
              <a:defRPr sz="2400"/>
            </a:lvl1pPr>
          </a:lstStyle>
          <a:p>
            <a:pPr lvl="0"/>
            <a:r>
              <a:rPr lang="en-US" noProof="0"/>
              <a:t>Click to edit Master subtitle style</a:t>
            </a:r>
            <a:endParaRPr lang="en-US" noProof="0"/>
          </a:p>
        </p:txBody>
      </p:sp>
      <p:sp>
        <p:nvSpPr>
          <p:cNvPr id="6" name="Rectangle 6"/>
          <p:cNvSpPr>
            <a:spLocks noGrp="1" noChangeArrowheads="1"/>
          </p:cNvSpPr>
          <p:nvPr>
            <p:ph type="dt" sz="quarter" idx="10"/>
          </p:nvPr>
        </p:nvSpPr>
        <p:spPr>
          <a:extLst>
            <a:ext uri="{909E8E84-426E-40DD-AFC4-6F175D3DCCD1}">
              <a14:hiddenFill xmlns:a14="http://schemas.microsoft.com/office/drawing/2010/main">
                <a:solidFill>
                  <a:schemeClr val="accent2"/>
                </a:solidFill>
              </a14:hiddenFill>
            </a:ext>
          </a:extLst>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8" name="Rectangle 8"/>
          <p:cNvSpPr>
            <a:spLocks noGrp="1" noChangeArrowheads="1"/>
          </p:cNvSpPr>
          <p:nvPr>
            <p:ph type="sldNum" sz="quarter" idx="12"/>
          </p:nvPr>
        </p:nvSpPr>
        <p:spPr/>
        <p:txBody>
          <a:bodyPr/>
          <a:lstStyle>
            <a:lvl1pPr>
              <a:defRPr/>
            </a:lvl1pPr>
          </a:lstStyle>
          <a:p>
            <a:fld id="{21CA01CA-8736-413B-AEE8-66D3F351EAF1}"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6" name="Rectangle 7"/>
          <p:cNvSpPr>
            <a:spLocks noGrp="1" noChangeArrowheads="1"/>
          </p:cNvSpPr>
          <p:nvPr>
            <p:ph type="sldNum" sz="quarter" idx="12"/>
          </p:nvPr>
        </p:nvSpPr>
        <p:spPr/>
        <p:txBody>
          <a:bodyPr/>
          <a:lstStyle>
            <a:lvl1pPr>
              <a:defRPr/>
            </a:lvl1pPr>
          </a:lstStyle>
          <a:p>
            <a:fld id="{20D62002-96F5-46F7-BBC5-05ECCEF1F230}"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6" name="Rectangle 7"/>
          <p:cNvSpPr>
            <a:spLocks noGrp="1" noChangeArrowheads="1"/>
          </p:cNvSpPr>
          <p:nvPr>
            <p:ph type="sldNum" sz="quarter" idx="12"/>
          </p:nvPr>
        </p:nvSpPr>
        <p:spPr/>
        <p:txBody>
          <a:bodyPr/>
          <a:lstStyle>
            <a:lvl1pPr>
              <a:defRPr/>
            </a:lvl1pPr>
          </a:lstStyle>
          <a:p>
            <a:fld id="{A37568C7-D961-46B9-8618-59E97E6939EE}"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6" name="Rectangle 7"/>
          <p:cNvSpPr>
            <a:spLocks noGrp="1" noChangeArrowheads="1"/>
          </p:cNvSpPr>
          <p:nvPr>
            <p:ph type="sldNum" sz="quarter" idx="12"/>
          </p:nvPr>
        </p:nvSpPr>
        <p:spPr/>
        <p:txBody>
          <a:bodyPr/>
          <a:lstStyle>
            <a:lvl1pPr>
              <a:defRPr/>
            </a:lvl1pPr>
          </a:lstStyle>
          <a:p>
            <a:fld id="{282E21DB-2E67-4942-9DA1-89EA846C5B81}"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6" name="Rectangle 7"/>
          <p:cNvSpPr>
            <a:spLocks noGrp="1" noChangeArrowheads="1"/>
          </p:cNvSpPr>
          <p:nvPr>
            <p:ph type="sldNum" sz="quarter" idx="12"/>
          </p:nvPr>
        </p:nvSpPr>
        <p:spPr/>
        <p:txBody>
          <a:bodyPr/>
          <a:lstStyle>
            <a:lvl1pPr>
              <a:defRPr/>
            </a:lvl1pPr>
          </a:lstStyle>
          <a:p>
            <a:fld id="{CBBE6F3C-B562-4A4F-ACD2-84AAB31FCF72}"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7" name="Rectangle 7"/>
          <p:cNvSpPr>
            <a:spLocks noGrp="1" noChangeArrowheads="1"/>
          </p:cNvSpPr>
          <p:nvPr>
            <p:ph type="sldNum" sz="quarter" idx="12"/>
          </p:nvPr>
        </p:nvSpPr>
        <p:spPr/>
        <p:txBody>
          <a:bodyPr/>
          <a:lstStyle>
            <a:lvl1pPr>
              <a:defRPr/>
            </a:lvl1pPr>
          </a:lstStyle>
          <a:p>
            <a:fld id="{3D2A333A-670E-4BAE-B5FC-D1A99FE8A616}"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9" name="Rectangle 7"/>
          <p:cNvSpPr>
            <a:spLocks noGrp="1" noChangeArrowheads="1"/>
          </p:cNvSpPr>
          <p:nvPr>
            <p:ph type="sldNum" sz="quarter" idx="12"/>
          </p:nvPr>
        </p:nvSpPr>
        <p:spPr/>
        <p:txBody>
          <a:bodyPr/>
          <a:lstStyle>
            <a:lvl1pPr>
              <a:defRPr/>
            </a:lvl1pPr>
          </a:lstStyle>
          <a:p>
            <a:fld id="{340712F4-4CE5-48D0-A6E5-C312D321B2C3}"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5" name="Rectangle 7"/>
          <p:cNvSpPr>
            <a:spLocks noGrp="1" noChangeArrowheads="1"/>
          </p:cNvSpPr>
          <p:nvPr>
            <p:ph type="sldNum" sz="quarter" idx="12"/>
          </p:nvPr>
        </p:nvSpPr>
        <p:spPr/>
        <p:txBody>
          <a:bodyPr/>
          <a:lstStyle>
            <a:lvl1pPr>
              <a:defRPr/>
            </a:lvl1pPr>
          </a:lstStyle>
          <a:p>
            <a:fld id="{B3310286-2DBD-437E-A3A8-0DDEC678C7DC}"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p>
        </p:txBody>
      </p:sp>
      <p:sp>
        <p:nvSpPr>
          <p:cNvPr id="3"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4" name="Rectangle 7"/>
          <p:cNvSpPr>
            <a:spLocks noGrp="1" noChangeArrowheads="1"/>
          </p:cNvSpPr>
          <p:nvPr>
            <p:ph type="sldNum" sz="quarter" idx="12"/>
          </p:nvPr>
        </p:nvSpPr>
        <p:spPr/>
        <p:txBody>
          <a:bodyPr/>
          <a:lstStyle>
            <a:lvl1pPr>
              <a:defRPr/>
            </a:lvl1pPr>
          </a:lstStyle>
          <a:p>
            <a:fld id="{310DC341-9B20-4F87-BB08-AC87A69C825C}"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7" name="Rectangle 7"/>
          <p:cNvSpPr>
            <a:spLocks noGrp="1" noChangeArrowheads="1"/>
          </p:cNvSpPr>
          <p:nvPr>
            <p:ph type="sldNum" sz="quarter" idx="12"/>
          </p:nvPr>
        </p:nvSpPr>
        <p:spPr/>
        <p:txBody>
          <a:bodyPr/>
          <a:lstStyle>
            <a:lvl1pPr>
              <a:defRPr/>
            </a:lvl1pPr>
          </a:lstStyle>
          <a:p>
            <a:fld id="{21556928-9F46-4D12-9739-45736A01828B}"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r>
              <a:rPr lang="en-US"/>
              <a:t>EPFP 2009</a:t>
            </a:r>
            <a:endParaRPr lang="en-US"/>
          </a:p>
        </p:txBody>
      </p:sp>
      <p:sp>
        <p:nvSpPr>
          <p:cNvPr id="7" name="Rectangle 7"/>
          <p:cNvSpPr>
            <a:spLocks noGrp="1" noChangeArrowheads="1"/>
          </p:cNvSpPr>
          <p:nvPr>
            <p:ph type="sldNum" sz="quarter" idx="12"/>
          </p:nvPr>
        </p:nvSpPr>
        <p:spPr/>
        <p:txBody>
          <a:bodyPr/>
          <a:lstStyle>
            <a:lvl1pPr>
              <a:defRPr/>
            </a:lvl1pPr>
          </a:lstStyle>
          <a:p>
            <a:fld id="{C4197CBD-04B6-419B-B5EB-419782568C00}"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p:nvPr/>
        </p:nvSpPr>
        <p:spPr bwMode="auto">
          <a:xfrm>
            <a:off x="0" y="842963"/>
            <a:ext cx="2897188" cy="60150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ZA"/>
          </a:p>
        </p:txBody>
      </p:sp>
      <p:sp>
        <p:nvSpPr>
          <p:cNvPr id="1027" name="Rectangle 3"/>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lstStyle/>
          <a:p>
            <a:pPr lvl="0"/>
            <a:r>
              <a:rPr lang="en-US" altLang="en-US"/>
              <a:t>Click to edit Master title style</a:t>
            </a:r>
            <a:endParaRPr lang="en-US" altLang="en-US"/>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9" name="Rectangle 5"/>
          <p:cNvSpPr>
            <a:spLocks noGrp="1" noChangeArrowheads="1"/>
          </p:cNvSpPr>
          <p:nvPr>
            <p:ph type="dt" sz="half" idx="2"/>
          </p:nvPr>
        </p:nvSpPr>
        <p:spPr bwMode="auto">
          <a:xfrm>
            <a:off x="304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lstStyle>
            <a:lvl1pPr eaLnBrk="1" hangingPunct="1">
              <a:defRPr sz="1400">
                <a:latin typeface="+mn-lt"/>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lstStyle>
            <a:lvl1pPr algn="ctr" eaLnBrk="1" hangingPunct="1">
              <a:defRPr sz="1400">
                <a:latin typeface="+mn-lt"/>
              </a:defRPr>
            </a:lvl1pPr>
          </a:lstStyle>
          <a:p>
            <a:pPr>
              <a:defRPr/>
            </a:pPr>
            <a:r>
              <a:rPr lang="en-US"/>
              <a:t>EPFP 2009</a:t>
            </a: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lstStyle>
            <a:lvl1pPr algn="r" eaLnBrk="1" hangingPunct="1">
              <a:defRPr sz="1400">
                <a:latin typeface="Arial" panose="020B0604020202020204" pitchFamily="34" charset="0"/>
              </a:defRPr>
            </a:lvl1pPr>
          </a:lstStyle>
          <a:p>
            <a:fld id="{214BB9C3-46DD-47A2-9508-A83DB24736AE}" type="slidenum">
              <a:rPr lang="en-US" altLang="en-US"/>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0" fontAlgn="base" hangingPunct="0">
        <a:lnSpc>
          <a:spcPct val="70000"/>
        </a:lnSpc>
        <a:spcBef>
          <a:spcPct val="0"/>
        </a:spcBef>
        <a:spcAft>
          <a:spcPct val="0"/>
        </a:spcAft>
        <a:defRPr sz="4800" b="1">
          <a:solidFill>
            <a:schemeClr val="tx2"/>
          </a:solidFill>
          <a:latin typeface="+mj-lt"/>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anose="020B0606020202030204" pitchFamily="34" charset="0"/>
        </a:defRPr>
      </a:lvl2pPr>
      <a:lvl3pPr algn="l" rtl="0" eaLnBrk="0" fontAlgn="base" hangingPunct="0">
        <a:lnSpc>
          <a:spcPct val="70000"/>
        </a:lnSpc>
        <a:spcBef>
          <a:spcPct val="0"/>
        </a:spcBef>
        <a:spcAft>
          <a:spcPct val="0"/>
        </a:spcAft>
        <a:defRPr sz="4800" b="1">
          <a:solidFill>
            <a:schemeClr val="tx2"/>
          </a:solidFill>
          <a:latin typeface="Arial Narrow" panose="020B0606020202030204" pitchFamily="34" charset="0"/>
        </a:defRPr>
      </a:lvl3pPr>
      <a:lvl4pPr algn="l" rtl="0" eaLnBrk="0" fontAlgn="base" hangingPunct="0">
        <a:lnSpc>
          <a:spcPct val="70000"/>
        </a:lnSpc>
        <a:spcBef>
          <a:spcPct val="0"/>
        </a:spcBef>
        <a:spcAft>
          <a:spcPct val="0"/>
        </a:spcAft>
        <a:defRPr sz="4800" b="1">
          <a:solidFill>
            <a:schemeClr val="tx2"/>
          </a:solidFill>
          <a:latin typeface="Arial Narrow" panose="020B0606020202030204" pitchFamily="34" charset="0"/>
        </a:defRPr>
      </a:lvl4pPr>
      <a:lvl5pPr algn="l" rtl="0" eaLnBrk="0" fontAlgn="base" hangingPunct="0">
        <a:lnSpc>
          <a:spcPct val="70000"/>
        </a:lnSpc>
        <a:spcBef>
          <a:spcPct val="0"/>
        </a:spcBef>
        <a:spcAft>
          <a:spcPct val="0"/>
        </a:spcAft>
        <a:defRPr sz="4800" b="1">
          <a:solidFill>
            <a:schemeClr val="tx2"/>
          </a:solidFill>
          <a:latin typeface="Arial Narrow" panose="020B0606020202030204" pitchFamily="34" charset="0"/>
        </a:defRPr>
      </a:lvl5pPr>
      <a:lvl6pPr marL="457200" algn="l" rtl="0" fontAlgn="base">
        <a:lnSpc>
          <a:spcPct val="70000"/>
        </a:lnSpc>
        <a:spcBef>
          <a:spcPct val="0"/>
        </a:spcBef>
        <a:spcAft>
          <a:spcPct val="0"/>
        </a:spcAft>
        <a:defRPr sz="4800" b="1">
          <a:solidFill>
            <a:schemeClr val="tx2"/>
          </a:solidFill>
          <a:latin typeface="Arial Narrow" panose="020B0606020202030204" pitchFamily="34" charset="0"/>
        </a:defRPr>
      </a:lvl6pPr>
      <a:lvl7pPr marL="914400" algn="l" rtl="0" fontAlgn="base">
        <a:lnSpc>
          <a:spcPct val="70000"/>
        </a:lnSpc>
        <a:spcBef>
          <a:spcPct val="0"/>
        </a:spcBef>
        <a:spcAft>
          <a:spcPct val="0"/>
        </a:spcAft>
        <a:defRPr sz="4800" b="1">
          <a:solidFill>
            <a:schemeClr val="tx2"/>
          </a:solidFill>
          <a:latin typeface="Arial Narrow" panose="020B0606020202030204" pitchFamily="34" charset="0"/>
        </a:defRPr>
      </a:lvl7pPr>
      <a:lvl8pPr marL="1371600" algn="l" rtl="0" fontAlgn="base">
        <a:lnSpc>
          <a:spcPct val="70000"/>
        </a:lnSpc>
        <a:spcBef>
          <a:spcPct val="0"/>
        </a:spcBef>
        <a:spcAft>
          <a:spcPct val="0"/>
        </a:spcAft>
        <a:defRPr sz="4800" b="1">
          <a:solidFill>
            <a:schemeClr val="tx2"/>
          </a:solidFill>
          <a:latin typeface="Arial Narrow" panose="020B0606020202030204" pitchFamily="34" charset="0"/>
        </a:defRPr>
      </a:lvl8pPr>
      <a:lvl9pPr marL="1828800" algn="l" rtl="0" fontAlgn="base">
        <a:lnSpc>
          <a:spcPct val="70000"/>
        </a:lnSpc>
        <a:spcBef>
          <a:spcPct val="0"/>
        </a:spcBef>
        <a:spcAft>
          <a:spcPct val="0"/>
        </a:spcAft>
        <a:defRPr sz="4800" b="1">
          <a:solidFill>
            <a:schemeClr val="tx2"/>
          </a:solidFill>
          <a:latin typeface="Arial Narrow" panose="020B0606020202030204"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2.mp4"/><Relationship Id="rId1" Type="http://schemas.openxmlformats.org/officeDocument/2006/relationships/video" Target="../media/media2.mp4"/></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hyperlink" Target="mailto:dayachetty0007@gmail.com" TargetMode="Externa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png"/><Relationship Id="rId2" Type="http://schemas.microsoft.com/office/2007/relationships/media" Target="file:///C:\Users\User\Videos\EducationVideoCollectionNr2\Lean_On_Me_-_Responsibility_of_Teachers.mp4" TargetMode="External"/><Relationship Id="rId1" Type="http://schemas.openxmlformats.org/officeDocument/2006/relationships/video" Target="file:///C:\Users\User\Videos\EducationVideoCollectionNr2\Lean_On_Me_-_Responsibility_of_Teachers.mp4"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9821746-3740-4FFF-A897-EE572E98A1AC}"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3075" name="Rectangle 6"/>
          <p:cNvSpPr>
            <a:spLocks noGrp="1" noChangeArrowheads="1"/>
          </p:cNvSpPr>
          <p:nvPr>
            <p:ph type="ctrTitle"/>
          </p:nvPr>
        </p:nvSpPr>
        <p:spPr>
          <a:xfrm>
            <a:off x="645160" y="427355"/>
            <a:ext cx="8497570" cy="1524000"/>
          </a:xfrm>
        </p:spPr>
        <p:txBody>
          <a:bodyPr/>
          <a:lstStyle/>
          <a:p>
            <a:pPr eaLnBrk="1" hangingPunct="1"/>
            <a:r>
              <a:rPr lang="en-ZA" altLang="en-US"/>
              <a:t>Ethical Pofessional Standards for Educators</a:t>
            </a:r>
            <a:endParaRPr lang="en-ZA" altLang="en-US"/>
          </a:p>
        </p:txBody>
      </p:sp>
      <p:sp>
        <p:nvSpPr>
          <p:cNvPr id="3076" name="Rectangle 7"/>
          <p:cNvSpPr>
            <a:spLocks noGrp="1" noChangeArrowheads="1"/>
          </p:cNvSpPr>
          <p:nvPr>
            <p:ph type="subTitle" idx="1"/>
          </p:nvPr>
        </p:nvSpPr>
        <p:spPr>
          <a:xfrm>
            <a:off x="4211638" y="1700213"/>
            <a:ext cx="4572000" cy="1752600"/>
          </a:xfrm>
        </p:spPr>
        <p:txBody>
          <a:bodyPr/>
          <a:lstStyle/>
          <a:p>
            <a:pPr eaLnBrk="1" hangingPunct="1"/>
            <a:endParaRPr lang="en-US" altLang="en-US" sz="3600"/>
          </a:p>
          <a:p>
            <a:pPr eaLnBrk="1" hangingPunct="1"/>
            <a:r>
              <a:rPr lang="en-US" altLang="en-US" sz="3600"/>
              <a:t>   </a:t>
            </a:r>
            <a:endParaRPr lang="en-US" altLang="en-US" sz="3600"/>
          </a:p>
          <a:p>
            <a:pPr eaLnBrk="1" hangingPunct="1"/>
            <a:r>
              <a:rPr lang="en-US" altLang="en-US" sz="3600"/>
              <a:t>           </a:t>
            </a:r>
            <a:endParaRPr lang="en-US" altLang="en-US" sz="3600"/>
          </a:p>
          <a:p>
            <a:pPr eaLnBrk="1" hangingPunct="1"/>
            <a:endParaRPr lang="en-US" altLang="en-US" sz="3600"/>
          </a:p>
        </p:txBody>
      </p:sp>
      <p:pic>
        <p:nvPicPr>
          <p:cNvPr id="307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19250" y="2468880"/>
            <a:ext cx="5723890" cy="381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ZA" altLang="en-US"/>
          </a:p>
        </p:txBody>
      </p:sp>
      <p:sp>
        <p:nvSpPr>
          <p:cNvPr id="4" name="Footer Placeholder 3"/>
          <p:cNvSpPr>
            <a:spLocks noGrp="1"/>
          </p:cNvSpPr>
          <p:nvPr>
            <p:ph type="ftr" sz="quarter" idx="11"/>
          </p:nvPr>
        </p:nvSpPr>
        <p:spPr/>
        <p:txBody>
          <a:bodyPr/>
          <a:lstStyle/>
          <a:p>
            <a:pPr>
              <a:defRPr/>
            </a:pPr>
            <a:r>
              <a:rPr lang="en-US"/>
              <a:t>EPFP 2009</a:t>
            </a:r>
            <a:endParaRPr lang="en-US"/>
          </a:p>
        </p:txBody>
      </p:sp>
      <p:sp>
        <p:nvSpPr>
          <p:cNvPr id="17412" name="Slide Number Placeholder 4"/>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BEBC778-66FC-48EA-BF05-6E2F28209209}" type="slidenum">
              <a:rPr lang="en-US" altLang="en-US" sz="1400">
                <a:latin typeface="Arial" panose="020B0604020202020204" pitchFamily="34" charset="0"/>
              </a:rPr>
            </a:fld>
            <a:endParaRPr lang="en-US" altLang="en-US" sz="1400">
              <a:latin typeface="Arial" panose="020B0604020202020204" pitchFamily="34" charset="0"/>
            </a:endParaRPr>
          </a:p>
        </p:txBody>
      </p:sp>
      <p:pic>
        <p:nvPicPr>
          <p:cNvPr id="17413"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395288" y="74613"/>
            <a:ext cx="8569325" cy="66008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96D1C29-6931-401B-B6BD-67326511CE58}"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18435" name="Rectangle 2"/>
          <p:cNvSpPr>
            <a:spLocks noGrp="1" noChangeArrowheads="1"/>
          </p:cNvSpPr>
          <p:nvPr>
            <p:ph type="title"/>
          </p:nvPr>
        </p:nvSpPr>
        <p:spPr/>
        <p:txBody>
          <a:bodyPr/>
          <a:lstStyle/>
          <a:p>
            <a:pPr eaLnBrk="1" hangingPunct="1"/>
            <a:r>
              <a:rPr lang="en-US" altLang="en-US"/>
              <a:t>Who decides?</a:t>
            </a:r>
            <a:endParaRPr lang="en-US" altLang="en-US"/>
          </a:p>
        </p:txBody>
      </p:sp>
      <p:sp>
        <p:nvSpPr>
          <p:cNvPr id="18436" name="Rectangle 3"/>
          <p:cNvSpPr>
            <a:spLocks noGrp="1" noChangeArrowheads="1"/>
          </p:cNvSpPr>
          <p:nvPr>
            <p:ph type="body" idx="1"/>
          </p:nvPr>
        </p:nvSpPr>
        <p:spPr>
          <a:xfrm>
            <a:off x="323528" y="1981200"/>
            <a:ext cx="8591872" cy="4114800"/>
          </a:xfrm>
        </p:spPr>
        <p:txBody>
          <a:bodyPr/>
          <a:lstStyle/>
          <a:p>
            <a:pPr eaLnBrk="1" hangingPunct="1"/>
            <a:r>
              <a:rPr lang="en-US" altLang="en-US" b="1" dirty="0">
                <a:solidFill>
                  <a:schemeClr val="tx2">
                    <a:lumMod val="75000"/>
                  </a:schemeClr>
                </a:solidFill>
              </a:rPr>
              <a:t>Core values for education leaders?</a:t>
            </a:r>
            <a:endParaRPr lang="en-US" altLang="en-US" b="1" dirty="0">
              <a:solidFill>
                <a:schemeClr val="tx2">
                  <a:lumMod val="75000"/>
                </a:schemeClr>
              </a:solidFill>
            </a:endParaRPr>
          </a:p>
          <a:p>
            <a:pPr lvl="1" eaLnBrk="1" hangingPunct="1"/>
            <a:r>
              <a:rPr lang="en-US" altLang="en-US" dirty="0"/>
              <a:t>Honesty*  (43.5%)</a:t>
            </a:r>
            <a:endParaRPr lang="en-US" altLang="en-US" dirty="0"/>
          </a:p>
          <a:p>
            <a:pPr lvl="1" eaLnBrk="1" hangingPunct="1"/>
            <a:r>
              <a:rPr lang="en-US" altLang="en-US" dirty="0"/>
              <a:t>Respect  (25.8%)</a:t>
            </a:r>
            <a:endParaRPr lang="en-US" altLang="en-US" dirty="0"/>
          </a:p>
          <a:p>
            <a:pPr lvl="1" eaLnBrk="1" hangingPunct="1"/>
            <a:r>
              <a:rPr lang="en-US" altLang="en-US" dirty="0"/>
              <a:t>Responsibility  (42.3%)</a:t>
            </a:r>
            <a:endParaRPr lang="en-US" altLang="en-US" dirty="0"/>
          </a:p>
          <a:p>
            <a:pPr lvl="1" eaLnBrk="1" hangingPunct="1"/>
            <a:r>
              <a:rPr lang="en-US" altLang="en-US" dirty="0"/>
              <a:t>Fairness  (35.3%)</a:t>
            </a:r>
            <a:endParaRPr lang="en-US" altLang="en-US" dirty="0"/>
          </a:p>
          <a:p>
            <a:pPr lvl="1" eaLnBrk="1" hangingPunct="1"/>
            <a:r>
              <a:rPr lang="en-US" altLang="en-US" dirty="0"/>
              <a:t>Compassion (31.8%)</a:t>
            </a:r>
            <a:endParaRPr lang="en-US" altLang="en-US" dirty="0"/>
          </a:p>
          <a:p>
            <a:pPr lvl="1" eaLnBrk="1" hangingPunct="1">
              <a:buFont typeface="Wingdings" panose="05000000000000000000" pitchFamily="2" charset="2"/>
              <a:buNone/>
            </a:pPr>
            <a:endParaRPr lang="en-US" altLang="en-US" dirty="0"/>
          </a:p>
          <a:p>
            <a:pPr lvl="1" eaLnBrk="1" hangingPunct="1">
              <a:buFont typeface="Wingdings" panose="05000000000000000000" pitchFamily="2" charset="2"/>
              <a:buNone/>
            </a:pPr>
            <a:r>
              <a:rPr lang="en-US" altLang="en-US" sz="1200" dirty="0"/>
              <a:t>“Ethical Administrators: Tools for the Trade,” Edmonson et.al, </a:t>
            </a:r>
            <a:r>
              <a:rPr lang="en-US" altLang="en-US" sz="1200" dirty="0" err="1"/>
              <a:t>TCPEA</a:t>
            </a:r>
            <a:r>
              <a:rPr lang="en-US" altLang="en-US" sz="1200" dirty="0"/>
              <a:t> </a:t>
            </a:r>
            <a:r>
              <a:rPr lang="en-US" altLang="en-US" sz="1200" i="1" dirty="0"/>
              <a:t>School Leadership Review</a:t>
            </a:r>
            <a:r>
              <a:rPr lang="en-US" altLang="en-US" sz="1200" dirty="0"/>
              <a:t>, May  2007.  </a:t>
            </a:r>
            <a:endParaRPr lang="en-US" altLang="en-US" sz="1200" dirty="0"/>
          </a:p>
        </p:txBody>
      </p:sp>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19F435-7FBE-4188-B99B-304A70B4A553}"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19459" name="Rectangle 2"/>
          <p:cNvSpPr>
            <a:spLocks noGrp="1" noChangeArrowheads="1"/>
          </p:cNvSpPr>
          <p:nvPr>
            <p:ph type="title"/>
          </p:nvPr>
        </p:nvSpPr>
        <p:spPr/>
        <p:txBody>
          <a:bodyPr/>
          <a:lstStyle/>
          <a:p>
            <a:pPr eaLnBrk="1" hangingPunct="1"/>
            <a:r>
              <a:rPr lang="en-US" altLang="en-US"/>
              <a:t>Framing the issue</a:t>
            </a:r>
            <a:endParaRPr lang="en-US" altLang="en-US"/>
          </a:p>
        </p:txBody>
      </p:sp>
      <p:sp>
        <p:nvSpPr>
          <p:cNvPr id="19460" name="Rectangle 3"/>
          <p:cNvSpPr>
            <a:spLocks noGrp="1" noChangeArrowheads="1"/>
          </p:cNvSpPr>
          <p:nvPr>
            <p:ph type="body" idx="1"/>
          </p:nvPr>
        </p:nvSpPr>
        <p:spPr>
          <a:xfrm>
            <a:off x="1907704" y="1981200"/>
            <a:ext cx="7007696" cy="4114800"/>
          </a:xfrm>
        </p:spPr>
        <p:txBody>
          <a:bodyPr/>
          <a:lstStyle/>
          <a:p>
            <a:pPr eaLnBrk="1" hangingPunct="1"/>
            <a:r>
              <a:rPr lang="en-US" altLang="en-US" b="1" dirty="0">
                <a:solidFill>
                  <a:schemeClr val="tx2">
                    <a:lumMod val="75000"/>
                  </a:schemeClr>
                </a:solidFill>
              </a:rPr>
              <a:t>Ethical paradigms</a:t>
            </a:r>
            <a:endParaRPr lang="en-US" altLang="en-US" b="1" dirty="0">
              <a:solidFill>
                <a:schemeClr val="tx2">
                  <a:lumMod val="75000"/>
                </a:schemeClr>
              </a:solidFill>
            </a:endParaRPr>
          </a:p>
          <a:p>
            <a:pPr lvl="1" eaLnBrk="1" hangingPunct="1"/>
            <a:r>
              <a:rPr lang="en-US" altLang="en-US" dirty="0"/>
              <a:t>Ethic of Justice</a:t>
            </a:r>
            <a:endParaRPr lang="en-US" altLang="en-US" dirty="0"/>
          </a:p>
          <a:p>
            <a:pPr lvl="1" eaLnBrk="1" hangingPunct="1"/>
            <a:r>
              <a:rPr lang="en-US" altLang="en-US" dirty="0"/>
              <a:t>Ethic of Critique</a:t>
            </a:r>
            <a:endParaRPr lang="en-US" altLang="en-US" dirty="0"/>
          </a:p>
          <a:p>
            <a:pPr lvl="1" eaLnBrk="1" hangingPunct="1"/>
            <a:r>
              <a:rPr lang="en-US" altLang="en-US" dirty="0"/>
              <a:t>Ethic of Care</a:t>
            </a:r>
            <a:endParaRPr lang="en-US" altLang="en-US" dirty="0"/>
          </a:p>
          <a:p>
            <a:pPr lvl="1" eaLnBrk="1" hangingPunct="1"/>
            <a:r>
              <a:rPr lang="en-US" altLang="en-US" dirty="0"/>
              <a:t>Ethic of Profession</a:t>
            </a:r>
            <a:endParaRPr lang="en-US" altLang="en-US" dirty="0"/>
          </a:p>
          <a:p>
            <a:pPr lvl="1" eaLnBrk="1" hangingPunct="1"/>
            <a:r>
              <a:rPr lang="en-US" altLang="en-US" dirty="0"/>
              <a:t>Personal Code</a:t>
            </a:r>
            <a:endParaRPr lang="en-US" altLang="en-US" dirty="0"/>
          </a:p>
          <a:p>
            <a:pPr lvl="1" eaLnBrk="1" hangingPunct="1">
              <a:buFont typeface="Wingdings" panose="05000000000000000000" pitchFamily="2" charset="2"/>
              <a:buNone/>
            </a:pPr>
            <a:endParaRPr lang="en-US" altLang="en-US" sz="1200" dirty="0"/>
          </a:p>
          <a:p>
            <a:pPr lvl="1" eaLnBrk="1" hangingPunct="1">
              <a:buFont typeface="Wingdings" panose="05000000000000000000" pitchFamily="2" charset="2"/>
              <a:buNone/>
            </a:pPr>
            <a:endParaRPr lang="en-US" altLang="en-US" sz="1200" dirty="0"/>
          </a:p>
        </p:txBody>
      </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22FEFF-BA96-42D5-B8BA-33332BB1940E}"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21507" name="Rectangle 2"/>
          <p:cNvSpPr>
            <a:spLocks noGrp="1" noChangeArrowheads="1"/>
          </p:cNvSpPr>
          <p:nvPr>
            <p:ph type="title"/>
          </p:nvPr>
        </p:nvSpPr>
        <p:spPr/>
        <p:txBody>
          <a:bodyPr/>
          <a:lstStyle/>
          <a:p>
            <a:pPr eaLnBrk="1" hangingPunct="1"/>
            <a:r>
              <a:rPr lang="en-US" altLang="en-US"/>
              <a:t>Framing the issue</a:t>
            </a:r>
            <a:endParaRPr lang="en-US" altLang="en-US"/>
          </a:p>
        </p:txBody>
      </p:sp>
      <p:sp>
        <p:nvSpPr>
          <p:cNvPr id="21508" name="Rectangle 3"/>
          <p:cNvSpPr>
            <a:spLocks noGrp="1" noChangeArrowheads="1"/>
          </p:cNvSpPr>
          <p:nvPr>
            <p:ph type="body" idx="1"/>
          </p:nvPr>
        </p:nvSpPr>
        <p:spPr>
          <a:xfrm>
            <a:off x="467544" y="1981200"/>
            <a:ext cx="8447856" cy="4543425"/>
          </a:xfrm>
        </p:spPr>
        <p:txBody>
          <a:bodyPr/>
          <a:lstStyle/>
          <a:p>
            <a:pPr eaLnBrk="1" hangingPunct="1">
              <a:defRPr/>
            </a:pPr>
            <a:r>
              <a:rPr lang="en-US" sz="2600" b="1" dirty="0"/>
              <a:t>Ethic of Justice</a:t>
            </a:r>
            <a:endParaRPr lang="en-US" sz="2600" b="1" dirty="0"/>
          </a:p>
          <a:p>
            <a:pPr lvl="1" eaLnBrk="1" hangingPunct="1">
              <a:defRPr/>
            </a:pPr>
            <a:r>
              <a:rPr lang="en-US" sz="2200" dirty="0"/>
              <a:t>Rights of teachers/</a:t>
            </a:r>
            <a:r>
              <a:rPr lang="en-US" sz="2200" b="1" dirty="0">
                <a:solidFill>
                  <a:schemeClr val="tx2">
                    <a:lumMod val="50000"/>
                  </a:schemeClr>
                </a:solidFill>
              </a:rPr>
              <a:t>responsibilities</a:t>
            </a:r>
            <a:r>
              <a:rPr lang="en-US" sz="2200" dirty="0"/>
              <a:t>)</a:t>
            </a:r>
            <a:endParaRPr lang="en-US" sz="2200" dirty="0"/>
          </a:p>
          <a:p>
            <a:pPr lvl="1" eaLnBrk="1" hangingPunct="1">
              <a:defRPr/>
            </a:pPr>
            <a:r>
              <a:rPr lang="en-US" sz="2200" dirty="0"/>
              <a:t>Policies </a:t>
            </a:r>
            <a:r>
              <a:rPr lang="en-US" sz="2200" b="1" dirty="0">
                <a:solidFill>
                  <a:schemeClr val="tx2">
                    <a:lumMod val="50000"/>
                  </a:schemeClr>
                </a:solidFill>
              </a:rPr>
              <a:t>(sect. 17 and 18)</a:t>
            </a:r>
            <a:endParaRPr lang="en-US" sz="2200" b="1" dirty="0">
              <a:solidFill>
                <a:schemeClr val="tx2">
                  <a:lumMod val="50000"/>
                </a:schemeClr>
              </a:solidFill>
            </a:endParaRPr>
          </a:p>
          <a:p>
            <a:pPr lvl="1" eaLnBrk="1" hangingPunct="1">
              <a:defRPr/>
            </a:pPr>
            <a:r>
              <a:rPr lang="en-US" sz="2200" dirty="0"/>
              <a:t>Law </a:t>
            </a:r>
            <a:r>
              <a:rPr lang="en-US" sz="2200" b="1" dirty="0">
                <a:solidFill>
                  <a:schemeClr val="tx2">
                    <a:lumMod val="50000"/>
                  </a:schemeClr>
                </a:solidFill>
              </a:rPr>
              <a:t>(understanding and application)</a:t>
            </a:r>
            <a:endParaRPr lang="en-US" sz="2200" b="1" dirty="0">
              <a:solidFill>
                <a:schemeClr val="tx2">
                  <a:lumMod val="50000"/>
                </a:schemeClr>
              </a:solidFill>
            </a:endParaRPr>
          </a:p>
          <a:p>
            <a:pPr lvl="1" eaLnBrk="1" hangingPunct="1">
              <a:defRPr/>
            </a:pPr>
            <a:r>
              <a:rPr lang="en-US" sz="2200" dirty="0"/>
              <a:t>Ethical dilemmas resolved by rules, fairness, equity, and justice</a:t>
            </a:r>
            <a:endParaRPr lang="en-US" sz="2200" dirty="0"/>
          </a:p>
          <a:p>
            <a:pPr lvl="2" eaLnBrk="1" hangingPunct="1">
              <a:defRPr/>
            </a:pPr>
            <a:r>
              <a:rPr lang="en-US" sz="2000" dirty="0"/>
              <a:t>Equity </a:t>
            </a:r>
            <a:r>
              <a:rPr lang="en-US" sz="2000" b="1" dirty="0">
                <a:solidFill>
                  <a:schemeClr val="tx2">
                    <a:lumMod val="50000"/>
                  </a:schemeClr>
                </a:solidFill>
              </a:rPr>
              <a:t>(EEA - legal) </a:t>
            </a:r>
            <a:r>
              <a:rPr lang="en-US" sz="2000" dirty="0"/>
              <a:t>and equality </a:t>
            </a:r>
            <a:r>
              <a:rPr lang="en-US" sz="2000" b="1" dirty="0">
                <a:solidFill>
                  <a:schemeClr val="tx2">
                    <a:lumMod val="50000"/>
                  </a:schemeClr>
                </a:solidFill>
              </a:rPr>
              <a:t>(fair and unfair discrimination)</a:t>
            </a:r>
            <a:endParaRPr lang="en-US" sz="2000" b="1" dirty="0">
              <a:solidFill>
                <a:schemeClr val="tx2">
                  <a:lumMod val="50000"/>
                </a:schemeClr>
              </a:solidFill>
            </a:endParaRPr>
          </a:p>
          <a:p>
            <a:pPr lvl="2" eaLnBrk="1" hangingPunct="1">
              <a:defRPr/>
            </a:pPr>
            <a:r>
              <a:rPr lang="en-US" sz="2000" dirty="0"/>
              <a:t>What circumstances justify exceptions</a:t>
            </a:r>
            <a:endParaRPr lang="en-US" sz="2000" dirty="0"/>
          </a:p>
          <a:p>
            <a:pPr marL="914400" lvl="2" indent="0" eaLnBrk="1" hangingPunct="1">
              <a:buFont typeface="Wingdings" panose="05000000000000000000" pitchFamily="2" charset="2"/>
              <a:buNone/>
              <a:defRPr/>
            </a:pPr>
            <a:r>
              <a:rPr lang="en-US" sz="2000" b="1" dirty="0">
                <a:solidFill>
                  <a:schemeClr val="tx2">
                    <a:lumMod val="50000"/>
                  </a:schemeClr>
                </a:solidFill>
              </a:rPr>
              <a:t>(early leave – discretion not a right)</a:t>
            </a:r>
            <a:endParaRPr lang="en-US" sz="2000" b="1" dirty="0">
              <a:solidFill>
                <a:schemeClr val="tx2">
                  <a:lumMod val="50000"/>
                </a:schemeClr>
              </a:solidFill>
            </a:endParaRPr>
          </a:p>
          <a:p>
            <a:pPr lvl="2" eaLnBrk="1" hangingPunct="1">
              <a:defRPr/>
            </a:pPr>
            <a:r>
              <a:rPr lang="en-US" sz="2000" dirty="0"/>
              <a:t>Individual rights vs. community good</a:t>
            </a:r>
            <a:endParaRPr lang="en-US" sz="2000" dirty="0"/>
          </a:p>
          <a:p>
            <a:pPr marL="914400" lvl="2" indent="0" eaLnBrk="1" hangingPunct="1">
              <a:buFont typeface="Wingdings" panose="05000000000000000000" pitchFamily="2" charset="2"/>
              <a:buNone/>
              <a:defRPr/>
            </a:pPr>
            <a:r>
              <a:rPr lang="en-US" sz="2000" dirty="0"/>
              <a:t>   </a:t>
            </a:r>
            <a:r>
              <a:rPr lang="en-US" sz="2000" b="1" dirty="0">
                <a:solidFill>
                  <a:schemeClr val="tx2">
                    <a:lumMod val="50000"/>
                  </a:schemeClr>
                </a:solidFill>
              </a:rPr>
              <a:t>(balancing of rights)</a:t>
            </a:r>
            <a:endParaRPr lang="en-US" sz="900" b="1" dirty="0">
              <a:solidFill>
                <a:schemeClr val="tx2">
                  <a:lumMod val="50000"/>
                </a:schemeClr>
              </a:solidFill>
            </a:endParaRPr>
          </a:p>
        </p:txBody>
      </p:sp>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D089EA0-49C7-4B2E-BAC5-EE8A2AE6C407}"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22531" name="Rectangle 2"/>
          <p:cNvSpPr>
            <a:spLocks noGrp="1" noChangeArrowheads="1"/>
          </p:cNvSpPr>
          <p:nvPr>
            <p:ph type="title"/>
          </p:nvPr>
        </p:nvSpPr>
        <p:spPr/>
        <p:txBody>
          <a:bodyPr/>
          <a:lstStyle/>
          <a:p>
            <a:pPr eaLnBrk="1" hangingPunct="1"/>
            <a:r>
              <a:rPr lang="en-US" altLang="en-US"/>
              <a:t>Framing the issue</a:t>
            </a:r>
            <a:endParaRPr lang="en-US" altLang="en-US"/>
          </a:p>
        </p:txBody>
      </p:sp>
      <p:sp>
        <p:nvSpPr>
          <p:cNvPr id="22532" name="Rectangle 3"/>
          <p:cNvSpPr>
            <a:spLocks noGrp="1" noChangeArrowheads="1"/>
          </p:cNvSpPr>
          <p:nvPr>
            <p:ph type="body" idx="1"/>
          </p:nvPr>
        </p:nvSpPr>
        <p:spPr>
          <a:xfrm>
            <a:off x="323528" y="1981200"/>
            <a:ext cx="8591872" cy="4114800"/>
          </a:xfrm>
        </p:spPr>
        <p:txBody>
          <a:bodyPr/>
          <a:lstStyle/>
          <a:p>
            <a:pPr eaLnBrk="1" hangingPunct="1">
              <a:lnSpc>
                <a:spcPct val="90000"/>
              </a:lnSpc>
              <a:defRPr/>
            </a:pPr>
            <a:r>
              <a:rPr lang="en-US" b="1" dirty="0"/>
              <a:t>Ethic of Critique</a:t>
            </a:r>
            <a:endParaRPr lang="en-US" b="1" dirty="0"/>
          </a:p>
          <a:p>
            <a:pPr lvl="1" eaLnBrk="1" hangingPunct="1">
              <a:lnSpc>
                <a:spcPct val="90000"/>
              </a:lnSpc>
              <a:defRPr/>
            </a:pPr>
            <a:r>
              <a:rPr lang="en-US" sz="2800" dirty="0"/>
              <a:t>Awakens educators to inequities in society.</a:t>
            </a:r>
            <a:endParaRPr lang="en-US" sz="2800" dirty="0"/>
          </a:p>
          <a:p>
            <a:pPr lvl="1" eaLnBrk="1" hangingPunct="1">
              <a:lnSpc>
                <a:spcPct val="90000"/>
              </a:lnSpc>
              <a:defRPr/>
            </a:pPr>
            <a:r>
              <a:rPr lang="en-US" sz="2800" dirty="0"/>
              <a:t>Who makes law? </a:t>
            </a:r>
            <a:r>
              <a:rPr lang="en-US" sz="2800" b="1" dirty="0">
                <a:solidFill>
                  <a:schemeClr val="tx2">
                    <a:lumMod val="50000"/>
                  </a:schemeClr>
                </a:solidFill>
              </a:rPr>
              <a:t>(parliament/DBE)</a:t>
            </a:r>
            <a:endParaRPr lang="en-US" sz="2800" b="1" dirty="0">
              <a:solidFill>
                <a:schemeClr val="tx2">
                  <a:lumMod val="50000"/>
                </a:schemeClr>
              </a:solidFill>
            </a:endParaRPr>
          </a:p>
          <a:p>
            <a:pPr lvl="1" eaLnBrk="1" hangingPunct="1">
              <a:lnSpc>
                <a:spcPct val="90000"/>
              </a:lnSpc>
              <a:defRPr/>
            </a:pPr>
            <a:r>
              <a:rPr lang="en-US" sz="2800" dirty="0"/>
              <a:t>Who benefits? </a:t>
            </a:r>
            <a:r>
              <a:rPr lang="en-US" sz="2800" b="1" dirty="0">
                <a:solidFill>
                  <a:schemeClr val="tx2">
                    <a:lumMod val="50000"/>
                  </a:schemeClr>
                </a:solidFill>
              </a:rPr>
              <a:t>(learners/teachers/parents)</a:t>
            </a:r>
            <a:endParaRPr lang="en-US" sz="2800" b="1" dirty="0">
              <a:solidFill>
                <a:schemeClr val="tx2">
                  <a:lumMod val="50000"/>
                </a:schemeClr>
              </a:solidFill>
            </a:endParaRPr>
          </a:p>
          <a:p>
            <a:pPr lvl="1" eaLnBrk="1" hangingPunct="1">
              <a:lnSpc>
                <a:spcPct val="90000"/>
              </a:lnSpc>
              <a:defRPr/>
            </a:pPr>
            <a:r>
              <a:rPr lang="en-US" sz="2800" dirty="0"/>
              <a:t>Who has power? </a:t>
            </a:r>
            <a:r>
              <a:rPr lang="en-US" sz="2800" b="1" dirty="0">
                <a:solidFill>
                  <a:schemeClr val="tx2">
                    <a:lumMod val="50000"/>
                  </a:schemeClr>
                </a:solidFill>
              </a:rPr>
              <a:t>(Principal/ Depart.)</a:t>
            </a:r>
            <a:endParaRPr lang="en-US" sz="2800" b="1" dirty="0">
              <a:solidFill>
                <a:schemeClr val="tx2">
                  <a:lumMod val="50000"/>
                </a:schemeClr>
              </a:solidFill>
            </a:endParaRPr>
          </a:p>
          <a:p>
            <a:pPr lvl="1" eaLnBrk="1" hangingPunct="1">
              <a:lnSpc>
                <a:spcPct val="90000"/>
              </a:lnSpc>
              <a:defRPr/>
            </a:pPr>
            <a:r>
              <a:rPr lang="en-US" sz="2800" dirty="0"/>
              <a:t>Who is silenced? </a:t>
            </a:r>
            <a:r>
              <a:rPr lang="en-US" sz="2800" b="1" dirty="0">
                <a:solidFill>
                  <a:schemeClr val="tx2">
                    <a:lumMod val="50000"/>
                  </a:schemeClr>
                </a:solidFill>
              </a:rPr>
              <a:t>(staff/ learners/principal/ parents)</a:t>
            </a:r>
            <a:endParaRPr lang="en-US" sz="2800" b="1" dirty="0">
              <a:solidFill>
                <a:schemeClr val="tx2">
                  <a:lumMod val="50000"/>
                </a:schemeClr>
              </a:solidFill>
            </a:endParaRPr>
          </a:p>
          <a:p>
            <a:pPr lvl="1" eaLnBrk="1" hangingPunct="1">
              <a:lnSpc>
                <a:spcPct val="90000"/>
              </a:lnSpc>
              <a:defRPr/>
            </a:pPr>
            <a:r>
              <a:rPr lang="en-US" sz="2800" dirty="0"/>
              <a:t>Ethical dilemmas resolved by asking how all children can be enabled to overcome past inequities to grow, learn and achieve. </a:t>
            </a:r>
            <a:endParaRPr lang="en-US" sz="2800" dirty="0"/>
          </a:p>
        </p:txBody>
      </p:sp>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21CFE17-0238-43DF-AC2B-F14C17EA0255}"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23555" name="Rectangle 2"/>
          <p:cNvSpPr>
            <a:spLocks noGrp="1" noChangeArrowheads="1"/>
          </p:cNvSpPr>
          <p:nvPr>
            <p:ph type="title"/>
          </p:nvPr>
        </p:nvSpPr>
        <p:spPr/>
        <p:txBody>
          <a:bodyPr/>
          <a:lstStyle/>
          <a:p>
            <a:pPr eaLnBrk="1" hangingPunct="1"/>
            <a:r>
              <a:rPr lang="en-US" altLang="en-US"/>
              <a:t>Framing the issue</a:t>
            </a:r>
            <a:endParaRPr lang="en-US" altLang="en-US"/>
          </a:p>
        </p:txBody>
      </p:sp>
      <p:sp>
        <p:nvSpPr>
          <p:cNvPr id="23556" name="Rectangle 3"/>
          <p:cNvSpPr>
            <a:spLocks noGrp="1" noChangeArrowheads="1"/>
          </p:cNvSpPr>
          <p:nvPr>
            <p:ph type="body" idx="1"/>
          </p:nvPr>
        </p:nvSpPr>
        <p:spPr>
          <a:xfrm>
            <a:off x="0" y="1484784"/>
            <a:ext cx="8915400" cy="4611216"/>
          </a:xfrm>
        </p:spPr>
        <p:txBody>
          <a:bodyPr/>
          <a:lstStyle/>
          <a:p>
            <a:pPr eaLnBrk="1" hangingPunct="1">
              <a:defRPr/>
            </a:pPr>
            <a:r>
              <a:rPr lang="en-US" b="1" dirty="0"/>
              <a:t>Ethic of Care</a:t>
            </a:r>
            <a:endParaRPr lang="en-US" b="1" dirty="0"/>
          </a:p>
          <a:p>
            <a:pPr lvl="1" eaLnBrk="1" hangingPunct="1">
              <a:defRPr/>
            </a:pPr>
            <a:r>
              <a:rPr lang="en-US" sz="2800" dirty="0"/>
              <a:t>“The first job of schools is to care for our children.” </a:t>
            </a:r>
            <a:r>
              <a:rPr lang="en-US" sz="2800" i="1" dirty="0" err="1"/>
              <a:t>Noddings</a:t>
            </a:r>
            <a:r>
              <a:rPr lang="en-US" sz="2800" i="1" dirty="0"/>
              <a:t>, 1992 </a:t>
            </a:r>
            <a:r>
              <a:rPr lang="en-US" sz="2800" b="1" i="1" dirty="0">
                <a:solidFill>
                  <a:schemeClr val="tx2">
                    <a:lumMod val="50000"/>
                  </a:schemeClr>
                </a:solidFill>
              </a:rPr>
              <a:t>(pastoral care)</a:t>
            </a:r>
            <a:endParaRPr lang="en-US" sz="2800" b="1" i="1" dirty="0">
              <a:solidFill>
                <a:schemeClr val="tx2">
                  <a:lumMod val="50000"/>
                </a:schemeClr>
              </a:solidFill>
            </a:endParaRPr>
          </a:p>
          <a:p>
            <a:pPr lvl="1" eaLnBrk="1" hangingPunct="1">
              <a:defRPr/>
            </a:pPr>
            <a:r>
              <a:rPr lang="en-US" sz="2800" dirty="0"/>
              <a:t>Who is hurt? </a:t>
            </a:r>
            <a:endParaRPr lang="en-US" sz="2800" dirty="0"/>
          </a:p>
          <a:p>
            <a:pPr lvl="1" eaLnBrk="1" hangingPunct="1">
              <a:defRPr/>
            </a:pPr>
            <a:r>
              <a:rPr lang="en-US" sz="2800" dirty="0"/>
              <a:t>What are long-term effects of the decision? </a:t>
            </a:r>
            <a:r>
              <a:rPr lang="en-US" sz="2800" b="1" dirty="0">
                <a:solidFill>
                  <a:schemeClr val="tx2">
                    <a:lumMod val="50000"/>
                  </a:schemeClr>
                </a:solidFill>
              </a:rPr>
              <a:t>(setting a precedent)</a:t>
            </a:r>
            <a:endParaRPr lang="en-US" sz="2800" b="1" dirty="0">
              <a:solidFill>
                <a:schemeClr val="tx2">
                  <a:lumMod val="50000"/>
                </a:schemeClr>
              </a:solidFill>
            </a:endParaRPr>
          </a:p>
          <a:p>
            <a:pPr lvl="1" eaLnBrk="1" hangingPunct="1">
              <a:defRPr/>
            </a:pPr>
            <a:r>
              <a:rPr lang="en-US" sz="2800" dirty="0"/>
              <a:t>Caring, concern, connection</a:t>
            </a:r>
            <a:endParaRPr lang="en-US" sz="2800" dirty="0"/>
          </a:p>
          <a:p>
            <a:pPr lvl="1" eaLnBrk="1" hangingPunct="1">
              <a:defRPr/>
            </a:pPr>
            <a:r>
              <a:rPr lang="en-US" sz="2800" dirty="0"/>
              <a:t>Decision-making requires leaders to consider multiple voices. </a:t>
            </a:r>
            <a:r>
              <a:rPr lang="en-US" sz="2800" b="1" dirty="0">
                <a:solidFill>
                  <a:schemeClr val="tx2">
                    <a:lumMod val="50000"/>
                  </a:schemeClr>
                </a:solidFill>
              </a:rPr>
              <a:t>(listen to your staff at times they have better solutions.)</a:t>
            </a:r>
            <a:endParaRPr lang="en-US" sz="2800" b="1" dirty="0">
              <a:solidFill>
                <a:schemeClr val="tx2">
                  <a:lumMod val="50000"/>
                </a:schemeClr>
              </a:solidFill>
            </a:endParaRPr>
          </a:p>
          <a:p>
            <a:pPr lvl="1" eaLnBrk="1" hangingPunct="1">
              <a:defRPr/>
            </a:pPr>
            <a:endParaRPr lang="en-US" sz="2200" dirty="0"/>
          </a:p>
        </p:txBody>
      </p:sp>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FAAA84-00B6-4505-AECF-0D25262E0C0D}"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24579" name="Rectangle 2"/>
          <p:cNvSpPr>
            <a:spLocks noGrp="1" noChangeArrowheads="1"/>
          </p:cNvSpPr>
          <p:nvPr>
            <p:ph type="title"/>
          </p:nvPr>
        </p:nvSpPr>
        <p:spPr/>
        <p:txBody>
          <a:bodyPr/>
          <a:lstStyle/>
          <a:p>
            <a:pPr eaLnBrk="1" hangingPunct="1"/>
            <a:r>
              <a:rPr lang="en-US" altLang="en-US"/>
              <a:t>Framing the issue</a:t>
            </a:r>
            <a:endParaRPr lang="en-US" altLang="en-US"/>
          </a:p>
        </p:txBody>
      </p:sp>
      <p:sp>
        <p:nvSpPr>
          <p:cNvPr id="24580" name="Rectangle 3"/>
          <p:cNvSpPr>
            <a:spLocks noGrp="1" noChangeArrowheads="1"/>
          </p:cNvSpPr>
          <p:nvPr>
            <p:ph type="body" idx="1"/>
          </p:nvPr>
        </p:nvSpPr>
        <p:spPr>
          <a:xfrm>
            <a:off x="179512" y="1524000"/>
            <a:ext cx="8735888" cy="4953000"/>
          </a:xfrm>
        </p:spPr>
        <p:txBody>
          <a:bodyPr/>
          <a:lstStyle/>
          <a:p>
            <a:pPr eaLnBrk="1" hangingPunct="1">
              <a:lnSpc>
                <a:spcPct val="90000"/>
              </a:lnSpc>
              <a:defRPr/>
            </a:pPr>
            <a:r>
              <a:rPr lang="en-US" b="1" dirty="0"/>
              <a:t>Ethic of Profession</a:t>
            </a:r>
            <a:endParaRPr lang="en-US" b="1" dirty="0"/>
          </a:p>
          <a:p>
            <a:pPr lvl="1" eaLnBrk="1" hangingPunct="1">
              <a:lnSpc>
                <a:spcPct val="90000"/>
              </a:lnSpc>
              <a:defRPr/>
            </a:pPr>
            <a:r>
              <a:rPr lang="en-US" sz="2800" dirty="0"/>
              <a:t>Education, unlike law, medicine, dentistry and business, require little or no formal training in ethics.</a:t>
            </a:r>
            <a:endParaRPr lang="en-US" sz="2800" dirty="0"/>
          </a:p>
          <a:p>
            <a:pPr lvl="1" eaLnBrk="1" hangingPunct="1">
              <a:lnSpc>
                <a:spcPct val="90000"/>
              </a:lnSpc>
              <a:defRPr/>
            </a:pPr>
            <a:r>
              <a:rPr lang="en-US" sz="2800" dirty="0"/>
              <a:t>Codes of Ethics authored by professional associations have filled that gap somewhat.</a:t>
            </a:r>
            <a:endParaRPr lang="en-US" sz="2800" dirty="0"/>
          </a:p>
          <a:p>
            <a:pPr lvl="2" eaLnBrk="1" hangingPunct="1">
              <a:lnSpc>
                <a:spcPct val="90000"/>
              </a:lnSpc>
              <a:defRPr/>
            </a:pPr>
            <a:r>
              <a:rPr lang="en-US" sz="2800" b="1" dirty="0">
                <a:solidFill>
                  <a:schemeClr val="tx2">
                    <a:lumMod val="50000"/>
                  </a:schemeClr>
                </a:solidFill>
              </a:rPr>
              <a:t>SAPA</a:t>
            </a:r>
            <a:endParaRPr lang="en-US" sz="2800" b="1" dirty="0">
              <a:solidFill>
                <a:schemeClr val="tx2">
                  <a:lumMod val="50000"/>
                </a:schemeClr>
              </a:solidFill>
            </a:endParaRPr>
          </a:p>
          <a:p>
            <a:pPr lvl="2" eaLnBrk="1" hangingPunct="1">
              <a:lnSpc>
                <a:spcPct val="90000"/>
              </a:lnSpc>
              <a:defRPr/>
            </a:pPr>
            <a:r>
              <a:rPr lang="en-US" sz="2800" b="1" dirty="0">
                <a:solidFill>
                  <a:schemeClr val="tx2">
                    <a:lumMod val="50000"/>
                  </a:schemeClr>
                </a:solidFill>
              </a:rPr>
              <a:t>Code of Ethical Relationships (SACE)</a:t>
            </a:r>
            <a:endParaRPr lang="en-US" sz="2800" b="1" dirty="0">
              <a:solidFill>
                <a:schemeClr val="tx2">
                  <a:lumMod val="50000"/>
                </a:schemeClr>
              </a:solidFill>
            </a:endParaRPr>
          </a:p>
          <a:p>
            <a:pPr lvl="2" eaLnBrk="1" hangingPunct="1">
              <a:lnSpc>
                <a:spcPct val="90000"/>
              </a:lnSpc>
              <a:defRPr/>
            </a:pPr>
            <a:r>
              <a:rPr lang="en-US" sz="2800" b="1" dirty="0">
                <a:solidFill>
                  <a:schemeClr val="tx2">
                    <a:lumMod val="50000"/>
                  </a:schemeClr>
                </a:solidFill>
              </a:rPr>
              <a:t>EDUCATION LAW HANDBOOK (JUTA)</a:t>
            </a:r>
            <a:endParaRPr lang="en-US" sz="2800" b="1" dirty="0">
              <a:solidFill>
                <a:schemeClr val="tx2">
                  <a:lumMod val="50000"/>
                </a:schemeClr>
              </a:solidFill>
            </a:endParaRPr>
          </a:p>
          <a:p>
            <a:pPr lvl="2" eaLnBrk="1" hangingPunct="1">
              <a:lnSpc>
                <a:spcPct val="90000"/>
              </a:lnSpc>
              <a:defRPr/>
            </a:pPr>
            <a:r>
              <a:rPr lang="en-US" sz="2800" b="1" dirty="0" err="1">
                <a:solidFill>
                  <a:schemeClr val="tx2">
                    <a:lumMod val="50000"/>
                  </a:schemeClr>
                </a:solidFill>
              </a:rPr>
              <a:t>EMASA</a:t>
            </a:r>
            <a:endParaRPr lang="en-US" sz="2800" b="1" dirty="0">
              <a:solidFill>
                <a:schemeClr val="tx2">
                  <a:lumMod val="50000"/>
                </a:schemeClr>
              </a:solidFill>
            </a:endParaRPr>
          </a:p>
          <a:p>
            <a:pPr lvl="1" eaLnBrk="1" hangingPunct="1">
              <a:lnSpc>
                <a:spcPct val="90000"/>
              </a:lnSpc>
              <a:defRPr/>
            </a:pPr>
            <a:r>
              <a:rPr lang="en-US" sz="2800" dirty="0"/>
              <a:t>Best when examined in light of personal code of ethics.</a:t>
            </a:r>
            <a:endParaRPr lang="en-US" sz="2800" dirty="0"/>
          </a:p>
        </p:txBody>
      </p:sp>
    </p:spTree>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268477-3E55-447C-9E31-29663DA0C061}"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27651" name="Rectangle 6"/>
          <p:cNvSpPr>
            <a:spLocks noGrp="1" noChangeArrowheads="1"/>
          </p:cNvSpPr>
          <p:nvPr>
            <p:ph type="title"/>
          </p:nvPr>
        </p:nvSpPr>
        <p:spPr/>
        <p:txBody>
          <a:bodyPr/>
          <a:lstStyle/>
          <a:p>
            <a:pPr eaLnBrk="1" hangingPunct="1"/>
            <a:r>
              <a:rPr lang="en-US" altLang="en-US"/>
              <a:t>Final Words</a:t>
            </a:r>
            <a:endParaRPr lang="en-US" altLang="en-US"/>
          </a:p>
        </p:txBody>
      </p:sp>
      <p:sp>
        <p:nvSpPr>
          <p:cNvPr id="27652" name="Rectangle 7"/>
          <p:cNvSpPr>
            <a:spLocks noGrp="1" noChangeArrowheads="1"/>
          </p:cNvSpPr>
          <p:nvPr>
            <p:ph type="body" idx="1"/>
          </p:nvPr>
        </p:nvSpPr>
        <p:spPr>
          <a:xfrm>
            <a:off x="467544" y="1676400"/>
            <a:ext cx="8371656" cy="4114800"/>
          </a:xfrm>
        </p:spPr>
        <p:txBody>
          <a:bodyPr/>
          <a:lstStyle/>
          <a:p>
            <a:pPr eaLnBrk="1" hangingPunct="1">
              <a:lnSpc>
                <a:spcPct val="90000"/>
              </a:lnSpc>
              <a:buFont typeface="Wingdings" panose="05000000000000000000" pitchFamily="2" charset="2"/>
              <a:buNone/>
            </a:pPr>
            <a:r>
              <a:rPr lang="en-US" altLang="en-US" sz="2000" dirty="0">
                <a:latin typeface="Verdana" panose="020B0604030504040204" pitchFamily="34" charset="0"/>
              </a:rPr>
              <a:t>The importance of having an ethical administrator…is inherent to the success of the school as a social entity:</a:t>
            </a:r>
            <a:r>
              <a:rPr lang="en-US" altLang="en-US" sz="2400" dirty="0">
                <a:latin typeface="Verdana" panose="020B0604030504040204" pitchFamily="34" charset="0"/>
              </a:rPr>
              <a:t> </a:t>
            </a:r>
            <a:endParaRPr lang="en-US" altLang="en-US" sz="2400" dirty="0">
              <a:latin typeface="Verdana" panose="020B0604030504040204" pitchFamily="34" charset="0"/>
            </a:endParaRPr>
          </a:p>
          <a:p>
            <a:pPr lvl="1" eaLnBrk="1" hangingPunct="1">
              <a:lnSpc>
                <a:spcPct val="90000"/>
              </a:lnSpc>
              <a:buFont typeface="Wingdings" panose="05000000000000000000" pitchFamily="2" charset="2"/>
              <a:buNone/>
            </a:pPr>
            <a:r>
              <a:rPr lang="en-US" altLang="en-US" sz="2000" i="1" dirty="0">
                <a:latin typeface="Verdana" panose="020B0604030504040204" pitchFamily="34" charset="0"/>
              </a:rPr>
              <a:t>	</a:t>
            </a:r>
            <a:r>
              <a:rPr lang="en-US" altLang="en-US" sz="2400" i="1" dirty="0">
                <a:latin typeface="Verdana" panose="020B0604030504040204" pitchFamily="34" charset="0"/>
              </a:rPr>
              <a:t>Society or we do not invent principles; they are the laws of the universe that pertain to human relationships and human organizations. … To the degree people recognize and live in harmony with such </a:t>
            </a:r>
            <a:r>
              <a:rPr lang="en-US" altLang="en-US" sz="2400" i="1" dirty="0">
                <a:solidFill>
                  <a:srgbClr val="FFFF00"/>
                </a:solidFill>
                <a:latin typeface="Verdana" panose="020B0604030504040204" pitchFamily="34" charset="0"/>
              </a:rPr>
              <a:t>basic principles as </a:t>
            </a:r>
            <a:r>
              <a:rPr lang="en-US" altLang="en-US" sz="2400" b="1" i="1" dirty="0">
                <a:solidFill>
                  <a:srgbClr val="FFFF00"/>
                </a:solidFill>
                <a:latin typeface="Verdana" panose="020B0604030504040204" pitchFamily="34" charset="0"/>
              </a:rPr>
              <a:t>fairness</a:t>
            </a:r>
            <a:r>
              <a:rPr lang="en-US" altLang="en-US" sz="2400" i="1" dirty="0">
                <a:solidFill>
                  <a:srgbClr val="FFFF00"/>
                </a:solidFill>
                <a:latin typeface="Verdana" panose="020B0604030504040204" pitchFamily="34" charset="0"/>
              </a:rPr>
              <a:t>, equity, </a:t>
            </a:r>
            <a:r>
              <a:rPr lang="en-US" altLang="en-US" sz="2400" b="1" i="1" dirty="0">
                <a:solidFill>
                  <a:srgbClr val="FFFF00"/>
                </a:solidFill>
                <a:latin typeface="Verdana" panose="020B0604030504040204" pitchFamily="34" charset="0"/>
              </a:rPr>
              <a:t>justice</a:t>
            </a:r>
            <a:r>
              <a:rPr lang="en-US" altLang="en-US" sz="2400" i="1" dirty="0">
                <a:solidFill>
                  <a:srgbClr val="FFFF00"/>
                </a:solidFill>
                <a:latin typeface="Verdana" panose="020B0604030504040204" pitchFamily="34" charset="0"/>
              </a:rPr>
              <a:t>, integrity, </a:t>
            </a:r>
            <a:r>
              <a:rPr lang="en-US" altLang="en-US" sz="2400" b="1" i="1" dirty="0">
                <a:solidFill>
                  <a:srgbClr val="FFFF00"/>
                </a:solidFill>
                <a:latin typeface="Verdana" panose="020B0604030504040204" pitchFamily="34" charset="0"/>
              </a:rPr>
              <a:t>honesty,</a:t>
            </a:r>
            <a:r>
              <a:rPr lang="en-US" altLang="en-US" sz="2400" i="1" dirty="0">
                <a:solidFill>
                  <a:srgbClr val="FFFF00"/>
                </a:solidFill>
                <a:latin typeface="Verdana" panose="020B0604030504040204" pitchFamily="34" charset="0"/>
              </a:rPr>
              <a:t> and trust, </a:t>
            </a:r>
            <a:r>
              <a:rPr lang="en-US" altLang="en-US" sz="2400" i="1" dirty="0">
                <a:latin typeface="Verdana" panose="020B0604030504040204" pitchFamily="34" charset="0"/>
              </a:rPr>
              <a:t>they move toward either survival and stability on the one hand or disintegration and destruction on the other. </a:t>
            </a:r>
            <a:br>
              <a:rPr lang="en-US" altLang="en-US" sz="2400" i="1" dirty="0">
                <a:latin typeface="Verdana" panose="020B0604030504040204" pitchFamily="34" charset="0"/>
              </a:rPr>
            </a:br>
            <a:r>
              <a:rPr lang="en-US" altLang="en-US" sz="2400" b="1" i="1" dirty="0">
                <a:solidFill>
                  <a:srgbClr val="FFFF00"/>
                </a:solidFill>
                <a:latin typeface="Verdana" panose="020B0604030504040204" pitchFamily="34" charset="0"/>
              </a:rPr>
              <a:t>–Covey, 1992</a:t>
            </a:r>
            <a:endParaRPr lang="en-US" altLang="en-US" sz="2400" b="1" dirty="0">
              <a:solidFill>
                <a:srgbClr val="FFFF00"/>
              </a:solidFill>
              <a:latin typeface="Times New Roman" panose="02020603050405020304" pitchFamily="18" charset="0"/>
            </a:endParaRPr>
          </a:p>
        </p:txBody>
      </p:sp>
    </p:spTree>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788CEA2-9572-4530-AF95-57751D21E238}"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28675" name="Rectangle 6"/>
          <p:cNvSpPr>
            <a:spLocks noGrp="1" noChangeArrowheads="1"/>
          </p:cNvSpPr>
          <p:nvPr>
            <p:ph type="title"/>
          </p:nvPr>
        </p:nvSpPr>
        <p:spPr/>
        <p:txBody>
          <a:bodyPr/>
          <a:lstStyle/>
          <a:p>
            <a:pPr eaLnBrk="1" hangingPunct="1"/>
            <a:r>
              <a:rPr lang="en-US" altLang="en-US"/>
              <a:t>And one more… </a:t>
            </a:r>
            <a:endParaRPr lang="en-US" altLang="en-US"/>
          </a:p>
        </p:txBody>
      </p:sp>
      <p:sp>
        <p:nvSpPr>
          <p:cNvPr id="28676" name="Rectangle 7"/>
          <p:cNvSpPr>
            <a:spLocks noGrp="1" noChangeArrowheads="1"/>
          </p:cNvSpPr>
          <p:nvPr>
            <p:ph type="body" idx="1"/>
          </p:nvPr>
        </p:nvSpPr>
        <p:spPr/>
        <p:txBody>
          <a:bodyPr/>
          <a:lstStyle/>
          <a:p>
            <a:pPr eaLnBrk="1" hangingPunct="1"/>
            <a:r>
              <a:rPr lang="en-US" altLang="en-US" i="1"/>
              <a:t>“Be your most creative when making ethical judgments, not when rationalizing immoral behavior.” </a:t>
            </a:r>
            <a:br>
              <a:rPr lang="en-US" altLang="en-US" i="1"/>
            </a:br>
            <a:r>
              <a:rPr lang="en-US" altLang="en-US" sz="1600" i="1"/>
              <a:t>–R. Adler 1998</a:t>
            </a:r>
            <a:br>
              <a:rPr lang="en-US" altLang="en-US" sz="1600" i="1"/>
            </a:br>
            <a:endParaRPr lang="en-US" altLang="en-US" sz="1600" i="1"/>
          </a:p>
          <a:p>
            <a:pPr eaLnBrk="1" hangingPunct="1"/>
            <a:r>
              <a:rPr lang="en-US" altLang="en-US" i="1"/>
              <a:t>Let’s practice</a:t>
            </a:r>
            <a:endParaRPr lang="en-US" altLang="en-US" i="1"/>
          </a:p>
        </p:txBody>
      </p:sp>
    </p:spTree>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299210" y="609600"/>
            <a:ext cx="7616190" cy="1143000"/>
          </a:xfrm>
        </p:spPr>
        <p:txBody>
          <a:bodyPr/>
          <a:p>
            <a:r>
              <a:rPr lang="en-US"/>
              <a:t>What is the code of ethics for educators South Africa?</a:t>
            </a:r>
            <a:endParaRPr lang="en-US"/>
          </a:p>
        </p:txBody>
      </p:sp>
      <p:sp>
        <p:nvSpPr>
          <p:cNvPr id="3" name="Content Placeholder 2"/>
          <p:cNvSpPr>
            <a:spLocks noGrp="1"/>
          </p:cNvSpPr>
          <p:nvPr>
            <p:ph idx="1"/>
          </p:nvPr>
        </p:nvSpPr>
        <p:spPr>
          <a:xfrm>
            <a:off x="2018665" y="1981200"/>
            <a:ext cx="6896735" cy="4114800"/>
          </a:xfrm>
        </p:spPr>
        <p:txBody>
          <a:bodyPr/>
          <a:p>
            <a:r>
              <a:rPr lang="en-US"/>
              <a:t>The Code tells us as educators that </a:t>
            </a:r>
            <a:r>
              <a:rPr lang="en-US" b="1">
                <a:solidFill>
                  <a:schemeClr val="tx2">
                    <a:lumMod val="75000"/>
                  </a:schemeClr>
                </a:solidFill>
              </a:rPr>
              <a:t>“we ought to”</a:t>
            </a:r>
            <a:r>
              <a:rPr lang="en-US"/>
              <a:t>: act in a proper and becoming way such that our behaviour does not bring the teaching profession into disrepute; acknowledge, uphold and promote basic human rights, as embodied in the constitution of South Africa; exercise authority with compassion.</a:t>
            </a:r>
            <a:endParaRPr lang="en-US"/>
          </a:p>
        </p:txBody>
      </p:sp>
      <p:sp>
        <p:nvSpPr>
          <p:cNvPr id="5" name="Slide Number Placeholder 4"/>
          <p:cNvSpPr>
            <a:spLocks noGrp="1"/>
          </p:cNvSpPr>
          <p:nvPr>
            <p:ph type="sldNum" sz="quarter" idx="12"/>
          </p:nvPr>
        </p:nvSpPr>
        <p:spPr/>
        <p:txBody>
          <a:bodyPr/>
          <a:p>
            <a:fld id="{282E21DB-2E67-4942-9DA1-89EA846C5B81}" type="slidenum">
              <a:rPr lang="en-US" altLang="en-US"/>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4"/>
          <p:cNvSpPr>
            <a:spLocks noGrp="1"/>
          </p:cNvSpPr>
          <p:nvPr>
            <p:ph type="ctrTitle"/>
          </p:nvPr>
        </p:nvSpPr>
        <p:spPr>
          <a:xfrm>
            <a:off x="538917" y="1412950"/>
            <a:ext cx="7772400" cy="3312368"/>
          </a:xfrm>
        </p:spPr>
        <p:txBody>
          <a:bodyPr/>
          <a:lstStyle/>
          <a:p>
            <a:pPr algn="ctr" eaLnBrk="1" hangingPunct="1"/>
            <a:br>
              <a:rPr lang="en-ZA" altLang="en-US" dirty="0"/>
            </a:br>
            <a:br>
              <a:rPr lang="en-ZA" altLang="en-US" dirty="0"/>
            </a:br>
            <a:br>
              <a:rPr lang="en-ZA" altLang="en-US" dirty="0"/>
            </a:br>
            <a:br>
              <a:rPr lang="en-ZA" altLang="en-US" dirty="0"/>
            </a:br>
            <a:br>
              <a:rPr lang="en-ZA" altLang="en-US" dirty="0"/>
            </a:br>
            <a:br>
              <a:rPr lang="en-ZA" altLang="en-US" dirty="0"/>
            </a:br>
            <a:br>
              <a:rPr lang="en-ZA" altLang="en-US" dirty="0"/>
            </a:br>
            <a:br>
              <a:rPr lang="en-ZA" altLang="en-US" dirty="0"/>
            </a:br>
            <a:r>
              <a:rPr lang="en-ZA" altLang="en-US" dirty="0"/>
              <a:t>SACE Inaugural National Teachers’ Conference</a:t>
            </a:r>
            <a:br>
              <a:rPr lang="en-ZA" altLang="en-US" dirty="0"/>
            </a:br>
            <a:r>
              <a:rPr lang="en-ZA" altLang="en-US" dirty="0"/>
              <a:t>20-21 April 2023</a:t>
            </a:r>
            <a:br>
              <a:rPr lang="en-ZA" altLang="en-US" dirty="0"/>
            </a:br>
            <a:endParaRPr lang="en-ZA" altLang="en-US" dirty="0"/>
          </a:p>
        </p:txBody>
      </p:sp>
      <p:sp>
        <p:nvSpPr>
          <p:cNvPr id="2051" name="Subtitle 5"/>
          <p:cNvSpPr>
            <a:spLocks noGrp="1"/>
          </p:cNvSpPr>
          <p:nvPr>
            <p:ph type="subTitle" idx="1"/>
          </p:nvPr>
        </p:nvSpPr>
        <p:spPr>
          <a:xfrm>
            <a:off x="1259205" y="4293166"/>
            <a:ext cx="6910388" cy="1736725"/>
          </a:xfrm>
        </p:spPr>
        <p:txBody>
          <a:bodyPr>
            <a:normAutofit lnSpcReduction="10000"/>
          </a:bodyPr>
          <a:lstStyle/>
          <a:p>
            <a:pPr eaLnBrk="1" hangingPunct="1">
              <a:defRPr/>
            </a:pPr>
            <a:r>
              <a:rPr lang="en-ZA" sz="3200" b="1" dirty="0">
                <a:solidFill>
                  <a:srgbClr val="FF0000"/>
                </a:solidFill>
              </a:rPr>
              <a:t>Presented by</a:t>
            </a:r>
            <a:endParaRPr lang="en-ZA" sz="3200" b="1" dirty="0">
              <a:solidFill>
                <a:srgbClr val="FF0000"/>
              </a:solidFill>
            </a:endParaRPr>
          </a:p>
          <a:p>
            <a:pPr eaLnBrk="1" hangingPunct="1">
              <a:defRPr/>
            </a:pPr>
            <a:r>
              <a:rPr lang="en-ZA" sz="3200" b="1" dirty="0">
                <a:solidFill>
                  <a:srgbClr val="FF0000"/>
                </a:solidFill>
              </a:rPr>
              <a:t>Daya Chetty</a:t>
            </a:r>
            <a:endParaRPr lang="en-ZA" sz="3200" b="1" dirty="0">
              <a:solidFill>
                <a:srgbClr val="FF0000"/>
              </a:solidFill>
            </a:endParaRPr>
          </a:p>
          <a:p>
            <a:pPr eaLnBrk="1" hangingPunct="1">
              <a:defRPr/>
            </a:pPr>
            <a:r>
              <a:rPr lang="en-ZA" sz="3200" b="1" dirty="0">
                <a:solidFill>
                  <a:srgbClr val="FF0000"/>
                </a:solidFill>
              </a:rPr>
              <a:t>IDSO- Department of Education</a:t>
            </a:r>
            <a:endParaRPr lang="en-ZA" sz="3200" b="1" dirty="0">
              <a:solidFill>
                <a:srgbClr val="FF0000"/>
              </a:solidFill>
            </a:endParaRPr>
          </a:p>
        </p:txBody>
      </p:sp>
      <p:sp>
        <p:nvSpPr>
          <p:cNvPr id="2052" name="Slide Number Placeholder 3"/>
          <p:cNvSpPr>
            <a:spLocks noGrp="1"/>
          </p:cNvSpPr>
          <p:nvPr>
            <p:ph type="sldNum" sz="quarter" idx="12"/>
          </p:nvPr>
        </p:nvSpPr>
        <p:spPr>
          <a:xfrm>
            <a:off x="304800" y="6248400"/>
            <a:ext cx="1905000" cy="457200"/>
          </a:xfrm>
          <a:ln>
            <a:round/>
          </a:ln>
          <a:extLst>
            <a:ext uri="{909E8E84-426E-40DD-AFC4-6F175D3DCCD1}">
              <a14:hiddenFill xmlns:a14="http://schemas.microsoft.com/office/drawing/2010/main">
                <a:solidFill>
                  <a:srgbClr val="FFFFFF"/>
                </a:solidFill>
              </a14:hiddenFill>
            </a:ext>
          </a:extLst>
        </p:spPr>
        <p:txBody>
          <a:bodyPr wrap="square"/>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a:fld id="{F2C584C4-3120-4A13-9C98-DBE253CA8737}" type="slidenum">
              <a:rPr lang="en-US" altLang="en-US" sz="1400">
                <a:latin typeface="Arial" panose="020B0604020202020204" pitchFamily="34" charset="0"/>
              </a:rPr>
            </a:fld>
            <a:endParaRPr lang="en-US" altLang="en-US" sz="1400">
              <a:latin typeface="Arial" panose="020B0604020202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952500" y="609600"/>
            <a:ext cx="7962900" cy="1143000"/>
          </a:xfrm>
        </p:spPr>
        <p:txBody>
          <a:bodyPr/>
          <a:p>
            <a:r>
              <a:rPr lang="en-US"/>
              <a:t>What are the list of ethics for teachers?</a:t>
            </a:r>
            <a:endParaRPr lang="en-US"/>
          </a:p>
        </p:txBody>
      </p:sp>
      <p:sp>
        <p:nvSpPr>
          <p:cNvPr id="3" name="Content Placeholder 2"/>
          <p:cNvSpPr>
            <a:spLocks noGrp="1"/>
          </p:cNvSpPr>
          <p:nvPr>
            <p:ph idx="1"/>
          </p:nvPr>
        </p:nvSpPr>
        <p:spPr>
          <a:xfrm>
            <a:off x="1673225" y="1981200"/>
            <a:ext cx="7242175" cy="4114800"/>
          </a:xfrm>
        </p:spPr>
        <p:txBody>
          <a:bodyPr/>
          <a:p>
            <a:r>
              <a:rPr lang="en-US"/>
              <a:t>Teachers must model strong character traits, including perseverance, honesty, respect, lawfulness, fairness, patience, and unity. </a:t>
            </a:r>
            <a:endParaRPr lang="en-US"/>
          </a:p>
          <a:p>
            <a:r>
              <a:rPr lang="en-US"/>
              <a:t>As an educator, teachers must treat every student with kindness and respect without showing any favo</a:t>
            </a:r>
            <a:r>
              <a:rPr lang="en-ZA" altLang="en-US"/>
              <a:t>u</a:t>
            </a:r>
            <a:r>
              <a:rPr lang="en-US"/>
              <a:t>ritism, prejudice or partiality.</a:t>
            </a:r>
            <a:r>
              <a:rPr lang="en-ZA" altLang="en-US"/>
              <a:t> </a:t>
            </a:r>
            <a:endParaRPr lang="en-ZA" altLang="en-US"/>
          </a:p>
          <a:p>
            <a:pPr marL="0" indent="0">
              <a:buNone/>
            </a:pPr>
            <a:r>
              <a:rPr lang="en-US"/>
              <a:t>27 Jul 2020</a:t>
            </a:r>
            <a:endParaRPr lang="en-US"/>
          </a:p>
        </p:txBody>
      </p:sp>
      <p:sp>
        <p:nvSpPr>
          <p:cNvPr id="5" name="Slide Number Placeholder 4"/>
          <p:cNvSpPr>
            <a:spLocks noGrp="1"/>
          </p:cNvSpPr>
          <p:nvPr>
            <p:ph type="sldNum" sz="quarter" idx="12"/>
          </p:nvPr>
        </p:nvSpPr>
        <p:spPr/>
        <p:txBody>
          <a:bodyPr/>
          <a:p>
            <a:fld id="{282E21DB-2E67-4942-9DA1-89EA846C5B81}" type="slidenum">
              <a:rPr lang="en-US" altLang="en-US"/>
            </a:fld>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570230" y="539750"/>
            <a:ext cx="7863840" cy="599757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4050" b="1" dirty="0"/>
              <a:t>ATTRIBUTES OF A GOOD TEACHER</a:t>
            </a:r>
            <a:endParaRPr lang="en-ZA" sz="4050" b="1" dirty="0"/>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27457" y="2125266"/>
            <a:ext cx="8303632" cy="3459847"/>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1295400" y="1066800"/>
            <a:ext cx="6399213" cy="1524000"/>
          </a:xfrm>
        </p:spPr>
        <p:txBody>
          <a:bodyPr/>
          <a:lstStyle/>
          <a:p>
            <a:pPr eaLnBrk="1" hangingPunct="1"/>
            <a:r>
              <a:rPr lang="en-US" altLang="en-US"/>
              <a:t>The Teacher As a Professional </a:t>
            </a:r>
            <a:br>
              <a:rPr lang="en-US" altLang="en-US"/>
            </a:br>
            <a:endParaRPr lang="en-US" altLang="en-US"/>
          </a:p>
        </p:txBody>
      </p:sp>
      <p:sp>
        <p:nvSpPr>
          <p:cNvPr id="4103" name="Rectangle 7"/>
          <p:cNvSpPr>
            <a:spLocks noGrp="1" noChangeArrowheads="1"/>
          </p:cNvSpPr>
          <p:nvPr>
            <p:ph type="subTitle" idx="1"/>
          </p:nvPr>
        </p:nvSpPr>
        <p:spPr/>
        <p:txBody>
          <a:bodyPr/>
          <a:lstStyle/>
          <a:p>
            <a:pPr algn="ctr" eaLnBrk="1" hangingPunct="1"/>
            <a:r>
              <a:rPr lang="en-US" altLang="en-US" sz="2800" b="1">
                <a:solidFill>
                  <a:srgbClr val="FFFF00"/>
                </a:solidFill>
                <a:latin typeface="Antique Olive" panose="020B0603020204030204" pitchFamily="34" charset="0"/>
              </a:rPr>
              <a:t>DAYA CHETTY</a:t>
            </a:r>
            <a:endParaRPr lang="en-US" altLang="en-US" sz="2800" b="1">
              <a:solidFill>
                <a:srgbClr val="FFFF00"/>
              </a:solidFill>
              <a:latin typeface="Antique Olive" panose="020B0603020204030204" pitchFamily="34" charset="0"/>
            </a:endParaRPr>
          </a:p>
          <a:p>
            <a:pPr eaLnBrk="1" hangingPunct="1"/>
            <a:endParaRPr lang="en-US" altLang="en-US" sz="2800"/>
          </a:p>
        </p:txBody>
      </p:sp>
      <p:pic>
        <p:nvPicPr>
          <p:cNvPr id="3" name="Picture 2"/>
          <p:cNvPicPr>
            <a:picLocks noChangeAspect="1"/>
          </p:cNvPicPr>
          <p:nvPr/>
        </p:nvPicPr>
        <p:blipFill>
          <a:blip r:embed="rId1"/>
          <a:stretch>
            <a:fillRect/>
          </a:stretch>
        </p:blipFill>
        <p:spPr>
          <a:xfrm>
            <a:off x="1115695" y="-314960"/>
            <a:ext cx="6996430" cy="6996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103">
                                            <p:txEl>
                                              <p:pRg st="0" end="0"/>
                                            </p:txEl>
                                          </p:spTgt>
                                        </p:tgtEl>
                                        <p:attrNameLst>
                                          <p:attrName>style.visibility</p:attrName>
                                        </p:attrNameLst>
                                      </p:cBhvr>
                                      <p:to>
                                        <p:strVal val="visible"/>
                                      </p:to>
                                    </p:set>
                                    <p:anim calcmode="lin" valueType="num">
                                      <p:cBhvr additive="base">
                                        <p:cTn id="12" dur="500" fill="hold"/>
                                        <p:tgtEl>
                                          <p:spTgt spid="410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1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utoUpdateAnimBg="0"/>
      <p:bldP spid="4103" grpId="0" autoUpdateAnimBg="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51" name="Rectangle 7"/>
          <p:cNvSpPr>
            <a:spLocks noGrp="1" noChangeArrowheads="1"/>
          </p:cNvSpPr>
          <p:nvPr>
            <p:ph type="body" idx="1"/>
          </p:nvPr>
        </p:nvSpPr>
        <p:spPr>
          <a:xfrm>
            <a:off x="395536" y="990600"/>
            <a:ext cx="8519864" cy="5867400"/>
          </a:xfrm>
        </p:spPr>
        <p:txBody>
          <a:bodyPr/>
          <a:lstStyle/>
          <a:p>
            <a:pPr eaLnBrk="1" hangingPunct="1">
              <a:lnSpc>
                <a:spcPct val="90000"/>
              </a:lnSpc>
            </a:pPr>
            <a:r>
              <a:rPr lang="en-US" altLang="en-US" b="1" dirty="0">
                <a:solidFill>
                  <a:srgbClr val="FFFF00"/>
                </a:solidFill>
              </a:rPr>
              <a:t>Profession</a:t>
            </a:r>
            <a:r>
              <a:rPr lang="en-US" altLang="en-US" dirty="0"/>
              <a:t>—a vocation or occupation requiring advanced education and training and involving intellectual skills. The work is based on unique knowledge and skills grounded in research and practice in the field. </a:t>
            </a:r>
            <a:endParaRPr lang="en-US" altLang="en-US" dirty="0"/>
          </a:p>
          <a:p>
            <a:pPr eaLnBrk="1" hangingPunct="1">
              <a:lnSpc>
                <a:spcPct val="90000"/>
              </a:lnSpc>
            </a:pPr>
            <a:r>
              <a:rPr lang="en-US" altLang="en-US" b="1" dirty="0">
                <a:solidFill>
                  <a:srgbClr val="FFFF00"/>
                </a:solidFill>
              </a:rPr>
              <a:t>Professional</a:t>
            </a:r>
            <a:r>
              <a:rPr lang="en-US" altLang="en-US" dirty="0"/>
              <a:t>— has completed higher education, usually at the advanced level, and engages in and is worthy of the high standards of a profession.</a:t>
            </a:r>
            <a:endParaRPr lang="en-US" altLang="en-US" dirty="0"/>
          </a:p>
          <a:p>
            <a:pPr eaLnBrk="1" hangingPunct="1">
              <a:lnSpc>
                <a:spcPct val="90000"/>
              </a:lnSpc>
            </a:pPr>
            <a:r>
              <a:rPr lang="en-US" altLang="en-US" dirty="0"/>
              <a:t>Professions and Professionals answer to a written code of ethics.</a:t>
            </a:r>
            <a:endParaRPr lang="en-US" altLang="en-US" dirty="0"/>
          </a:p>
          <a:p>
            <a:pPr eaLnBrk="1" hangingPunct="1">
              <a:lnSpc>
                <a:spcPct val="90000"/>
              </a:lnSpc>
              <a:buFont typeface="Wingdings" panose="05000000000000000000" pitchFamily="2" charset="2"/>
              <a:buNone/>
            </a:pPr>
            <a:r>
              <a:rPr lang="en-US" altLang="en-US" b="1" dirty="0"/>
              <a:t>“Teaching is a profession laden with risk and responsibility that requires a great deal from those who enter into it.”   </a:t>
            </a:r>
            <a:endParaRPr lang="en-US" altLang="en-US" b="1" dirty="0"/>
          </a:p>
          <a:p>
            <a:pPr eaLnBrk="1" hangingPunct="1">
              <a:lnSpc>
                <a:spcPct val="90000"/>
              </a:lnSpc>
              <a:buFont typeface="Wingdings" panose="05000000000000000000" pitchFamily="2" charset="2"/>
              <a:buNone/>
            </a:pPr>
            <a:r>
              <a:rPr lang="en-US" altLang="en-US" b="1" dirty="0">
                <a:solidFill>
                  <a:srgbClr val="FFFF00"/>
                </a:solidFill>
              </a:rPr>
              <a:t>                                     --John I. </a:t>
            </a:r>
            <a:r>
              <a:rPr lang="en-US" altLang="en-US" b="1" dirty="0" err="1">
                <a:solidFill>
                  <a:srgbClr val="FFFF00"/>
                </a:solidFill>
              </a:rPr>
              <a:t>Goodlad</a:t>
            </a:r>
            <a:endParaRPr lang="en-US" altLang="en-US" b="1" dirty="0">
              <a:solidFill>
                <a:srgbClr val="FFFF00"/>
              </a:solidFill>
            </a:endParaRPr>
          </a:p>
          <a:p>
            <a:pPr eaLnBrk="1" hangingPunct="1">
              <a:lnSpc>
                <a:spcPct val="90000"/>
              </a:lnSpc>
              <a:buFont typeface="Wingdings" panose="05000000000000000000" pitchFamily="2" charset="2"/>
              <a:buNone/>
            </a:pPr>
            <a:endParaRPr lang="en-US" altLang="en-US" sz="2400" dirty="0"/>
          </a:p>
          <a:p>
            <a:pPr eaLnBrk="1" hangingPunct="1">
              <a:lnSpc>
                <a:spcPct val="90000"/>
              </a:lnSpc>
            </a:pPr>
            <a:endParaRPr lang="en-US" altLang="en-US" sz="2400" dirty="0"/>
          </a:p>
          <a:p>
            <a:pPr eaLnBrk="1" hangingPunct="1">
              <a:lnSpc>
                <a:spcPct val="90000"/>
              </a:lnSpc>
              <a:buFont typeface="Wingdings" panose="05000000000000000000" pitchFamily="2" charset="2"/>
              <a:buNone/>
            </a:pPr>
            <a:endParaRPr lang="en-US" altLang="en-US" sz="2400" dirty="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anim calcmode="lin" valueType="num">
                                      <p:cBhvr additive="base">
                                        <p:cTn id="7" dur="500" fill="hold"/>
                                        <p:tgtEl>
                                          <p:spTgt spid="615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1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151">
                                            <p:txEl>
                                              <p:pRg st="1" end="1"/>
                                            </p:txEl>
                                          </p:spTgt>
                                        </p:tgtEl>
                                        <p:attrNameLst>
                                          <p:attrName>style.visibility</p:attrName>
                                        </p:attrNameLst>
                                      </p:cBhvr>
                                      <p:to>
                                        <p:strVal val="visible"/>
                                      </p:to>
                                    </p:set>
                                    <p:anim calcmode="lin" valueType="num">
                                      <p:cBhvr additive="base">
                                        <p:cTn id="13" dur="500" fill="hold"/>
                                        <p:tgtEl>
                                          <p:spTgt spid="615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1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151">
                                            <p:txEl>
                                              <p:pRg st="2" end="2"/>
                                            </p:txEl>
                                          </p:spTgt>
                                        </p:tgtEl>
                                        <p:attrNameLst>
                                          <p:attrName>style.visibility</p:attrName>
                                        </p:attrNameLst>
                                      </p:cBhvr>
                                      <p:to>
                                        <p:strVal val="visible"/>
                                      </p:to>
                                    </p:set>
                                    <p:anim calcmode="lin" valueType="num">
                                      <p:cBhvr additive="base">
                                        <p:cTn id="19" dur="500" fill="hold"/>
                                        <p:tgtEl>
                                          <p:spTgt spid="615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1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151">
                                            <p:txEl>
                                              <p:pRg st="3" end="3"/>
                                            </p:txEl>
                                          </p:spTgt>
                                        </p:tgtEl>
                                        <p:attrNameLst>
                                          <p:attrName>style.visibility</p:attrName>
                                        </p:attrNameLst>
                                      </p:cBhvr>
                                      <p:to>
                                        <p:strVal val="visible"/>
                                      </p:to>
                                    </p:set>
                                    <p:anim calcmode="lin" valueType="num">
                                      <p:cBhvr additive="base">
                                        <p:cTn id="25" dur="500" fill="hold"/>
                                        <p:tgtEl>
                                          <p:spTgt spid="615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1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151">
                                            <p:txEl>
                                              <p:pRg st="4" end="4"/>
                                            </p:txEl>
                                          </p:spTgt>
                                        </p:tgtEl>
                                        <p:attrNameLst>
                                          <p:attrName>style.visibility</p:attrName>
                                        </p:attrNameLst>
                                      </p:cBhvr>
                                      <p:to>
                                        <p:strVal val="visible"/>
                                      </p:to>
                                    </p:set>
                                    <p:anim calcmode="lin" valueType="num">
                                      <p:cBhvr additive="base">
                                        <p:cTn id="31" dur="500" fill="hold"/>
                                        <p:tgtEl>
                                          <p:spTgt spid="615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1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utoUpdateAnimBg="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a:t>A Professional Educator Should:		</a:t>
            </a:r>
            <a:endParaRPr lang="en-US" altLang="en-US"/>
          </a:p>
        </p:txBody>
      </p:sp>
      <p:sp>
        <p:nvSpPr>
          <p:cNvPr id="32771" name="Rectangle 3"/>
          <p:cNvSpPr>
            <a:spLocks noGrp="1" noChangeArrowheads="1"/>
          </p:cNvSpPr>
          <p:nvPr>
            <p:ph type="body" idx="1"/>
          </p:nvPr>
        </p:nvSpPr>
        <p:spPr>
          <a:xfrm>
            <a:off x="611560" y="1981200"/>
            <a:ext cx="8303840" cy="4114800"/>
          </a:xfrm>
        </p:spPr>
        <p:txBody>
          <a:bodyPr/>
          <a:lstStyle/>
          <a:p>
            <a:pPr eaLnBrk="1" hangingPunct="1"/>
            <a:r>
              <a:rPr lang="en-US" altLang="en-US" b="1" dirty="0">
                <a:solidFill>
                  <a:srgbClr val="FFFF00"/>
                </a:solidFill>
              </a:rPr>
              <a:t>WORK</a:t>
            </a:r>
            <a:r>
              <a:rPr lang="en-US" altLang="en-US" dirty="0"/>
              <a:t> in a collegial manner with colleagues</a:t>
            </a:r>
            <a:endParaRPr lang="en-US" altLang="en-US" dirty="0"/>
          </a:p>
          <a:p>
            <a:pPr eaLnBrk="1" hangingPunct="1"/>
            <a:r>
              <a:rPr lang="en-US" altLang="en-US" b="1" dirty="0">
                <a:solidFill>
                  <a:srgbClr val="FFFF00"/>
                </a:solidFill>
              </a:rPr>
              <a:t>ASSOCIATE</a:t>
            </a:r>
            <a:r>
              <a:rPr lang="en-US" altLang="en-US" dirty="0"/>
              <a:t> with and learn from positive mentors</a:t>
            </a:r>
            <a:endParaRPr lang="en-US" altLang="en-US" dirty="0"/>
          </a:p>
          <a:p>
            <a:pPr eaLnBrk="1" hangingPunct="1"/>
            <a:r>
              <a:rPr lang="en-US" altLang="en-US" b="1" dirty="0">
                <a:solidFill>
                  <a:srgbClr val="FFFF00"/>
                </a:solidFill>
              </a:rPr>
              <a:t>JOIN</a:t>
            </a:r>
            <a:r>
              <a:rPr lang="en-US" altLang="en-US" dirty="0"/>
              <a:t> a professional organization</a:t>
            </a:r>
            <a:endParaRPr lang="en-US" altLang="en-US" dirty="0"/>
          </a:p>
          <a:p>
            <a:pPr eaLnBrk="1" hangingPunct="1"/>
            <a:r>
              <a:rPr lang="en-US" altLang="en-US" b="1" dirty="0">
                <a:solidFill>
                  <a:srgbClr val="FFFF00"/>
                </a:solidFill>
              </a:rPr>
              <a:t>CONTINUE TO LEARN </a:t>
            </a:r>
            <a:r>
              <a:rPr lang="en-US" altLang="en-US" dirty="0"/>
              <a:t>through classes, workshops, conferences, in-service meetings, books, journals, tapes, and advanced degrees.</a:t>
            </a:r>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p:txBody>
          <a:bodyPr/>
          <a:lstStyle/>
          <a:p>
            <a:pPr eaLnBrk="1" hangingPunct="1"/>
            <a:r>
              <a:rPr lang="en-US" altLang="en-US"/>
              <a:t>The Four Beliefs of an Effective Teacher</a:t>
            </a:r>
            <a:endParaRPr lang="en-US" altLang="en-US"/>
          </a:p>
        </p:txBody>
      </p:sp>
      <p:sp>
        <p:nvSpPr>
          <p:cNvPr id="8199" name="Rectangle 7"/>
          <p:cNvSpPr>
            <a:spLocks noGrp="1" noChangeArrowheads="1"/>
          </p:cNvSpPr>
          <p:nvPr>
            <p:ph type="body" idx="1"/>
          </p:nvPr>
        </p:nvSpPr>
        <p:spPr>
          <a:xfrm>
            <a:off x="533400" y="1981200"/>
            <a:ext cx="8382000" cy="4114800"/>
          </a:xfrm>
        </p:spPr>
        <p:txBody>
          <a:bodyPr/>
          <a:lstStyle/>
          <a:p>
            <a:pPr eaLnBrk="1" hangingPunct="1">
              <a:lnSpc>
                <a:spcPct val="90000"/>
              </a:lnSpc>
            </a:pPr>
            <a:r>
              <a:rPr lang="en-US" altLang="en-US" dirty="0"/>
              <a:t>It is the teacher who makes the difference in the classroom.</a:t>
            </a:r>
            <a:endParaRPr lang="en-US" altLang="en-US" dirty="0"/>
          </a:p>
          <a:p>
            <a:pPr eaLnBrk="1" hangingPunct="1">
              <a:lnSpc>
                <a:spcPct val="90000"/>
              </a:lnSpc>
            </a:pPr>
            <a:r>
              <a:rPr lang="en-US" altLang="en-US" dirty="0"/>
              <a:t>By far the most important factor in school learning is the ability of the teacher.</a:t>
            </a:r>
            <a:endParaRPr lang="en-US" altLang="en-US" dirty="0"/>
          </a:p>
          <a:p>
            <a:pPr eaLnBrk="1" hangingPunct="1">
              <a:lnSpc>
                <a:spcPct val="90000"/>
              </a:lnSpc>
            </a:pPr>
            <a:r>
              <a:rPr lang="en-US" altLang="en-US" dirty="0"/>
              <a:t>There is an extensive body of knowledge about teaching that must be known by the teacher.</a:t>
            </a:r>
            <a:endParaRPr lang="en-US" altLang="en-US" dirty="0"/>
          </a:p>
          <a:p>
            <a:pPr eaLnBrk="1" hangingPunct="1">
              <a:lnSpc>
                <a:spcPct val="90000"/>
              </a:lnSpc>
            </a:pPr>
            <a:r>
              <a:rPr lang="en-US" altLang="en-US" dirty="0"/>
              <a:t>The teacher must be a decision maker able to translate the body of knowledge about teaching into increased student learning.</a:t>
            </a:r>
            <a:endParaRPr lang="en-US" altLang="en-US" dirty="0"/>
          </a:p>
        </p:txBody>
      </p:sp>
      <p:sp>
        <p:nvSpPr>
          <p:cNvPr id="8200" name="Text Box 8"/>
          <p:cNvSpPr txBox="1">
            <a:spLocks noChangeArrowheads="1"/>
          </p:cNvSpPr>
          <p:nvPr/>
        </p:nvSpPr>
        <p:spPr bwMode="auto">
          <a:xfrm>
            <a:off x="4876800" y="60198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 Madeline Hunter</a:t>
            </a:r>
            <a:endParaRPr lang="en-US" alt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p:cTn id="7" dur="1000" fill="hold"/>
                                        <p:tgtEl>
                                          <p:spTgt spid="8198"/>
                                        </p:tgtEl>
                                        <p:attrNameLst>
                                          <p:attrName>ppt_w</p:attrName>
                                        </p:attrNameLst>
                                      </p:cBhvr>
                                      <p:tavLst>
                                        <p:tav tm="0">
                                          <p:val>
                                            <p:fltVal val="0"/>
                                          </p:val>
                                        </p:tav>
                                        <p:tav tm="100000">
                                          <p:val>
                                            <p:strVal val="#ppt_w"/>
                                          </p:val>
                                        </p:tav>
                                      </p:tavLst>
                                    </p:anim>
                                    <p:anim calcmode="lin" valueType="num">
                                      <p:cBhvr>
                                        <p:cTn id="8" dur="1000" fill="hold"/>
                                        <p:tgtEl>
                                          <p:spTgt spid="8198"/>
                                        </p:tgtEl>
                                        <p:attrNameLst>
                                          <p:attrName>ppt_h</p:attrName>
                                        </p:attrNameLst>
                                      </p:cBhvr>
                                      <p:tavLst>
                                        <p:tav tm="0">
                                          <p:val>
                                            <p:fltVal val="0"/>
                                          </p:val>
                                        </p:tav>
                                        <p:tav tm="100000">
                                          <p:val>
                                            <p:strVal val="#ppt_h"/>
                                          </p:val>
                                        </p:tav>
                                      </p:tavLst>
                                    </p:anim>
                                    <p:anim calcmode="lin" valueType="num">
                                      <p:cBhvr>
                                        <p:cTn id="9" dur="1000" fill="hold"/>
                                        <p:tgtEl>
                                          <p:spTgt spid="819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8199">
                                            <p:txEl>
                                              <p:pRg st="0" end="0"/>
                                            </p:txEl>
                                          </p:spTgt>
                                        </p:tgtEl>
                                        <p:attrNameLst>
                                          <p:attrName>style.visibility</p:attrName>
                                        </p:attrNameLst>
                                      </p:cBhvr>
                                      <p:to>
                                        <p:strVal val="visible"/>
                                      </p:to>
                                    </p:set>
                                    <p:animEffect transition="in" filter="barn(inHorizontal)">
                                      <p:cBhvr>
                                        <p:cTn id="15" dur="500"/>
                                        <p:tgtEl>
                                          <p:spTgt spid="819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8199">
                                            <p:txEl>
                                              <p:pRg st="1" end="1"/>
                                            </p:txEl>
                                          </p:spTgt>
                                        </p:tgtEl>
                                        <p:attrNameLst>
                                          <p:attrName>style.visibility</p:attrName>
                                        </p:attrNameLst>
                                      </p:cBhvr>
                                      <p:to>
                                        <p:strVal val="visible"/>
                                      </p:to>
                                    </p:set>
                                    <p:animEffect transition="in" filter="barn(inHorizontal)">
                                      <p:cBhvr>
                                        <p:cTn id="20" dur="500"/>
                                        <p:tgtEl>
                                          <p:spTgt spid="819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8199">
                                            <p:txEl>
                                              <p:pRg st="2" end="2"/>
                                            </p:txEl>
                                          </p:spTgt>
                                        </p:tgtEl>
                                        <p:attrNameLst>
                                          <p:attrName>style.visibility</p:attrName>
                                        </p:attrNameLst>
                                      </p:cBhvr>
                                      <p:to>
                                        <p:strVal val="visible"/>
                                      </p:to>
                                    </p:set>
                                    <p:animEffect transition="in" filter="barn(inHorizontal)">
                                      <p:cBhvr>
                                        <p:cTn id="25" dur="500"/>
                                        <p:tgtEl>
                                          <p:spTgt spid="819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8199">
                                            <p:txEl>
                                              <p:pRg st="3" end="3"/>
                                            </p:txEl>
                                          </p:spTgt>
                                        </p:tgtEl>
                                        <p:attrNameLst>
                                          <p:attrName>style.visibility</p:attrName>
                                        </p:attrNameLst>
                                      </p:cBhvr>
                                      <p:to>
                                        <p:strVal val="visible"/>
                                      </p:to>
                                    </p:set>
                                    <p:animEffect transition="in" filter="barn(inHorizontal)">
                                      <p:cBhvr>
                                        <p:cTn id="30" dur="500"/>
                                        <p:tgtEl>
                                          <p:spTgt spid="819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grpId="0" nodeType="clickEffect">
                                  <p:stCondLst>
                                    <p:cond delay="0"/>
                                  </p:stCondLst>
                                  <p:childTnLst>
                                    <p:set>
                                      <p:cBhvr>
                                        <p:cTn id="34" dur="1" fill="hold">
                                          <p:stCondLst>
                                            <p:cond delay="0"/>
                                          </p:stCondLst>
                                        </p:cTn>
                                        <p:tgtEl>
                                          <p:spTgt spid="8200"/>
                                        </p:tgtEl>
                                        <p:attrNameLst>
                                          <p:attrName>style.visibility</p:attrName>
                                        </p:attrNameLst>
                                      </p:cBhvr>
                                      <p:to>
                                        <p:strVal val="visible"/>
                                      </p:to>
                                    </p:set>
                                    <p:anim calcmode="lin" valueType="num">
                                      <p:cBhvr additive="base">
                                        <p:cTn id="35" dur="500" fill="hold"/>
                                        <p:tgtEl>
                                          <p:spTgt spid="8200"/>
                                        </p:tgtEl>
                                        <p:attrNameLst>
                                          <p:attrName>ppt_x</p:attrName>
                                        </p:attrNameLst>
                                      </p:cBhvr>
                                      <p:tavLst>
                                        <p:tav tm="0">
                                          <p:val>
                                            <p:strVal val="0-#ppt_w/2"/>
                                          </p:val>
                                        </p:tav>
                                        <p:tav tm="100000">
                                          <p:val>
                                            <p:strVal val="#ppt_x"/>
                                          </p:val>
                                        </p:tav>
                                      </p:tavLst>
                                    </p:anim>
                                    <p:anim calcmode="lin" valueType="num">
                                      <p:cBhvr additive="base">
                                        <p:cTn id="36" dur="500" fill="hold"/>
                                        <p:tgtEl>
                                          <p:spTgt spid="82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8199" grpId="0" autoUpdateAnimBg="0" build="p"/>
      <p:bldP spid="820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70" name="Rectangle 6"/>
          <p:cNvSpPr>
            <a:spLocks noGrp="1" noChangeArrowheads="1"/>
          </p:cNvSpPr>
          <p:nvPr>
            <p:ph type="title"/>
          </p:nvPr>
        </p:nvSpPr>
        <p:spPr>
          <a:xfrm>
            <a:off x="2743200" y="0"/>
            <a:ext cx="6096000" cy="1143000"/>
          </a:xfrm>
        </p:spPr>
        <p:txBody>
          <a:bodyPr/>
          <a:lstStyle/>
          <a:p>
            <a:pPr eaLnBrk="1" hangingPunct="1"/>
            <a:br>
              <a:rPr lang="en-US" altLang="en-US"/>
            </a:br>
            <a:br>
              <a:rPr lang="en-US" altLang="en-US"/>
            </a:br>
            <a:r>
              <a:rPr lang="en-ZA" altLang="en-US"/>
              <a:t>DRESS CODE</a:t>
            </a:r>
            <a:br>
              <a:rPr lang="en-ZA" altLang="en-US"/>
            </a:br>
            <a:br>
              <a:rPr lang="en-US" altLang="en-US"/>
            </a:br>
            <a:r>
              <a:rPr lang="en-US" altLang="en-US">
                <a:solidFill>
                  <a:schemeClr val="tx2">
                    <a:lumMod val="75000"/>
                  </a:schemeClr>
                </a:solidFill>
              </a:rPr>
              <a:t>What’s OUT</a:t>
            </a:r>
            <a:endParaRPr lang="en-US" altLang="en-US">
              <a:solidFill>
                <a:schemeClr val="tx2">
                  <a:lumMod val="75000"/>
                </a:schemeClr>
              </a:solidFill>
            </a:endParaRPr>
          </a:p>
        </p:txBody>
      </p:sp>
      <p:sp>
        <p:nvSpPr>
          <p:cNvPr id="11271" name="Rectangle 7"/>
          <p:cNvSpPr>
            <a:spLocks noGrp="1" noChangeArrowheads="1"/>
          </p:cNvSpPr>
          <p:nvPr>
            <p:ph type="body" sz="half" idx="1"/>
          </p:nvPr>
        </p:nvSpPr>
        <p:spPr>
          <a:xfrm>
            <a:off x="1755775" y="1988820"/>
            <a:ext cx="7083425" cy="4114800"/>
          </a:xfrm>
        </p:spPr>
        <p:txBody>
          <a:bodyPr/>
          <a:lstStyle/>
          <a:p>
            <a:pPr eaLnBrk="1" hangingPunct="1">
              <a:lnSpc>
                <a:spcPct val="90000"/>
              </a:lnSpc>
            </a:pPr>
            <a:r>
              <a:rPr lang="en-US" altLang="en-US" sz="2400"/>
              <a:t>Running shoes are for jogging or mall-walking.</a:t>
            </a:r>
            <a:endParaRPr lang="en-US" altLang="en-US" sz="2400"/>
          </a:p>
          <a:p>
            <a:pPr eaLnBrk="1" hangingPunct="1">
              <a:lnSpc>
                <a:spcPct val="90000"/>
              </a:lnSpc>
            </a:pPr>
            <a:r>
              <a:rPr lang="en-US" altLang="en-US" sz="2400"/>
              <a:t>Sweatshirts are best left for exercise.</a:t>
            </a:r>
            <a:endParaRPr lang="en-US" altLang="en-US" sz="2400"/>
          </a:p>
          <a:p>
            <a:pPr eaLnBrk="1" hangingPunct="1">
              <a:lnSpc>
                <a:spcPct val="90000"/>
              </a:lnSpc>
            </a:pPr>
            <a:r>
              <a:rPr lang="en-US" altLang="en-US" sz="2400"/>
              <a:t>T-shirts are for the beach.</a:t>
            </a:r>
            <a:endParaRPr lang="en-US" altLang="en-US" sz="2400"/>
          </a:p>
          <a:p>
            <a:pPr eaLnBrk="1" hangingPunct="1">
              <a:lnSpc>
                <a:spcPct val="90000"/>
              </a:lnSpc>
            </a:pPr>
            <a:r>
              <a:rPr lang="en-US" altLang="en-US" sz="2400"/>
              <a:t>Stretch slacks are unbecoming.</a:t>
            </a:r>
            <a:endParaRPr lang="en-US" altLang="en-US" sz="2400"/>
          </a:p>
          <a:p>
            <a:pPr eaLnBrk="1" hangingPunct="1">
              <a:lnSpc>
                <a:spcPct val="90000"/>
              </a:lnSpc>
            </a:pPr>
            <a:r>
              <a:rPr lang="en-US" altLang="en-US" sz="2400"/>
              <a:t>Bold prints, plaids, colors are no no’s.</a:t>
            </a:r>
            <a:endParaRPr lang="en-US" altLang="en-US" sz="2400"/>
          </a:p>
          <a:p>
            <a:pPr eaLnBrk="1" hangingPunct="1">
              <a:lnSpc>
                <a:spcPct val="90000"/>
              </a:lnSpc>
            </a:pPr>
            <a:r>
              <a:rPr lang="en-US" altLang="en-US" sz="2400"/>
              <a:t>Trendy clothes do not establish authority and should be left to students.</a:t>
            </a:r>
            <a:endParaRPr lang="en-US" altLang="en-US" sz="2400"/>
          </a:p>
          <a:p>
            <a:pPr eaLnBrk="1" hangingPunct="1">
              <a:lnSpc>
                <a:spcPct val="90000"/>
              </a:lnSpc>
            </a:pPr>
            <a:r>
              <a:rPr lang="en-US" altLang="en-US" sz="2400"/>
              <a:t>Anything blue denim should be worn only on Saturdays.</a:t>
            </a:r>
            <a:endParaRPr lang="en-US" altLang="en-US" sz="2400"/>
          </a:p>
          <a:p>
            <a:pPr eaLnBrk="1" hangingPunct="1">
              <a:lnSpc>
                <a:spcPct val="90000"/>
              </a:lnSpc>
            </a:pPr>
            <a:r>
              <a:rPr lang="en-US" altLang="en-US" sz="2400"/>
              <a:t>Excessive jewelry is distracting.</a:t>
            </a:r>
            <a:endParaRPr lang="en-US" altLang="en-US" sz="2400"/>
          </a:p>
        </p:txBody>
      </p:sp>
      <p:sp>
        <p:nvSpPr>
          <p:cNvPr id="38916" name="Text Box 9"/>
          <p:cNvSpPr txBox="1">
            <a:spLocks noChangeArrowheads="1"/>
          </p:cNvSpPr>
          <p:nvPr/>
        </p:nvSpPr>
        <p:spPr bwMode="auto">
          <a:xfrm>
            <a:off x="6172200" y="5638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--Harry Wong</a:t>
            </a:r>
            <a:endParaRPr lang="en-US" alt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1000" fill="hold"/>
                                        <p:tgtEl>
                                          <p:spTgt spid="11270"/>
                                        </p:tgtEl>
                                        <p:attrNameLst>
                                          <p:attrName>ppt_w</p:attrName>
                                        </p:attrNameLst>
                                      </p:cBhvr>
                                      <p:tavLst>
                                        <p:tav tm="0">
                                          <p:val>
                                            <p:fltVal val="0"/>
                                          </p:val>
                                        </p:tav>
                                        <p:tav tm="100000">
                                          <p:val>
                                            <p:strVal val="#ppt_w"/>
                                          </p:val>
                                        </p:tav>
                                      </p:tavLst>
                                    </p:anim>
                                    <p:anim calcmode="lin" valueType="num">
                                      <p:cBhvr>
                                        <p:cTn id="8" dur="1000" fill="hold"/>
                                        <p:tgtEl>
                                          <p:spTgt spid="11270"/>
                                        </p:tgtEl>
                                        <p:attrNameLst>
                                          <p:attrName>ppt_h</p:attrName>
                                        </p:attrNameLst>
                                      </p:cBhvr>
                                      <p:tavLst>
                                        <p:tav tm="0">
                                          <p:val>
                                            <p:fltVal val="0"/>
                                          </p:val>
                                        </p:tav>
                                        <p:tav tm="100000">
                                          <p:val>
                                            <p:strVal val="#ppt_h"/>
                                          </p:val>
                                        </p:tav>
                                      </p:tavLst>
                                    </p:anim>
                                    <p:anim calcmode="lin" valueType="num">
                                      <p:cBhvr>
                                        <p:cTn id="9" dur="1000" fill="hold"/>
                                        <p:tgtEl>
                                          <p:spTgt spid="112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499"/>
                                          </p:stCondLst>
                                        </p:cTn>
                                        <p:tgtEl>
                                          <p:spTgt spid="11271">
                                            <p:txEl>
                                              <p:pRg st="4294967295" end="4294967295"/>
                                            </p:txEl>
                                          </p:spTgt>
                                        </p:tgtEl>
                                        <p:attrNameLst>
                                          <p:attrName>style.visibility</p:attrName>
                                        </p:attrNameLst>
                                      </p:cBhvr>
                                      <p:to>
                                        <p:strVal val="visible"/>
                                      </p:to>
                                    </p:set>
                                    <p:anim to="" calcmode="lin" valueType="num">
                                      <p:cBhvr>
                                        <p:cTn id="15" dur="1" fill="hold"/>
                                        <p:tgtEl>
                                          <p:spTgt spid="11271">
                                            <p:txEl>
                                              <p:pRg st="4294967295" end="4294967295"/>
                                            </p:txEl>
                                          </p:spTgt>
                                        </p:tgtEl>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499"/>
                                          </p:stCondLst>
                                        </p:cTn>
                                        <p:tgtEl>
                                          <p:spTgt spid="11271">
                                            <p:txEl>
                                              <p:pRg st="0" end="0"/>
                                            </p:txEl>
                                          </p:spTgt>
                                        </p:tgtEl>
                                        <p:attrNameLst>
                                          <p:attrName>style.visibility</p:attrName>
                                        </p:attrNameLst>
                                      </p:cBhvr>
                                      <p:to>
                                        <p:strVal val="visible"/>
                                      </p:to>
                                    </p:set>
                                    <p:anim to="" calcmode="lin" valueType="num">
                                      <p:cBhvr>
                                        <p:cTn id="20" dur="1" fill="hold"/>
                                        <p:tgtEl>
                                          <p:spTgt spid="11271">
                                            <p:txEl>
                                              <p:pRg st="0" end="0"/>
                                            </p:txEl>
                                          </p:spTgt>
                                        </p:tgtEl>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11271">
                                            <p:txEl>
                                              <p:pRg st="1" end="1"/>
                                            </p:txEl>
                                          </p:spTgt>
                                        </p:tgtEl>
                                        <p:attrNameLst>
                                          <p:attrName>style.visibility</p:attrName>
                                        </p:attrNameLst>
                                      </p:cBhvr>
                                      <p:to>
                                        <p:strVal val="visible"/>
                                      </p:to>
                                    </p:set>
                                    <p:anim to="" calcmode="lin" valueType="num">
                                      <p:cBhvr>
                                        <p:cTn id="25" dur="1" fill="hold"/>
                                        <p:tgtEl>
                                          <p:spTgt spid="11271">
                                            <p:txEl>
                                              <p:pRg st="1" end="1"/>
                                            </p:txEl>
                                          </p:spTgt>
                                        </p:tgtEl>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11271">
                                            <p:txEl>
                                              <p:pRg st="2" end="2"/>
                                            </p:txEl>
                                          </p:spTgt>
                                        </p:tgtEl>
                                        <p:attrNameLst>
                                          <p:attrName>style.visibility</p:attrName>
                                        </p:attrNameLst>
                                      </p:cBhvr>
                                      <p:to>
                                        <p:strVal val="visible"/>
                                      </p:to>
                                    </p:set>
                                    <p:anim to="" calcmode="lin" valueType="num">
                                      <p:cBhvr>
                                        <p:cTn id="30" dur="1" fill="hold"/>
                                        <p:tgtEl>
                                          <p:spTgt spid="11271">
                                            <p:txEl>
                                              <p:pRg st="2" end="2"/>
                                            </p:txEl>
                                          </p:spTgt>
                                        </p:tgtEl>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499"/>
                                          </p:stCondLst>
                                        </p:cTn>
                                        <p:tgtEl>
                                          <p:spTgt spid="11271">
                                            <p:txEl>
                                              <p:pRg st="3" end="3"/>
                                            </p:txEl>
                                          </p:spTgt>
                                        </p:tgtEl>
                                        <p:attrNameLst>
                                          <p:attrName>style.visibility</p:attrName>
                                        </p:attrNameLst>
                                      </p:cBhvr>
                                      <p:to>
                                        <p:strVal val="visible"/>
                                      </p:to>
                                    </p:set>
                                    <p:anim to="" calcmode="lin" valueType="num">
                                      <p:cBhvr>
                                        <p:cTn id="35" dur="1" fill="hold"/>
                                        <p:tgtEl>
                                          <p:spTgt spid="11271">
                                            <p:txEl>
                                              <p:pRg st="3" end="3"/>
                                            </p:txEl>
                                          </p:spTgt>
                                        </p:tgtEl>
                                      </p:cBhvr>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grpId="0" nodeType="clickEffect">
                                  <p:stCondLst>
                                    <p:cond delay="0"/>
                                  </p:stCondLst>
                                  <p:childTnLst>
                                    <p:set>
                                      <p:cBhvr>
                                        <p:cTn id="39" dur="1" fill="hold">
                                          <p:stCondLst>
                                            <p:cond delay="499"/>
                                          </p:stCondLst>
                                        </p:cTn>
                                        <p:tgtEl>
                                          <p:spTgt spid="11271">
                                            <p:txEl>
                                              <p:pRg st="4" end="4"/>
                                            </p:txEl>
                                          </p:spTgt>
                                        </p:tgtEl>
                                        <p:attrNameLst>
                                          <p:attrName>style.visibility</p:attrName>
                                        </p:attrNameLst>
                                      </p:cBhvr>
                                      <p:to>
                                        <p:strVal val="visible"/>
                                      </p:to>
                                    </p:set>
                                    <p:anim to="" calcmode="lin" valueType="num">
                                      <p:cBhvr>
                                        <p:cTn id="40" dur="1" fill="hold"/>
                                        <p:tgtEl>
                                          <p:spTgt spid="11271">
                                            <p:txEl>
                                              <p:pRg st="4" end="4"/>
                                            </p:txEl>
                                          </p:spTgt>
                                        </p:tgtEl>
                                      </p:cBhvr>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grpId="0" nodeType="clickEffect">
                                  <p:stCondLst>
                                    <p:cond delay="0"/>
                                  </p:stCondLst>
                                  <p:childTnLst>
                                    <p:set>
                                      <p:cBhvr>
                                        <p:cTn id="44" dur="1" fill="hold">
                                          <p:stCondLst>
                                            <p:cond delay="499"/>
                                          </p:stCondLst>
                                        </p:cTn>
                                        <p:tgtEl>
                                          <p:spTgt spid="11271">
                                            <p:txEl>
                                              <p:pRg st="5" end="5"/>
                                            </p:txEl>
                                          </p:spTgt>
                                        </p:tgtEl>
                                        <p:attrNameLst>
                                          <p:attrName>style.visibility</p:attrName>
                                        </p:attrNameLst>
                                      </p:cBhvr>
                                      <p:to>
                                        <p:strVal val="visible"/>
                                      </p:to>
                                    </p:set>
                                    <p:anim to="" calcmode="lin" valueType="num">
                                      <p:cBhvr>
                                        <p:cTn id="45" dur="1" fill="hold"/>
                                        <p:tgtEl>
                                          <p:spTgt spid="11271">
                                            <p:txEl>
                                              <p:pRg st="5" end="5"/>
                                            </p:txEl>
                                          </p:spTgt>
                                        </p:tgtEl>
                                      </p:cBhvr>
                                    </p:anim>
                                  </p:childTnLst>
                                </p:cTn>
                              </p:par>
                            </p:childTnLst>
                          </p:cTn>
                        </p:par>
                      </p:childTnLst>
                    </p:cTn>
                  </p:par>
                  <p:par>
                    <p:cTn id="46" fill="hold">
                      <p:stCondLst>
                        <p:cond delay="indefinite"/>
                      </p:stCondLst>
                      <p:childTnLst>
                        <p:par>
                          <p:cTn id="47" fill="hold">
                            <p:stCondLst>
                              <p:cond delay="0"/>
                            </p:stCondLst>
                            <p:childTnLst>
                              <p:par>
                                <p:cTn id="48" presetID="24" presetClass="entr" presetSubtype="0" fill="hold" grpId="0" nodeType="clickEffect">
                                  <p:stCondLst>
                                    <p:cond delay="0"/>
                                  </p:stCondLst>
                                  <p:childTnLst>
                                    <p:set>
                                      <p:cBhvr>
                                        <p:cTn id="49" dur="1" fill="hold">
                                          <p:stCondLst>
                                            <p:cond delay="499"/>
                                          </p:stCondLst>
                                        </p:cTn>
                                        <p:tgtEl>
                                          <p:spTgt spid="11271">
                                            <p:txEl>
                                              <p:pRg st="6" end="6"/>
                                            </p:txEl>
                                          </p:spTgt>
                                        </p:tgtEl>
                                        <p:attrNameLst>
                                          <p:attrName>style.visibility</p:attrName>
                                        </p:attrNameLst>
                                      </p:cBhvr>
                                      <p:to>
                                        <p:strVal val="visible"/>
                                      </p:to>
                                    </p:set>
                                    <p:anim to="" calcmode="lin" valueType="num">
                                      <p:cBhvr>
                                        <p:cTn id="50" dur="1" fill="hold"/>
                                        <p:tgtEl>
                                          <p:spTgt spid="11271">
                                            <p:txEl>
                                              <p:pRg st="6" end="6"/>
                                            </p:txEl>
                                          </p:spTgt>
                                        </p:tgtEl>
                                      </p:cBhvr>
                                    </p:anim>
                                  </p:childTnLst>
                                </p:cTn>
                              </p:par>
                            </p:childTnLst>
                          </p:cTn>
                        </p:par>
                      </p:childTnLst>
                    </p:cTn>
                  </p:par>
                  <p:par>
                    <p:cTn id="51" fill="hold">
                      <p:stCondLst>
                        <p:cond delay="indefinite"/>
                      </p:stCondLst>
                      <p:childTnLst>
                        <p:par>
                          <p:cTn id="52" fill="hold">
                            <p:stCondLst>
                              <p:cond delay="0"/>
                            </p:stCondLst>
                            <p:childTnLst>
                              <p:par>
                                <p:cTn id="53" presetID="24" presetClass="entr" presetSubtype="0" fill="hold" grpId="0" nodeType="clickEffect">
                                  <p:stCondLst>
                                    <p:cond delay="0"/>
                                  </p:stCondLst>
                                  <p:childTnLst>
                                    <p:set>
                                      <p:cBhvr>
                                        <p:cTn id="54" dur="1" fill="hold">
                                          <p:stCondLst>
                                            <p:cond delay="499"/>
                                          </p:stCondLst>
                                        </p:cTn>
                                        <p:tgtEl>
                                          <p:spTgt spid="11271">
                                            <p:txEl>
                                              <p:pRg st="7" end="7"/>
                                            </p:txEl>
                                          </p:spTgt>
                                        </p:tgtEl>
                                        <p:attrNameLst>
                                          <p:attrName>style.visibility</p:attrName>
                                        </p:attrNameLst>
                                      </p:cBhvr>
                                      <p:to>
                                        <p:strVal val="visible"/>
                                      </p:to>
                                    </p:set>
                                    <p:anim to="" calcmode="lin" valueType="num">
                                      <p:cBhvr>
                                        <p:cTn id="55" dur="1" fill="hold"/>
                                        <p:tgtEl>
                                          <p:spTgt spid="11271">
                                            <p:txEl>
                                              <p:pRg st="7" end="7"/>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ldLvl="0" animBg="1" autoUpdateAnimBg="0"/>
      <p:bldP spid="11271" grpId="0" autoUpdateAnimBg="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a:xfrm>
            <a:off x="2667000" y="0"/>
            <a:ext cx="6096000" cy="762000"/>
          </a:xfrm>
        </p:spPr>
        <p:txBody>
          <a:bodyPr/>
          <a:lstStyle/>
          <a:p>
            <a:pPr eaLnBrk="1" hangingPunct="1"/>
            <a:r>
              <a:rPr lang="en-US" altLang="en-US">
                <a:solidFill>
                  <a:schemeClr val="tx2">
                    <a:lumMod val="75000"/>
                  </a:schemeClr>
                </a:solidFill>
              </a:rPr>
              <a:t>What’s IN</a:t>
            </a:r>
            <a:endParaRPr lang="en-US" altLang="en-US">
              <a:solidFill>
                <a:schemeClr val="tx2">
                  <a:lumMod val="75000"/>
                </a:schemeClr>
              </a:solidFill>
            </a:endParaRPr>
          </a:p>
        </p:txBody>
      </p:sp>
      <p:sp>
        <p:nvSpPr>
          <p:cNvPr id="12295" name="Rectangle 7"/>
          <p:cNvSpPr>
            <a:spLocks noGrp="1" noChangeArrowheads="1"/>
          </p:cNvSpPr>
          <p:nvPr>
            <p:ph type="body" idx="1"/>
          </p:nvPr>
        </p:nvSpPr>
        <p:spPr>
          <a:xfrm>
            <a:off x="395536" y="838200"/>
            <a:ext cx="8443664" cy="5471120"/>
          </a:xfrm>
        </p:spPr>
        <p:txBody>
          <a:bodyPr/>
          <a:lstStyle/>
          <a:p>
            <a:pPr eaLnBrk="1" hangingPunct="1">
              <a:lnSpc>
                <a:spcPct val="90000"/>
              </a:lnSpc>
            </a:pPr>
            <a:r>
              <a:rPr lang="en-US" altLang="en-US" dirty="0"/>
              <a:t>Bright </a:t>
            </a:r>
            <a:r>
              <a:rPr lang="en-US" altLang="en-US" dirty="0" err="1"/>
              <a:t>colours</a:t>
            </a:r>
            <a:r>
              <a:rPr lang="en-US" altLang="en-US" dirty="0"/>
              <a:t> are enjoyed by primary students.</a:t>
            </a:r>
            <a:endParaRPr lang="en-US" altLang="en-US" dirty="0"/>
          </a:p>
          <a:p>
            <a:pPr eaLnBrk="1" hangingPunct="1">
              <a:lnSpc>
                <a:spcPct val="90000"/>
              </a:lnSpc>
            </a:pPr>
            <a:r>
              <a:rPr lang="en-US" altLang="en-US" dirty="0"/>
              <a:t>Soft muted tones are recommended for secondary school.</a:t>
            </a:r>
            <a:endParaRPr lang="en-US" altLang="en-US" dirty="0"/>
          </a:p>
          <a:p>
            <a:pPr eaLnBrk="1" hangingPunct="1">
              <a:lnSpc>
                <a:spcPct val="90000"/>
              </a:lnSpc>
            </a:pPr>
            <a:r>
              <a:rPr lang="en-US" altLang="en-US" dirty="0"/>
              <a:t>Men can’t miss with suits and ties or a sweater or coat and a dress shirt.</a:t>
            </a:r>
            <a:endParaRPr lang="en-US" altLang="en-US" dirty="0"/>
          </a:p>
          <a:p>
            <a:pPr eaLnBrk="1" hangingPunct="1">
              <a:lnSpc>
                <a:spcPct val="90000"/>
              </a:lnSpc>
            </a:pPr>
            <a:r>
              <a:rPr lang="en-US" altLang="en-US" dirty="0"/>
              <a:t>A career dress or suit is appropriate for women.</a:t>
            </a:r>
            <a:endParaRPr lang="en-US" altLang="en-US" dirty="0"/>
          </a:p>
          <a:p>
            <a:pPr eaLnBrk="1" hangingPunct="1">
              <a:lnSpc>
                <a:spcPct val="90000"/>
              </a:lnSpc>
            </a:pPr>
            <a:r>
              <a:rPr lang="en-US" altLang="en-US" dirty="0"/>
              <a:t>Clean clothes convey good hygiene.</a:t>
            </a:r>
            <a:endParaRPr lang="en-US" altLang="en-US" dirty="0"/>
          </a:p>
          <a:p>
            <a:pPr eaLnBrk="1" hangingPunct="1">
              <a:lnSpc>
                <a:spcPct val="90000"/>
              </a:lnSpc>
            </a:pPr>
            <a:r>
              <a:rPr lang="en-US" altLang="en-US" dirty="0"/>
              <a:t>Pressed clothes tell people you care.</a:t>
            </a:r>
            <a:endParaRPr lang="en-US" altLang="en-US" dirty="0"/>
          </a:p>
          <a:p>
            <a:pPr eaLnBrk="1" hangingPunct="1">
              <a:lnSpc>
                <a:spcPct val="90000"/>
              </a:lnSpc>
            </a:pPr>
            <a:r>
              <a:rPr lang="en-US" altLang="en-US" dirty="0"/>
              <a:t>Neat, cleanly tailored career clothes establish authority.</a:t>
            </a:r>
            <a:endParaRPr lang="en-US" altLang="en-US" dirty="0"/>
          </a:p>
          <a:p>
            <a:pPr eaLnBrk="1" hangingPunct="1">
              <a:lnSpc>
                <a:spcPct val="90000"/>
              </a:lnSpc>
            </a:pPr>
            <a:r>
              <a:rPr lang="en-US" altLang="en-US" dirty="0"/>
              <a:t>Career clothes prepare students for future in the competitive global world economy.</a:t>
            </a:r>
            <a:endParaRPr lang="en-US" altLang="en-US" dirty="0"/>
          </a:p>
          <a:p>
            <a:pPr eaLnBrk="1" hangingPunct="1">
              <a:lnSpc>
                <a:spcPct val="90000"/>
              </a:lnSpc>
              <a:buFont typeface="Wingdings" panose="05000000000000000000" pitchFamily="2" charset="2"/>
              <a:buNone/>
            </a:pPr>
            <a:endParaRPr lang="en-US" altLang="en-US" sz="2400" dirty="0"/>
          </a:p>
        </p:txBody>
      </p:sp>
      <p:sp>
        <p:nvSpPr>
          <p:cNvPr id="39940" name="Text Box 8"/>
          <p:cNvSpPr txBox="1">
            <a:spLocks noChangeArrowheads="1"/>
          </p:cNvSpPr>
          <p:nvPr/>
        </p:nvSpPr>
        <p:spPr bwMode="auto">
          <a:xfrm>
            <a:off x="5364088" y="635506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dirty="0"/>
              <a:t>--Harry Wong</a:t>
            </a:r>
            <a:endParaRPr lang="en-US" altLang="en-US" dirty="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1000" fill="hold"/>
                                        <p:tgtEl>
                                          <p:spTgt spid="12294"/>
                                        </p:tgtEl>
                                        <p:attrNameLst>
                                          <p:attrName>ppt_w</p:attrName>
                                        </p:attrNameLst>
                                      </p:cBhvr>
                                      <p:tavLst>
                                        <p:tav tm="0">
                                          <p:val>
                                            <p:fltVal val="0"/>
                                          </p:val>
                                        </p:tav>
                                        <p:tav tm="100000">
                                          <p:val>
                                            <p:strVal val="#ppt_w"/>
                                          </p:val>
                                        </p:tav>
                                      </p:tavLst>
                                    </p:anim>
                                    <p:anim calcmode="lin" valueType="num">
                                      <p:cBhvr>
                                        <p:cTn id="8" dur="1000" fill="hold"/>
                                        <p:tgtEl>
                                          <p:spTgt spid="12294"/>
                                        </p:tgtEl>
                                        <p:attrNameLst>
                                          <p:attrName>ppt_h</p:attrName>
                                        </p:attrNameLst>
                                      </p:cBhvr>
                                      <p:tavLst>
                                        <p:tav tm="0">
                                          <p:val>
                                            <p:fltVal val="0"/>
                                          </p:val>
                                        </p:tav>
                                        <p:tav tm="100000">
                                          <p:val>
                                            <p:strVal val="#ppt_h"/>
                                          </p:val>
                                        </p:tav>
                                      </p:tavLst>
                                    </p:anim>
                                    <p:anim calcmode="lin" valueType="num">
                                      <p:cBhvr>
                                        <p:cTn id="9" dur="1000" fill="hold"/>
                                        <p:tgtEl>
                                          <p:spTgt spid="12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499"/>
                                          </p:stCondLst>
                                        </p:cTn>
                                        <p:tgtEl>
                                          <p:spTgt spid="12295">
                                            <p:txEl>
                                              <p:pRg st="0" end="0"/>
                                            </p:txEl>
                                          </p:spTgt>
                                        </p:tgtEl>
                                        <p:attrNameLst>
                                          <p:attrName>style.visibility</p:attrName>
                                        </p:attrNameLst>
                                      </p:cBhvr>
                                      <p:to>
                                        <p:strVal val="visible"/>
                                      </p:to>
                                    </p:set>
                                    <p:anim to="" calcmode="lin" valueType="num">
                                      <p:cBhvr>
                                        <p:cTn id="15" dur="1" fill="hold"/>
                                        <p:tgtEl>
                                          <p:spTgt spid="12295">
                                            <p:txEl>
                                              <p:pRg st="0" end="0"/>
                                            </p:txEl>
                                          </p:spTgt>
                                        </p:tgtEl>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499"/>
                                          </p:stCondLst>
                                        </p:cTn>
                                        <p:tgtEl>
                                          <p:spTgt spid="12295">
                                            <p:txEl>
                                              <p:pRg st="1" end="1"/>
                                            </p:txEl>
                                          </p:spTgt>
                                        </p:tgtEl>
                                        <p:attrNameLst>
                                          <p:attrName>style.visibility</p:attrName>
                                        </p:attrNameLst>
                                      </p:cBhvr>
                                      <p:to>
                                        <p:strVal val="visible"/>
                                      </p:to>
                                    </p:set>
                                    <p:anim to="" calcmode="lin" valueType="num">
                                      <p:cBhvr>
                                        <p:cTn id="20" dur="1" fill="hold"/>
                                        <p:tgtEl>
                                          <p:spTgt spid="12295">
                                            <p:txEl>
                                              <p:pRg st="1" end="1"/>
                                            </p:txEl>
                                          </p:spTgt>
                                        </p:tgtEl>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12295">
                                            <p:txEl>
                                              <p:pRg st="2" end="2"/>
                                            </p:txEl>
                                          </p:spTgt>
                                        </p:tgtEl>
                                        <p:attrNameLst>
                                          <p:attrName>style.visibility</p:attrName>
                                        </p:attrNameLst>
                                      </p:cBhvr>
                                      <p:to>
                                        <p:strVal val="visible"/>
                                      </p:to>
                                    </p:set>
                                    <p:anim to="" calcmode="lin" valueType="num">
                                      <p:cBhvr>
                                        <p:cTn id="25" dur="1" fill="hold"/>
                                        <p:tgtEl>
                                          <p:spTgt spid="12295">
                                            <p:txEl>
                                              <p:pRg st="2" end="2"/>
                                            </p:txEl>
                                          </p:spTgt>
                                        </p:tgtEl>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12295">
                                            <p:txEl>
                                              <p:pRg st="3" end="3"/>
                                            </p:txEl>
                                          </p:spTgt>
                                        </p:tgtEl>
                                        <p:attrNameLst>
                                          <p:attrName>style.visibility</p:attrName>
                                        </p:attrNameLst>
                                      </p:cBhvr>
                                      <p:to>
                                        <p:strVal val="visible"/>
                                      </p:to>
                                    </p:set>
                                    <p:anim to="" calcmode="lin" valueType="num">
                                      <p:cBhvr>
                                        <p:cTn id="30" dur="1" fill="hold"/>
                                        <p:tgtEl>
                                          <p:spTgt spid="12295">
                                            <p:txEl>
                                              <p:pRg st="3" end="3"/>
                                            </p:txEl>
                                          </p:spTgt>
                                        </p:tgtEl>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499"/>
                                          </p:stCondLst>
                                        </p:cTn>
                                        <p:tgtEl>
                                          <p:spTgt spid="12295">
                                            <p:txEl>
                                              <p:pRg st="4" end="4"/>
                                            </p:txEl>
                                          </p:spTgt>
                                        </p:tgtEl>
                                        <p:attrNameLst>
                                          <p:attrName>style.visibility</p:attrName>
                                        </p:attrNameLst>
                                      </p:cBhvr>
                                      <p:to>
                                        <p:strVal val="visible"/>
                                      </p:to>
                                    </p:set>
                                    <p:anim to="" calcmode="lin" valueType="num">
                                      <p:cBhvr>
                                        <p:cTn id="35" dur="1" fill="hold"/>
                                        <p:tgtEl>
                                          <p:spTgt spid="12295">
                                            <p:txEl>
                                              <p:pRg st="4" end="4"/>
                                            </p:txEl>
                                          </p:spTgt>
                                        </p:tgtEl>
                                      </p:cBhvr>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grpId="0" nodeType="clickEffect">
                                  <p:stCondLst>
                                    <p:cond delay="0"/>
                                  </p:stCondLst>
                                  <p:childTnLst>
                                    <p:set>
                                      <p:cBhvr>
                                        <p:cTn id="39" dur="1" fill="hold">
                                          <p:stCondLst>
                                            <p:cond delay="499"/>
                                          </p:stCondLst>
                                        </p:cTn>
                                        <p:tgtEl>
                                          <p:spTgt spid="12295">
                                            <p:txEl>
                                              <p:pRg st="5" end="5"/>
                                            </p:txEl>
                                          </p:spTgt>
                                        </p:tgtEl>
                                        <p:attrNameLst>
                                          <p:attrName>style.visibility</p:attrName>
                                        </p:attrNameLst>
                                      </p:cBhvr>
                                      <p:to>
                                        <p:strVal val="visible"/>
                                      </p:to>
                                    </p:set>
                                    <p:anim to="" calcmode="lin" valueType="num">
                                      <p:cBhvr>
                                        <p:cTn id="40" dur="1" fill="hold"/>
                                        <p:tgtEl>
                                          <p:spTgt spid="12295">
                                            <p:txEl>
                                              <p:pRg st="5" end="5"/>
                                            </p:txEl>
                                          </p:spTgt>
                                        </p:tgtEl>
                                      </p:cBhvr>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grpId="0" nodeType="clickEffect">
                                  <p:stCondLst>
                                    <p:cond delay="0"/>
                                  </p:stCondLst>
                                  <p:childTnLst>
                                    <p:set>
                                      <p:cBhvr>
                                        <p:cTn id="44" dur="1" fill="hold">
                                          <p:stCondLst>
                                            <p:cond delay="499"/>
                                          </p:stCondLst>
                                        </p:cTn>
                                        <p:tgtEl>
                                          <p:spTgt spid="12295">
                                            <p:txEl>
                                              <p:pRg st="6" end="6"/>
                                            </p:txEl>
                                          </p:spTgt>
                                        </p:tgtEl>
                                        <p:attrNameLst>
                                          <p:attrName>style.visibility</p:attrName>
                                        </p:attrNameLst>
                                      </p:cBhvr>
                                      <p:to>
                                        <p:strVal val="visible"/>
                                      </p:to>
                                    </p:set>
                                    <p:anim to="" calcmode="lin" valueType="num">
                                      <p:cBhvr>
                                        <p:cTn id="45" dur="1" fill="hold"/>
                                        <p:tgtEl>
                                          <p:spTgt spid="12295">
                                            <p:txEl>
                                              <p:pRg st="6" end="6"/>
                                            </p:txEl>
                                          </p:spTgt>
                                        </p:tgtEl>
                                      </p:cBhvr>
                                    </p:anim>
                                  </p:childTnLst>
                                </p:cTn>
                              </p:par>
                            </p:childTnLst>
                          </p:cTn>
                        </p:par>
                      </p:childTnLst>
                    </p:cTn>
                  </p:par>
                  <p:par>
                    <p:cTn id="46" fill="hold">
                      <p:stCondLst>
                        <p:cond delay="indefinite"/>
                      </p:stCondLst>
                      <p:childTnLst>
                        <p:par>
                          <p:cTn id="47" fill="hold">
                            <p:stCondLst>
                              <p:cond delay="0"/>
                            </p:stCondLst>
                            <p:childTnLst>
                              <p:par>
                                <p:cTn id="48" presetID="24" presetClass="entr" presetSubtype="0" fill="hold" grpId="0" nodeType="clickEffect">
                                  <p:stCondLst>
                                    <p:cond delay="0"/>
                                  </p:stCondLst>
                                  <p:childTnLst>
                                    <p:set>
                                      <p:cBhvr>
                                        <p:cTn id="49" dur="1" fill="hold">
                                          <p:stCondLst>
                                            <p:cond delay="499"/>
                                          </p:stCondLst>
                                        </p:cTn>
                                        <p:tgtEl>
                                          <p:spTgt spid="12295">
                                            <p:txEl>
                                              <p:pRg st="7" end="7"/>
                                            </p:txEl>
                                          </p:spTgt>
                                        </p:tgtEl>
                                        <p:attrNameLst>
                                          <p:attrName>style.visibility</p:attrName>
                                        </p:attrNameLst>
                                      </p:cBhvr>
                                      <p:to>
                                        <p:strVal val="visible"/>
                                      </p:to>
                                    </p:set>
                                    <p:anim to="" calcmode="lin" valueType="num">
                                      <p:cBhvr>
                                        <p:cTn id="50" dur="1" fill="hold"/>
                                        <p:tgtEl>
                                          <p:spTgt spid="12295">
                                            <p:txEl>
                                              <p:pRg st="7" end="7"/>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ldLvl="0" animBg="1" autoUpdateAnimBg="0"/>
      <p:bldP spid="12295" grpId="0" autoUpdateAnimBg="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771775" y="260985"/>
            <a:ext cx="6096000" cy="1143000"/>
          </a:xfrm>
        </p:spPr>
        <p:txBody>
          <a:bodyPr/>
          <a:p>
            <a:r>
              <a:rPr lang="en-ZA" altLang="en-US">
                <a:solidFill>
                  <a:schemeClr val="tx2">
                    <a:lumMod val="75000"/>
                  </a:schemeClr>
                </a:solidFill>
              </a:rPr>
              <a:t>SOCIAL MEDIA</a:t>
            </a:r>
            <a:endParaRPr lang="en-ZA" altLang="en-US">
              <a:solidFill>
                <a:schemeClr val="tx2">
                  <a:lumMod val="75000"/>
                </a:schemeClr>
              </a:solidFill>
            </a:endParaRPr>
          </a:p>
        </p:txBody>
      </p:sp>
      <p:sp>
        <p:nvSpPr>
          <p:cNvPr id="3" name="Content Placeholder 2"/>
          <p:cNvSpPr>
            <a:spLocks noGrp="1"/>
          </p:cNvSpPr>
          <p:nvPr>
            <p:ph idx="1"/>
          </p:nvPr>
        </p:nvSpPr>
        <p:spPr>
          <a:xfrm>
            <a:off x="1586230" y="1701165"/>
            <a:ext cx="7329170" cy="4114800"/>
          </a:xfrm>
        </p:spPr>
        <p:txBody>
          <a:bodyPr/>
          <a:p>
            <a:r>
              <a:rPr lang="en-ZA" altLang="en-US"/>
              <a:t>Use of social media platforms</a:t>
            </a:r>
            <a:endParaRPr lang="en-ZA" altLang="en-US"/>
          </a:p>
          <a:p>
            <a:r>
              <a:rPr lang="en-ZA" altLang="en-US"/>
              <a:t>facebook, whats app, twitter, instagram, etc. - sharing of messages</a:t>
            </a:r>
            <a:endParaRPr lang="en-ZA" altLang="en-US"/>
          </a:p>
          <a:p>
            <a:r>
              <a:rPr lang="en-ZA" altLang="en-US"/>
              <a:t>School groups for educators and learners - code of good practice and controls - admin ONLY!</a:t>
            </a:r>
            <a:endParaRPr lang="en-ZA" altLang="en-US"/>
          </a:p>
          <a:p>
            <a:r>
              <a:rPr lang="en-ZA" altLang="en-US"/>
              <a:t>Use of mobile phones in classes by educators and learners during lessons. - School Policy.</a:t>
            </a:r>
            <a:endParaRPr lang="en-ZA" altLang="en-US"/>
          </a:p>
          <a:p>
            <a:r>
              <a:rPr lang="en-ZA" altLang="en-US"/>
              <a:t>POPIA Act</a:t>
            </a:r>
            <a:endParaRPr lang="en-ZA" altLang="en-US"/>
          </a:p>
        </p:txBody>
      </p:sp>
      <p:sp>
        <p:nvSpPr>
          <p:cNvPr id="5" name="Slide Number Placeholder 4"/>
          <p:cNvSpPr>
            <a:spLocks noGrp="1"/>
          </p:cNvSpPr>
          <p:nvPr>
            <p:ph type="sldNum" sz="quarter" idx="12"/>
          </p:nvPr>
        </p:nvSpPr>
        <p:spPr/>
        <p:txBody>
          <a:bodyPr/>
          <a:p>
            <a:fld id="{282E21DB-2E67-4942-9DA1-89EA846C5B81}" type="slidenum">
              <a:rPr lang="en-US" altLang="en-US"/>
            </a:fld>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ctr" eaLnBrk="1" hangingPunct="1"/>
            <a:r>
              <a:rPr lang="en-ZA" altLang="en-US">
                <a:solidFill>
                  <a:srgbClr val="FF0000"/>
                </a:solidFill>
              </a:rPr>
              <a:t>What is Ethics?</a:t>
            </a:r>
            <a:endParaRPr lang="en-ZA" altLang="en-US">
              <a:solidFill>
                <a:srgbClr val="FF0000"/>
              </a:solidFill>
            </a:endParaRPr>
          </a:p>
        </p:txBody>
      </p:sp>
      <p:sp>
        <p:nvSpPr>
          <p:cNvPr id="5123" name="Content Placeholder 2"/>
          <p:cNvSpPr>
            <a:spLocks noGrp="1"/>
          </p:cNvSpPr>
          <p:nvPr>
            <p:ph idx="1"/>
          </p:nvPr>
        </p:nvSpPr>
        <p:spPr>
          <a:xfrm>
            <a:off x="420370" y="1533525"/>
            <a:ext cx="8283575" cy="4114800"/>
          </a:xfrm>
        </p:spPr>
        <p:txBody>
          <a:bodyPr/>
          <a:lstStyle/>
          <a:p>
            <a:pPr eaLnBrk="1" hangingPunct="1"/>
            <a:r>
              <a:rPr lang="en-ZA" altLang="en-US" sz="3200" b="1">
                <a:solidFill>
                  <a:schemeClr val="tx1"/>
                </a:solidFill>
              </a:rPr>
              <a:t>Derived from the Greek word </a:t>
            </a:r>
            <a:r>
              <a:rPr lang="en-ZA" altLang="en-US" sz="3200" b="1">
                <a:solidFill>
                  <a:schemeClr val="tx2">
                    <a:lumMod val="75000"/>
                  </a:schemeClr>
                </a:solidFill>
              </a:rPr>
              <a:t>“ethos”</a:t>
            </a:r>
            <a:r>
              <a:rPr lang="en-ZA" altLang="en-US" sz="3200" b="1">
                <a:solidFill>
                  <a:schemeClr val="tx1"/>
                </a:solidFill>
              </a:rPr>
              <a:t>, which means </a:t>
            </a:r>
            <a:r>
              <a:rPr lang="en-ZA" altLang="en-US" sz="3200" b="1">
                <a:solidFill>
                  <a:schemeClr val="tx2">
                    <a:lumMod val="75000"/>
                  </a:schemeClr>
                </a:solidFill>
              </a:rPr>
              <a:t>“way of living”</a:t>
            </a:r>
            <a:r>
              <a:rPr lang="en-ZA" altLang="en-US" sz="3200" b="1">
                <a:solidFill>
                  <a:schemeClr val="tx1"/>
                </a:solidFill>
              </a:rPr>
              <a:t>, ethics is a branch of philosophy that is concerned with human conduct, more specifically the behaviour of individuals in society. </a:t>
            </a:r>
            <a:endParaRPr lang="en-ZA" altLang="en-US" sz="3200" b="1">
              <a:solidFill>
                <a:schemeClr val="tx1"/>
              </a:solidFill>
            </a:endParaRPr>
          </a:p>
          <a:p>
            <a:pPr eaLnBrk="1" hangingPunct="1"/>
            <a:r>
              <a:rPr lang="en-ZA" altLang="en-US" sz="3200" b="1">
                <a:solidFill>
                  <a:schemeClr val="tx1"/>
                </a:solidFill>
              </a:rPr>
              <a:t>Ethics examines the rational justification for our moral judgments; it studies what is morally right or wrong, just or unjust.</a:t>
            </a:r>
            <a:endParaRPr lang="en-ZA" altLang="en-US" sz="3200" b="1">
              <a:solidFill>
                <a:schemeClr val="tx1"/>
              </a:solidFill>
            </a:endParaRPr>
          </a:p>
        </p:txBody>
      </p:sp>
      <p:sp>
        <p:nvSpPr>
          <p:cNvPr id="3076" name="Slide Number Placeholder 3"/>
          <p:cNvSpPr>
            <a:spLocks noGrp="1"/>
          </p:cNvSpPr>
          <p:nvPr>
            <p:ph type="sldNum" sz="quarter" idx="12"/>
          </p:nvPr>
        </p:nvSpPr>
        <p:spPr>
          <a:xfrm>
            <a:off x="304800" y="6248400"/>
            <a:ext cx="1905000" cy="457200"/>
          </a:xfrm>
          <a:ln>
            <a:round/>
          </a:ln>
          <a:extLst>
            <a:ext uri="{909E8E84-426E-40DD-AFC4-6F175D3DCCD1}">
              <a14:hiddenFill xmlns:a14="http://schemas.microsoft.com/office/drawing/2010/main">
                <a:solidFill>
                  <a:srgbClr val="FFFFFF"/>
                </a:solidFill>
              </a14:hiddenFill>
            </a:ext>
          </a:extLst>
        </p:spPr>
        <p:txBody>
          <a:bodyPr wrap="square"/>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a:fld id="{CB8D6108-64B7-4837-8751-A027D6FB14C8}" type="slidenum">
              <a:rPr lang="en-US" altLang="en-US" sz="1400">
                <a:latin typeface="Arial" panose="020B0604020202020204" pitchFamily="34" charset="0"/>
              </a:rPr>
            </a:fld>
            <a:endParaRPr lang="en-US" altLang="en-US" sz="1400">
              <a:latin typeface="Arial" panose="020B0604020202020204" pitchFamily="34" charset="0"/>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ZA" altLang="en-US"/>
          </a:p>
        </p:txBody>
      </p:sp>
      <p:sp>
        <p:nvSpPr>
          <p:cNvPr id="29700" name="Slide Number Placeholder 4"/>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252406-BBA3-4872-88A8-FA4A4650E8F9}" type="slidenum">
              <a:rPr lang="en-US" altLang="en-US" sz="1400">
                <a:latin typeface="Arial" panose="020B0604020202020204" pitchFamily="34" charset="0"/>
              </a:rPr>
            </a:fld>
            <a:endParaRPr lang="en-US" altLang="en-US" sz="1400">
              <a:latin typeface="Arial" panose="020B0604020202020204" pitchFamily="34" charset="0"/>
            </a:endParaRPr>
          </a:p>
        </p:txBody>
      </p:sp>
      <p:pic>
        <p:nvPicPr>
          <p:cNvPr id="3" name="VID-20170223-WA0019.mp4">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extLst>
              <a:ext uri="{28A0092B-C50C-407E-A947-70E740481C1C}">
                <a14:useLocalDpi xmlns:a14="http://schemas.microsoft.com/office/drawing/2010/main" val="0"/>
              </a:ext>
            </a:extLst>
          </a:blip>
          <a:srcRect/>
          <a:stretch>
            <a:fillRect/>
          </a:stretch>
        </p:blipFill>
        <p:spPr>
          <a:xfrm>
            <a:off x="0" y="188640"/>
            <a:ext cx="9144000" cy="612008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129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500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sp>
        <p:nvSpPr>
          <p:cNvPr id="3" name="Content Placeholder 2"/>
          <p:cNvSpPr>
            <a:spLocks noGrp="1"/>
          </p:cNvSpPr>
          <p:nvPr>
            <p:ph idx="1"/>
          </p:nvPr>
        </p:nvSpPr>
        <p:spPr>
          <a:xfrm>
            <a:off x="2819400" y="4725144"/>
            <a:ext cx="6096000" cy="936104"/>
          </a:xfrm>
        </p:spPr>
        <p:txBody>
          <a:bodyPr/>
          <a:lstStyle/>
          <a:p>
            <a:pPr marL="0" indent="0">
              <a:buNone/>
            </a:pPr>
            <a:r>
              <a:rPr lang="en-ZA" dirty="0"/>
              <a:t>SAFE TRAVELS AND BEST </a:t>
            </a:r>
            <a:endParaRPr lang="en-ZA" dirty="0"/>
          </a:p>
          <a:p>
            <a:pPr marL="0" indent="0">
              <a:buNone/>
            </a:pPr>
            <a:r>
              <a:rPr lang="en-ZA" dirty="0"/>
              <a:t>WISHES!</a:t>
            </a:r>
            <a:endParaRPr lang="en-ZA" dirty="0"/>
          </a:p>
          <a:p>
            <a:pPr marL="0" indent="0">
              <a:buNone/>
            </a:pPr>
            <a:r>
              <a:rPr lang="en-ZA" b="1" dirty="0">
                <a:solidFill>
                  <a:srgbClr val="FFFF00"/>
                </a:solidFill>
                <a:hlinkClick r:id="rId1"/>
              </a:rPr>
              <a:t>dayachetty0007@gmail.com</a:t>
            </a:r>
            <a:endParaRPr lang="en-ZA" b="1" dirty="0">
              <a:solidFill>
                <a:srgbClr val="FFFF00"/>
              </a:solidFill>
            </a:endParaRPr>
          </a:p>
          <a:p>
            <a:pPr marL="0" indent="0">
              <a:buNone/>
            </a:pPr>
            <a:r>
              <a:rPr lang="en-ZA" dirty="0"/>
              <a:t>072 129 7358</a:t>
            </a:r>
            <a:endParaRPr lang="en-ZA" dirty="0"/>
          </a:p>
        </p:txBody>
      </p:sp>
      <p:sp>
        <p:nvSpPr>
          <p:cNvPr id="5" name="Slide Number Placeholder 4"/>
          <p:cNvSpPr>
            <a:spLocks noGrp="1"/>
          </p:cNvSpPr>
          <p:nvPr>
            <p:ph type="sldNum" sz="quarter" idx="12"/>
          </p:nvPr>
        </p:nvSpPr>
        <p:spPr/>
        <p:txBody>
          <a:bodyPr/>
          <a:lstStyle/>
          <a:p>
            <a:fld id="{282E21DB-2E67-4942-9DA1-89EA846C5B81}" type="slidenum">
              <a:rPr lang="en-US" altLang="en-US" smtClean="0"/>
            </a:fld>
            <a:endParaRPr lang="en-US" altLang="en-US"/>
          </a:p>
        </p:txBody>
      </p:sp>
      <p:pic>
        <p:nvPicPr>
          <p:cNvPr id="7" name="Picture 2" descr="Image result for 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65314"/>
            <a:ext cx="6678386" cy="4431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ZA" altLang="en-US"/>
          </a:p>
        </p:txBody>
      </p:sp>
      <p:pic>
        <p:nvPicPr>
          <p:cNvPr id="8" name="Lean_On_Me_-_Responsibility_of_Teachers.mp4">
            <a:hlinkClick r:id="" action="ppaction://media"/>
          </p:cNvPr>
          <p:cNvPicPr>
            <a:picLocks noGrp="1" noRot="1" noChangeAspect="1"/>
          </p:cNvPicPr>
          <p:nvPr>
            <p:ph idx="1"/>
            <a:videoFile r:link="rId1"/>
            <p:extLst>
              <p:ext uri="{DAA4B4D4-6D71-4841-9C94-3DE7FCFB9230}">
                <p14:media xmlns:p14="http://schemas.microsoft.com/office/powerpoint/2010/main" r:link="rId2"/>
              </p:ext>
            </p:extLst>
          </p:nvPr>
        </p:nvPicPr>
        <p:blipFill>
          <a:blip r:embed="rId3">
            <a:extLst>
              <a:ext uri="{28A0092B-C50C-407E-A947-70E740481C1C}">
                <a14:useLocalDpi xmlns:a14="http://schemas.microsoft.com/office/drawing/2010/main" val="0"/>
              </a:ext>
            </a:extLst>
          </a:blip>
          <a:srcRect/>
          <a:stretch>
            <a:fillRect/>
          </a:stretch>
        </p:blipFill>
        <p:spPr>
          <a:xfrm>
            <a:off x="107950" y="258763"/>
            <a:ext cx="9036050" cy="6626225"/>
          </a:xfrm>
        </p:spPr>
      </p:pic>
      <p:sp>
        <p:nvSpPr>
          <p:cNvPr id="4" name="Footer Placeholder 3"/>
          <p:cNvSpPr>
            <a:spLocks noGrp="1"/>
          </p:cNvSpPr>
          <p:nvPr>
            <p:ph type="ftr" sz="quarter" idx="11"/>
          </p:nvPr>
        </p:nvSpPr>
        <p:spPr/>
        <p:txBody>
          <a:bodyPr/>
          <a:lstStyle/>
          <a:p>
            <a:pPr>
              <a:defRPr/>
            </a:pPr>
            <a:r>
              <a:rPr lang="en-US"/>
              <a:t>EPFP 2009</a:t>
            </a:r>
            <a:endParaRPr lang="en-US"/>
          </a:p>
        </p:txBody>
      </p:sp>
      <p:sp>
        <p:nvSpPr>
          <p:cNvPr id="8197" name="Slide Number Placeholder 4"/>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FC463B9-F913-4D3F-892B-0EEF07533139}" type="slidenum">
              <a:rPr lang="en-US" altLang="en-US" sz="1400">
                <a:latin typeface="Arial" panose="020B0604020202020204" pitchFamily="34" charset="0"/>
              </a:rPr>
            </a:fld>
            <a:endParaRPr lang="en-US" altLang="en-US" sz="1400">
              <a:latin typeface="Arial" panose="020B0604020202020204" pitchFamily="34" charset="0"/>
            </a:endParaRPr>
          </a:p>
        </p:txBody>
      </p:sp>
      <p:pic>
        <p:nvPicPr>
          <p:cNvPr id="3" name="Lean_On_Me_-_Responsibility_of_Teachers">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345017" y="258763"/>
            <a:ext cx="8570383" cy="6446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139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500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65F6E53-54D7-4C60-8AEB-4325AE97E7A8}"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7171" name="Rectangle 6"/>
          <p:cNvSpPr>
            <a:spLocks noGrp="1" noChangeArrowheads="1"/>
          </p:cNvSpPr>
          <p:nvPr>
            <p:ph type="title"/>
          </p:nvPr>
        </p:nvSpPr>
        <p:spPr/>
        <p:txBody>
          <a:bodyPr/>
          <a:lstStyle/>
          <a:p>
            <a:pPr eaLnBrk="1" hangingPunct="1"/>
            <a:r>
              <a:rPr lang="en-US" altLang="en-US"/>
              <a:t>Ethics, Education and Leadership</a:t>
            </a:r>
            <a:endParaRPr lang="en-US" altLang="en-US"/>
          </a:p>
        </p:txBody>
      </p:sp>
      <p:sp>
        <p:nvSpPr>
          <p:cNvPr id="7172" name="Rectangle 7"/>
          <p:cNvSpPr>
            <a:spLocks noGrp="1" noChangeArrowheads="1"/>
          </p:cNvSpPr>
          <p:nvPr>
            <p:ph type="body" idx="1"/>
          </p:nvPr>
        </p:nvSpPr>
        <p:spPr/>
        <p:txBody>
          <a:bodyPr/>
          <a:lstStyle/>
          <a:p>
            <a:pPr eaLnBrk="1" hangingPunct="1"/>
            <a:r>
              <a:rPr lang="en-US" altLang="en-US" b="1">
                <a:solidFill>
                  <a:schemeClr val="tx2">
                    <a:lumMod val="75000"/>
                  </a:schemeClr>
                </a:solidFill>
              </a:rPr>
              <a:t>Ethical Leadership</a:t>
            </a:r>
            <a:endParaRPr lang="en-US" altLang="en-US" b="1"/>
          </a:p>
          <a:p>
            <a:pPr lvl="1" eaLnBrk="1" hangingPunct="1"/>
            <a:r>
              <a:rPr lang="en-US" altLang="en-US" sz="2400"/>
              <a:t>What ethics do leaders model?</a:t>
            </a:r>
            <a:endParaRPr lang="en-US" altLang="en-US" sz="2400"/>
          </a:p>
          <a:p>
            <a:pPr eaLnBrk="1" hangingPunct="1"/>
            <a:r>
              <a:rPr lang="en-US" altLang="en-US" b="1">
                <a:solidFill>
                  <a:schemeClr val="tx2">
                    <a:lumMod val="75000"/>
                  </a:schemeClr>
                </a:solidFill>
              </a:rPr>
              <a:t>Leadership with Ethics in Mind</a:t>
            </a:r>
            <a:endParaRPr lang="en-US" altLang="en-US" b="1"/>
          </a:p>
          <a:p>
            <a:pPr lvl="1" eaLnBrk="1" hangingPunct="1"/>
            <a:r>
              <a:rPr lang="en-US" altLang="en-US" sz="2400"/>
              <a:t>What should we consider when leading others? </a:t>
            </a:r>
            <a:endParaRPr lang="en-US" altLang="en-US" sz="2400"/>
          </a:p>
          <a:p>
            <a:pPr eaLnBrk="1" hangingPunct="1"/>
            <a:r>
              <a:rPr lang="en-US" altLang="en-US" b="1">
                <a:solidFill>
                  <a:schemeClr val="tx2">
                    <a:lumMod val="75000"/>
                  </a:schemeClr>
                </a:solidFill>
              </a:rPr>
              <a:t>Leadership for Ethics</a:t>
            </a:r>
            <a:endParaRPr lang="en-US" altLang="en-US" b="1">
              <a:solidFill>
                <a:schemeClr val="tx2">
                  <a:lumMod val="75000"/>
                </a:schemeClr>
              </a:solidFill>
            </a:endParaRPr>
          </a:p>
          <a:p>
            <a:pPr lvl="1" eaLnBrk="1" hangingPunct="1"/>
            <a:r>
              <a:rPr lang="en-US" altLang="en-US" sz="2400"/>
              <a:t>How do we teach others? (staff/students)</a:t>
            </a:r>
            <a:endParaRPr lang="en-US" altLang="en-US" sz="2400"/>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A15667A-8757-44A8-8308-81D38B42EACD}"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9219" name="Rectangle 6"/>
          <p:cNvSpPr>
            <a:spLocks noGrp="1" noChangeArrowheads="1"/>
          </p:cNvSpPr>
          <p:nvPr>
            <p:ph type="title"/>
          </p:nvPr>
        </p:nvSpPr>
        <p:spPr/>
        <p:txBody>
          <a:bodyPr/>
          <a:lstStyle/>
          <a:p>
            <a:pPr eaLnBrk="1" hangingPunct="1"/>
            <a:r>
              <a:rPr lang="en-US" altLang="en-US"/>
              <a:t>Why do ethics matter?</a:t>
            </a:r>
            <a:endParaRPr lang="en-US" altLang="en-US"/>
          </a:p>
        </p:txBody>
      </p:sp>
      <p:sp>
        <p:nvSpPr>
          <p:cNvPr id="9220" name="Rectangle 7"/>
          <p:cNvSpPr>
            <a:spLocks noGrp="1" noChangeArrowheads="1"/>
          </p:cNvSpPr>
          <p:nvPr>
            <p:ph type="body" idx="1"/>
          </p:nvPr>
        </p:nvSpPr>
        <p:spPr>
          <a:xfrm>
            <a:off x="179512" y="1628800"/>
            <a:ext cx="8735888" cy="4467200"/>
          </a:xfrm>
        </p:spPr>
        <p:txBody>
          <a:bodyPr/>
          <a:lstStyle/>
          <a:p>
            <a:pPr eaLnBrk="1" hangingPunct="1"/>
            <a:r>
              <a:rPr lang="en-US" altLang="en-US" b="1" dirty="0">
                <a:solidFill>
                  <a:schemeClr val="tx2">
                    <a:lumMod val="75000"/>
                  </a:schemeClr>
                </a:solidFill>
                <a:latin typeface="Verdana" panose="020B0604030504040204" pitchFamily="34" charset="0"/>
                <a:cs typeface="Times New Roman" panose="02020603050405020304" pitchFamily="18" charset="0"/>
              </a:rPr>
              <a:t>Civic mission of schools</a:t>
            </a:r>
            <a:br>
              <a:rPr lang="en-US" altLang="en-US" b="1" dirty="0">
                <a:latin typeface="Verdana" panose="020B0604030504040204" pitchFamily="34" charset="0"/>
                <a:cs typeface="Times New Roman" panose="02020603050405020304" pitchFamily="18" charset="0"/>
              </a:rPr>
            </a:br>
            <a:br>
              <a:rPr lang="en-US" altLang="en-US" b="1" dirty="0">
                <a:latin typeface="Verdana" panose="020B0604030504040204" pitchFamily="34" charset="0"/>
                <a:cs typeface="Times New Roman" panose="02020603050405020304" pitchFamily="18" charset="0"/>
              </a:rPr>
            </a:br>
            <a:r>
              <a:rPr lang="en-US" altLang="en-US" sz="2400" i="1" dirty="0">
                <a:latin typeface="Verdana" panose="020B0604030504040204" pitchFamily="34" charset="0"/>
                <a:cs typeface="Times New Roman" panose="02020603050405020304" pitchFamily="18" charset="0"/>
              </a:rPr>
              <a:t>“For democracy to flourish, public education must play a central role in promoting responsible moral action that serves the common good.”</a:t>
            </a:r>
            <a:r>
              <a:rPr lang="en-US" altLang="en-US" sz="2400" b="1" i="1" dirty="0">
                <a:latin typeface="Verdana" panose="020B0604030504040204" pitchFamily="34" charset="0"/>
                <a:cs typeface="Times New Roman" panose="02020603050405020304" pitchFamily="18" charset="0"/>
              </a:rPr>
              <a:t> </a:t>
            </a:r>
            <a:br>
              <a:rPr lang="en-US" altLang="en-US" sz="2400" b="1" i="1" dirty="0">
                <a:latin typeface="Verdana" panose="020B0604030504040204" pitchFamily="34" charset="0"/>
                <a:cs typeface="Times New Roman" panose="02020603050405020304" pitchFamily="18" charset="0"/>
              </a:rPr>
            </a:br>
            <a:r>
              <a:rPr lang="en-US" altLang="en-US" sz="2400" dirty="0">
                <a:solidFill>
                  <a:schemeClr val="tx2">
                    <a:lumMod val="75000"/>
                  </a:schemeClr>
                </a:solidFill>
                <a:latin typeface="Verdana" panose="020B0604030504040204" pitchFamily="34" charset="0"/>
                <a:cs typeface="Times New Roman" panose="02020603050405020304" pitchFamily="18" charset="0"/>
              </a:rPr>
              <a:t>–Charles Haynes, First Amendment Center</a:t>
            </a:r>
            <a:br>
              <a:rPr lang="en-US" altLang="en-US" sz="2400" dirty="0">
                <a:latin typeface="Verdana" panose="020B0604030504040204" pitchFamily="34" charset="0"/>
                <a:cs typeface="Times New Roman" panose="02020603050405020304" pitchFamily="18" charset="0"/>
              </a:rPr>
            </a:br>
            <a:endParaRPr lang="en-US" altLang="en-US" sz="2400" dirty="0">
              <a:latin typeface="Verdana" panose="020B0604030504040204" pitchFamily="34" charset="0"/>
              <a:cs typeface="Times New Roman" panose="02020603050405020304" pitchFamily="18" charset="0"/>
            </a:endParaRPr>
          </a:p>
          <a:p>
            <a:pPr eaLnBrk="1" hangingPunct="1"/>
            <a:r>
              <a:rPr lang="en-US" altLang="en-US" sz="2400" i="1" dirty="0">
                <a:latin typeface="Verdana" panose="020B0604030504040204" pitchFamily="34" charset="0"/>
                <a:cs typeface="Times New Roman" panose="02020603050405020304" pitchFamily="18" charset="0"/>
              </a:rPr>
              <a:t>“To educate a person in mind and not in morals is to educate a menace to society.”</a:t>
            </a:r>
            <a:br>
              <a:rPr lang="en-US" altLang="en-US" sz="2400" i="1" dirty="0">
                <a:latin typeface="Verdana" panose="020B0604030504040204" pitchFamily="34" charset="0"/>
                <a:cs typeface="Times New Roman" panose="02020603050405020304" pitchFamily="18" charset="0"/>
              </a:rPr>
            </a:br>
            <a:r>
              <a:rPr lang="en-US" altLang="en-US" sz="2400" dirty="0">
                <a:solidFill>
                  <a:schemeClr val="tx2">
                    <a:lumMod val="75000"/>
                  </a:schemeClr>
                </a:solidFill>
                <a:latin typeface="Verdana" panose="020B0604030504040204" pitchFamily="34" charset="0"/>
                <a:cs typeface="Times New Roman" panose="02020603050405020304" pitchFamily="18" charset="0"/>
              </a:rPr>
              <a:t>–Theodore Roosevelt</a:t>
            </a:r>
            <a:endParaRPr lang="en-US" altLang="en-US" sz="2400" dirty="0">
              <a:solidFill>
                <a:schemeClr val="tx2">
                  <a:lumMod val="75000"/>
                </a:schemeClr>
              </a:solidFill>
              <a:latin typeface="Verdana" panose="020B0604030504040204" pitchFamily="34" charset="0"/>
              <a:cs typeface="Times New Roman" panose="02020603050405020304" pitchFamily="18" charset="0"/>
            </a:endParaRPr>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0B24FEE-F789-4E5C-A8B4-E55FB436373B}"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10243" name="Rectangle 2"/>
          <p:cNvSpPr>
            <a:spLocks noGrp="1" noChangeArrowheads="1"/>
          </p:cNvSpPr>
          <p:nvPr>
            <p:ph type="title"/>
          </p:nvPr>
        </p:nvSpPr>
        <p:spPr/>
        <p:txBody>
          <a:bodyPr/>
          <a:lstStyle/>
          <a:p>
            <a:pPr eaLnBrk="1" hangingPunct="1"/>
            <a:r>
              <a:rPr lang="en-US" altLang="en-US"/>
              <a:t>Why do ethics matter?</a:t>
            </a:r>
            <a:endParaRPr lang="en-US" altLang="en-US"/>
          </a:p>
        </p:txBody>
      </p:sp>
      <p:sp>
        <p:nvSpPr>
          <p:cNvPr id="10244" name="Rectangle 3"/>
          <p:cNvSpPr>
            <a:spLocks noGrp="1" noChangeArrowheads="1"/>
          </p:cNvSpPr>
          <p:nvPr>
            <p:ph type="body" idx="1"/>
          </p:nvPr>
        </p:nvSpPr>
        <p:spPr>
          <a:xfrm>
            <a:off x="395536" y="1981200"/>
            <a:ext cx="8519864" cy="4114800"/>
          </a:xfrm>
        </p:spPr>
        <p:txBody>
          <a:bodyPr/>
          <a:lstStyle/>
          <a:p>
            <a:pPr eaLnBrk="1" hangingPunct="1"/>
            <a:r>
              <a:rPr lang="en-US" altLang="en-US" b="1" dirty="0">
                <a:solidFill>
                  <a:schemeClr val="tx2">
                    <a:lumMod val="75000"/>
                  </a:schemeClr>
                </a:solidFill>
                <a:latin typeface="Verdana" panose="020B0604030504040204" pitchFamily="34" charset="0"/>
                <a:cs typeface="Times New Roman" panose="02020603050405020304" pitchFamily="18" charset="0"/>
              </a:rPr>
              <a:t>Part of our leadership code</a:t>
            </a:r>
            <a:br>
              <a:rPr lang="en-US" altLang="en-US" b="1" dirty="0">
                <a:latin typeface="Verdana" panose="020B0604030504040204" pitchFamily="34" charset="0"/>
                <a:cs typeface="Times New Roman" panose="02020603050405020304" pitchFamily="18" charset="0"/>
              </a:rPr>
            </a:br>
            <a:br>
              <a:rPr lang="en-US" altLang="en-US" b="1" dirty="0">
                <a:latin typeface="Verdana" panose="020B0604030504040204" pitchFamily="34" charset="0"/>
                <a:cs typeface="Times New Roman" panose="02020603050405020304" pitchFamily="18" charset="0"/>
              </a:rPr>
            </a:br>
            <a:r>
              <a:rPr lang="en-US" altLang="en-US" sz="3200" dirty="0">
                <a:latin typeface="Verdana" panose="020B0604030504040204" pitchFamily="34" charset="0"/>
                <a:cs typeface="Times New Roman" panose="02020603050405020304" pitchFamily="18" charset="0"/>
              </a:rPr>
              <a:t>An education leader promotes the success of every student by acting with integrity, fairness, and in an ethical manner. </a:t>
            </a:r>
            <a:r>
              <a:rPr lang="en-US" altLang="en-US" sz="3200" dirty="0">
                <a:solidFill>
                  <a:srgbClr val="000000"/>
                </a:solidFill>
                <a:latin typeface="Verdana" panose="020B0604030504040204" pitchFamily="34" charset="0"/>
                <a:cs typeface="Times New Roman" panose="02020603050405020304" pitchFamily="18" charset="0"/>
              </a:rPr>
              <a:t>  </a:t>
            </a:r>
            <a:br>
              <a:rPr lang="en-US" altLang="en-US" dirty="0">
                <a:solidFill>
                  <a:srgbClr val="000000"/>
                </a:solidFill>
                <a:latin typeface="Verdana" panose="020B0604030504040204" pitchFamily="34" charset="0"/>
                <a:cs typeface="Times New Roman" panose="02020603050405020304" pitchFamily="18" charset="0"/>
              </a:rPr>
            </a:br>
            <a:br>
              <a:rPr lang="en-US" altLang="en-US" dirty="0">
                <a:solidFill>
                  <a:srgbClr val="000000"/>
                </a:solidFill>
                <a:latin typeface="Verdana" panose="020B0604030504040204" pitchFamily="34" charset="0"/>
                <a:cs typeface="Times New Roman" panose="02020603050405020304" pitchFamily="18" charset="0"/>
              </a:rPr>
            </a:br>
            <a:endParaRPr lang="en-US" altLang="en-US" sz="1600" dirty="0">
              <a:latin typeface="Verdana" panose="020B0604030504040204" pitchFamily="34" charset="0"/>
              <a:cs typeface="Times New Roman" panose="02020603050405020304" pitchFamily="18" charset="0"/>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18E8CBA-2F12-47CE-BA93-E4A2845CD2EB}"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11267" name="Rectangle 2"/>
          <p:cNvSpPr>
            <a:spLocks noGrp="1" noChangeArrowheads="1"/>
          </p:cNvSpPr>
          <p:nvPr>
            <p:ph type="title"/>
          </p:nvPr>
        </p:nvSpPr>
        <p:spPr/>
        <p:txBody>
          <a:bodyPr/>
          <a:lstStyle/>
          <a:p>
            <a:pPr eaLnBrk="1" hangingPunct="1"/>
            <a:r>
              <a:rPr lang="en-US" altLang="en-US"/>
              <a:t>Why do ethics matter?</a:t>
            </a:r>
            <a:endParaRPr lang="en-US" altLang="en-US"/>
          </a:p>
        </p:txBody>
      </p:sp>
      <p:sp>
        <p:nvSpPr>
          <p:cNvPr id="11268" name="Rectangle 3"/>
          <p:cNvSpPr>
            <a:spLocks noGrp="1" noChangeArrowheads="1"/>
          </p:cNvSpPr>
          <p:nvPr>
            <p:ph type="body" idx="1"/>
          </p:nvPr>
        </p:nvSpPr>
        <p:spPr>
          <a:xfrm>
            <a:off x="323528" y="1909445"/>
            <a:ext cx="8591872" cy="4114800"/>
          </a:xfrm>
        </p:spPr>
        <p:txBody>
          <a:bodyPr/>
          <a:lstStyle/>
          <a:p>
            <a:pPr eaLnBrk="1" hangingPunct="1">
              <a:lnSpc>
                <a:spcPct val="90000"/>
              </a:lnSpc>
            </a:pPr>
            <a:r>
              <a:rPr lang="en-US" altLang="en-US" sz="2400" b="1" dirty="0">
                <a:solidFill>
                  <a:schemeClr val="tx2">
                    <a:lumMod val="75000"/>
                  </a:schemeClr>
                </a:solidFill>
                <a:latin typeface="Verdana" panose="020B0604030504040204" pitchFamily="34" charset="0"/>
                <a:cs typeface="Times New Roman" panose="02020603050405020304" pitchFamily="18" charset="0"/>
              </a:rPr>
              <a:t>Make us more effective as leaders</a:t>
            </a:r>
            <a:br>
              <a:rPr lang="en-US" altLang="en-US" sz="2400" b="1" dirty="0">
                <a:solidFill>
                  <a:schemeClr val="tx2">
                    <a:lumMod val="75000"/>
                  </a:schemeClr>
                </a:solidFill>
                <a:latin typeface="Verdana" panose="020B0604030504040204" pitchFamily="34" charset="0"/>
                <a:cs typeface="Times New Roman" panose="02020603050405020304" pitchFamily="18" charset="0"/>
              </a:rPr>
            </a:br>
            <a:br>
              <a:rPr lang="en-US" altLang="en-US" sz="2000" b="1" dirty="0">
                <a:latin typeface="Verdana" panose="020B0604030504040204" pitchFamily="34" charset="0"/>
                <a:cs typeface="Times New Roman" panose="02020603050405020304" pitchFamily="18" charset="0"/>
              </a:rPr>
            </a:br>
            <a:r>
              <a:rPr lang="en-US" altLang="en-US" b="1" dirty="0">
                <a:latin typeface="Verdana" panose="020B0604030504040204" pitchFamily="34" charset="0"/>
                <a:cs typeface="Times New Roman" panose="02020603050405020304" pitchFamily="18" charset="0"/>
              </a:rPr>
              <a:t>“</a:t>
            </a:r>
            <a:r>
              <a:rPr lang="en-US" altLang="en-US" i="1" dirty="0">
                <a:latin typeface="Verdana" panose="020B0604030504040204" pitchFamily="34" charset="0"/>
                <a:cs typeface="Times New Roman" panose="02020603050405020304" pitchFamily="18" charset="0"/>
              </a:rPr>
              <a:t>Ethics is ultimately about relationships. …No matter what definition of ethics you examine, ethics is not primarily about standards, rules, and sanctions in isolation from society. Ethics is about people and their relationships with one another.</a:t>
            </a:r>
            <a:r>
              <a:rPr lang="en-US" altLang="en-US" dirty="0">
                <a:latin typeface="Verdana" panose="020B0604030504040204" pitchFamily="34" charset="0"/>
              </a:rPr>
              <a:t>”</a:t>
            </a:r>
            <a:br>
              <a:rPr lang="en-US" altLang="en-US" dirty="0">
                <a:latin typeface="Verdana" panose="020B0604030504040204" pitchFamily="34" charset="0"/>
              </a:rPr>
            </a:br>
            <a:br>
              <a:rPr lang="en-US" altLang="en-US" sz="1400" dirty="0">
                <a:latin typeface="Verdana" panose="020B0604030504040204" pitchFamily="34" charset="0"/>
              </a:rPr>
            </a:br>
            <a:r>
              <a:rPr lang="en-US" altLang="en-US" sz="1800" i="1" dirty="0">
                <a:latin typeface="Verdana" panose="020B0604030504040204" pitchFamily="34" charset="0"/>
              </a:rPr>
              <a:t>“What brought down Anderson [Accounting] was not law. It was ethics…or more exactly, a lack of public trust. When Anderson could no longer be trusted to resist unethical behavior…</a:t>
            </a:r>
            <a:r>
              <a:rPr lang="en-US" altLang="en-US" sz="1800" dirty="0">
                <a:latin typeface="Verdana" panose="020B0604030504040204" pitchFamily="34" charset="0"/>
              </a:rPr>
              <a:t> </a:t>
            </a:r>
            <a:r>
              <a:rPr lang="en-US" altLang="en-US" sz="1800" i="1" dirty="0">
                <a:latin typeface="Verdana" panose="020B0604030504040204" pitchFamily="34" charset="0"/>
              </a:rPr>
              <a:t>it effectively lost its most important resource: credibility. …Negative ethics equals negative business.</a:t>
            </a:r>
            <a:endParaRPr lang="en-US" altLang="en-US" sz="1800" i="1" dirty="0">
              <a:latin typeface="Verdana" panose="020B0604030504040204" pitchFamily="34" charset="0"/>
            </a:endParaRPr>
          </a:p>
          <a:p>
            <a:pPr eaLnBrk="1" hangingPunct="1">
              <a:lnSpc>
                <a:spcPct val="90000"/>
              </a:lnSpc>
            </a:pPr>
            <a:endParaRPr lang="en-US" altLang="en-US" sz="1800" i="1" dirty="0">
              <a:latin typeface="Verdana" panose="020B0604030504040204" pitchFamily="34" charset="0"/>
            </a:endParaRPr>
          </a:p>
          <a:p>
            <a:pPr marL="0" indent="0" algn="ctr" eaLnBrk="1" hangingPunct="1">
              <a:lnSpc>
                <a:spcPct val="90000"/>
              </a:lnSpc>
              <a:buNone/>
            </a:pPr>
            <a:endParaRPr lang="en-US" altLang="en-US" sz="2400" b="1" dirty="0">
              <a:solidFill>
                <a:srgbClr val="FFFF00"/>
              </a:solidFill>
            </a:endParaRPr>
          </a:p>
        </p:txBody>
      </p:sp>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E0CCA6F-A454-4476-8F48-7A39C6F55986}" type="slidenum">
              <a:rPr lang="en-US" altLang="en-US" sz="1400">
                <a:latin typeface="Arial" panose="020B0604020202020204" pitchFamily="34" charset="0"/>
              </a:rPr>
            </a:fld>
            <a:endParaRPr lang="en-US" altLang="en-US" sz="1400">
              <a:latin typeface="Arial" panose="020B0604020202020204" pitchFamily="34" charset="0"/>
            </a:endParaRPr>
          </a:p>
        </p:txBody>
      </p:sp>
      <p:sp>
        <p:nvSpPr>
          <p:cNvPr id="12291" name="Rectangle 6"/>
          <p:cNvSpPr>
            <a:spLocks noGrp="1" noChangeArrowheads="1"/>
          </p:cNvSpPr>
          <p:nvPr>
            <p:ph type="title"/>
          </p:nvPr>
        </p:nvSpPr>
        <p:spPr/>
        <p:txBody>
          <a:bodyPr/>
          <a:lstStyle/>
          <a:p>
            <a:pPr eaLnBrk="1" hangingPunct="1"/>
            <a:r>
              <a:rPr lang="en-US" altLang="en-US"/>
              <a:t>Who decides?</a:t>
            </a:r>
            <a:endParaRPr lang="en-US" altLang="en-US"/>
          </a:p>
        </p:txBody>
      </p:sp>
      <p:sp>
        <p:nvSpPr>
          <p:cNvPr id="12292" name="Rectangle 7"/>
          <p:cNvSpPr>
            <a:spLocks noGrp="1" noChangeArrowheads="1"/>
          </p:cNvSpPr>
          <p:nvPr>
            <p:ph type="body" idx="1"/>
          </p:nvPr>
        </p:nvSpPr>
        <p:spPr/>
        <p:txBody>
          <a:bodyPr/>
          <a:lstStyle/>
          <a:p>
            <a:pPr eaLnBrk="1" hangingPunct="1">
              <a:lnSpc>
                <a:spcPct val="90000"/>
              </a:lnSpc>
            </a:pPr>
            <a:r>
              <a:rPr lang="en-US" altLang="en-US">
                <a:solidFill>
                  <a:schemeClr val="tx2">
                    <a:lumMod val="75000"/>
                  </a:schemeClr>
                </a:solidFill>
              </a:rPr>
              <a:t>Rushmore Kidder’s research identified 5 core moral values</a:t>
            </a:r>
            <a:endParaRPr lang="en-US" altLang="en-US">
              <a:solidFill>
                <a:schemeClr val="tx2">
                  <a:lumMod val="75000"/>
                </a:schemeClr>
              </a:solidFill>
            </a:endParaRPr>
          </a:p>
          <a:p>
            <a:pPr lvl="1" eaLnBrk="1" hangingPunct="1">
              <a:lnSpc>
                <a:spcPct val="90000"/>
              </a:lnSpc>
            </a:pPr>
            <a:r>
              <a:rPr lang="en-US" altLang="en-US"/>
              <a:t>Honesty</a:t>
            </a:r>
            <a:endParaRPr lang="en-US" altLang="en-US"/>
          </a:p>
          <a:p>
            <a:pPr lvl="1" eaLnBrk="1" hangingPunct="1">
              <a:lnSpc>
                <a:spcPct val="90000"/>
              </a:lnSpc>
            </a:pPr>
            <a:r>
              <a:rPr lang="en-US" altLang="en-US"/>
              <a:t>Respect</a:t>
            </a:r>
            <a:endParaRPr lang="en-US" altLang="en-US"/>
          </a:p>
          <a:p>
            <a:pPr lvl="1" eaLnBrk="1" hangingPunct="1">
              <a:lnSpc>
                <a:spcPct val="90000"/>
              </a:lnSpc>
            </a:pPr>
            <a:r>
              <a:rPr lang="en-US" altLang="en-US"/>
              <a:t>Responsibility</a:t>
            </a:r>
            <a:endParaRPr lang="en-US" altLang="en-US"/>
          </a:p>
          <a:p>
            <a:pPr lvl="1" eaLnBrk="1" hangingPunct="1">
              <a:lnSpc>
                <a:spcPct val="90000"/>
              </a:lnSpc>
            </a:pPr>
            <a:r>
              <a:rPr lang="en-US" altLang="en-US"/>
              <a:t>Fairness</a:t>
            </a:r>
            <a:endParaRPr lang="en-US" altLang="en-US"/>
          </a:p>
          <a:p>
            <a:pPr lvl="1" eaLnBrk="1" hangingPunct="1">
              <a:lnSpc>
                <a:spcPct val="90000"/>
              </a:lnSpc>
            </a:pPr>
            <a:r>
              <a:rPr lang="en-US" altLang="en-US"/>
              <a:t>Compassion</a:t>
            </a:r>
            <a:endParaRPr lang="en-US" altLang="en-US"/>
          </a:p>
          <a:p>
            <a:pPr lvl="1" eaLnBrk="1" hangingPunct="1">
              <a:lnSpc>
                <a:spcPct val="90000"/>
              </a:lnSpc>
              <a:buFont typeface="Wingdings" panose="05000000000000000000" pitchFamily="2" charset="2"/>
              <a:buNone/>
            </a:pPr>
            <a:endParaRPr lang="en-US" altLang="en-US"/>
          </a:p>
          <a:p>
            <a:pPr lvl="1" eaLnBrk="1" hangingPunct="1">
              <a:lnSpc>
                <a:spcPct val="90000"/>
              </a:lnSpc>
              <a:buFont typeface="Wingdings" panose="05000000000000000000" pitchFamily="2" charset="2"/>
              <a:buNone/>
            </a:pPr>
            <a:r>
              <a:rPr lang="en-US" altLang="en-US" sz="1200"/>
              <a:t>Rushmore Kidder, in </a:t>
            </a:r>
            <a:r>
              <a:rPr lang="en-US" altLang="en-US" sz="1200" i="1"/>
              <a:t>Shared Values for a Troubled World: Comversations with Men and Women of Conscience (1994 ) </a:t>
            </a:r>
            <a:r>
              <a:rPr lang="en-US" altLang="en-US" sz="1200"/>
              <a:t>and </a:t>
            </a:r>
            <a:r>
              <a:rPr lang="en-US" altLang="en-US" sz="1200" i="1"/>
              <a:t>Moral Courage (2005)</a:t>
            </a:r>
            <a:endParaRPr lang="en-US" altLang="en-US" sz="1200"/>
          </a:p>
        </p:txBody>
      </p:sp>
    </p:spTree>
  </p:cSld>
  <p:clrMapOvr>
    <a:masterClrMapping/>
  </p:clrMapOvr>
  <p:transition>
    <p:cut/>
  </p:transition>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Office\Templates\1033\Generic.pot</Template>
  <TotalTime>0</TotalTime>
  <Words>7805</Words>
  <Application>WPS Presentation</Application>
  <PresentationFormat>On-screen Show (4:3)</PresentationFormat>
  <Paragraphs>260</Paragraphs>
  <Slides>31</Slides>
  <Notes>18</Notes>
  <HiddenSlides>1</HiddenSlides>
  <MMClips>4</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31</vt:i4>
      </vt:variant>
    </vt:vector>
  </HeadingPairs>
  <TitlesOfParts>
    <vt:vector size="43" baseType="lpstr">
      <vt:lpstr>Arial</vt:lpstr>
      <vt:lpstr>SimSun</vt:lpstr>
      <vt:lpstr>Wingdings</vt:lpstr>
      <vt:lpstr>Times New Roman</vt:lpstr>
      <vt:lpstr>Arial Narrow</vt:lpstr>
      <vt:lpstr>Verdana</vt:lpstr>
      <vt:lpstr>Tahoma</vt:lpstr>
      <vt:lpstr>Microsoft YaHei</vt:lpstr>
      <vt:lpstr>Arial Unicode MS</vt:lpstr>
      <vt:lpstr>Antique Olive</vt:lpstr>
      <vt:lpstr>Segoe Print</vt:lpstr>
      <vt:lpstr>Generic</vt:lpstr>
      <vt:lpstr>Educational Ethics</vt:lpstr>
      <vt:lpstr>        SACE Inaugural National Teachers’ Conference 20-21 April 2023 </vt:lpstr>
      <vt:lpstr>INTRODUCTION</vt:lpstr>
      <vt:lpstr>PowerPoint 演示文稿</vt:lpstr>
      <vt:lpstr>Ethics, Education and Leadership</vt:lpstr>
      <vt:lpstr>Why do ethics matter?</vt:lpstr>
      <vt:lpstr>Why do ethics matter?</vt:lpstr>
      <vt:lpstr>Why do ethics matter?</vt:lpstr>
      <vt:lpstr>Who decides?</vt:lpstr>
      <vt:lpstr>PowerPoint 演示文稿</vt:lpstr>
      <vt:lpstr>Who decides?</vt:lpstr>
      <vt:lpstr>Framing the issue</vt:lpstr>
      <vt:lpstr>Framing the issue</vt:lpstr>
      <vt:lpstr>Framing the issue</vt:lpstr>
      <vt:lpstr>Framing the issue</vt:lpstr>
      <vt:lpstr>Framing the issue</vt:lpstr>
      <vt:lpstr>Final Words</vt:lpstr>
      <vt:lpstr>And one more… </vt:lpstr>
      <vt:lpstr>What is the code of ethics for educators South Africa?</vt:lpstr>
      <vt:lpstr>What are the list of ethics for teachers?</vt:lpstr>
      <vt:lpstr>PowerPoint 演示文稿</vt:lpstr>
      <vt:lpstr>ATTRIBUTES OF A GOOD TEACHER</vt:lpstr>
      <vt:lpstr>The Teacher As a Professional  </vt:lpstr>
      <vt:lpstr>PowerPoint 演示文稿</vt:lpstr>
      <vt:lpstr>A Professional Educator Should:		</vt:lpstr>
      <vt:lpstr>The Four Beliefs of an Effective Teacher</vt:lpstr>
      <vt:lpstr>What’s OUT</vt:lpstr>
      <vt:lpstr>What’s IN</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 Chetty</cp:lastModifiedBy>
  <cp:revision>56</cp:revision>
  <cp:lastPrinted>2113-01-01T00:00:00Z</cp:lastPrinted>
  <dcterms:created xsi:type="dcterms:W3CDTF">2113-01-01T00:00:00Z</dcterms:created>
  <dcterms:modified xsi:type="dcterms:W3CDTF">2023-04-20T07:28:30Z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4351C0CAEB01440BBF137A1E30D03FE4</vt:lpwstr>
  </property>
  <property fmtid="{D5CDD505-2E9C-101B-9397-08002B2CF9AE}" pid="3" name="KSOProductBuildVer">
    <vt:lpwstr>1033-11.2.0.11516</vt:lpwstr>
  </property>
</Properties>
</file>